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69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330833-6F7D-4C74-84B9-1B0DAE677BA9}" type="doc">
      <dgm:prSet loTypeId="urn:microsoft.com/office/officeart/2005/8/layout/vList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CC8E4E5-DFE2-45BF-9B34-8B67DB2FF903}">
      <dgm:prSet phldrT="[Текст]" phldr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ru-RU" dirty="0"/>
        </a:p>
      </dgm:t>
    </dgm:pt>
    <dgm:pt modelId="{1A6DC429-FD3E-43C7-A039-A55DAA5DCE1F}" type="parTrans" cxnId="{12DB155E-2BD2-4D9E-877E-BDF4245E67C2}">
      <dgm:prSet/>
      <dgm:spPr/>
      <dgm:t>
        <a:bodyPr/>
        <a:lstStyle/>
        <a:p>
          <a:endParaRPr lang="ru-RU"/>
        </a:p>
      </dgm:t>
    </dgm:pt>
    <dgm:pt modelId="{9BEC15FE-1357-457E-8260-7D8799CA30E1}" type="sibTrans" cxnId="{12DB155E-2BD2-4D9E-877E-BDF4245E67C2}">
      <dgm:prSet/>
      <dgm:spPr/>
      <dgm:t>
        <a:bodyPr/>
        <a:lstStyle/>
        <a:p>
          <a:endParaRPr lang="ru-RU"/>
        </a:p>
      </dgm:t>
    </dgm:pt>
    <dgm:pt modelId="{CAC7EB65-9D9C-4611-90C5-AE1BFCF25809}">
      <dgm:prSet phldrT="[Текст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endParaRPr lang="ru-RU" dirty="0"/>
        </a:p>
      </dgm:t>
    </dgm:pt>
    <dgm:pt modelId="{8FB4BB00-E3B1-4FB6-93C2-3E476152D36D}" type="sibTrans" cxnId="{27E6124A-3219-4815-9771-9D91183CF50F}">
      <dgm:prSet/>
      <dgm:spPr/>
      <dgm:t>
        <a:bodyPr/>
        <a:lstStyle/>
        <a:p>
          <a:endParaRPr lang="ru-RU"/>
        </a:p>
      </dgm:t>
    </dgm:pt>
    <dgm:pt modelId="{2779608E-294E-460D-83ED-DB8676647C3C}" type="parTrans" cxnId="{27E6124A-3219-4815-9771-9D91183CF50F}">
      <dgm:prSet/>
      <dgm:spPr/>
      <dgm:t>
        <a:bodyPr/>
        <a:lstStyle/>
        <a:p>
          <a:endParaRPr lang="ru-RU"/>
        </a:p>
      </dgm:t>
    </dgm:pt>
    <dgm:pt modelId="{C51FCD77-4714-4913-B1DC-EAC648BCC6F5}" type="pres">
      <dgm:prSet presAssocID="{76330833-6F7D-4C74-84B9-1B0DAE677BA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55124C-C61F-4E4E-991B-EC645E0693F0}" type="pres">
      <dgm:prSet presAssocID="{CAC7EB65-9D9C-4611-90C5-AE1BFCF25809}" presName="comp" presStyleCnt="0"/>
      <dgm:spPr/>
    </dgm:pt>
    <dgm:pt modelId="{430C2114-0B4C-403C-9C22-3722A1C618BA}" type="pres">
      <dgm:prSet presAssocID="{CAC7EB65-9D9C-4611-90C5-AE1BFCF25809}" presName="box" presStyleLbl="node1" presStyleIdx="0" presStyleCnt="2" custScaleY="99895" custLinFactNeighborX="-7602" custLinFactNeighborY="2108"/>
      <dgm:spPr/>
      <dgm:t>
        <a:bodyPr/>
        <a:lstStyle/>
        <a:p>
          <a:endParaRPr lang="ru-RU"/>
        </a:p>
      </dgm:t>
    </dgm:pt>
    <dgm:pt modelId="{3CCE7E2F-90B7-46AE-A940-060C97BCD782}" type="pres">
      <dgm:prSet presAssocID="{CAC7EB65-9D9C-4611-90C5-AE1BFCF25809}" presName="img" presStyleLbl="fgImgPlace1" presStyleIdx="0" presStyleCnt="2" custScaleX="247317" custScaleY="134283" custLinFactX="179339" custLinFactNeighborX="200000" custLinFactNeighborY="2235"/>
      <dgm:spPr>
        <a:solidFill>
          <a:schemeClr val="accent5">
            <a:lumMod val="20000"/>
            <a:lumOff val="80000"/>
          </a:schemeClr>
        </a:solidFill>
      </dgm:spPr>
    </dgm:pt>
    <dgm:pt modelId="{0EB6266D-9B7F-467F-B15D-F0DE2B919C99}" type="pres">
      <dgm:prSet presAssocID="{CAC7EB65-9D9C-4611-90C5-AE1BFCF25809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6282A-92DE-4D35-8B5A-216D12686560}" type="pres">
      <dgm:prSet presAssocID="{8FB4BB00-E3B1-4FB6-93C2-3E476152D36D}" presName="spacer" presStyleCnt="0"/>
      <dgm:spPr/>
    </dgm:pt>
    <dgm:pt modelId="{E8F43D76-9926-44D6-9B2F-2678AC4A6A48}" type="pres">
      <dgm:prSet presAssocID="{BCC8E4E5-DFE2-45BF-9B34-8B67DB2FF903}" presName="comp" presStyleCnt="0"/>
      <dgm:spPr/>
    </dgm:pt>
    <dgm:pt modelId="{D146FA3A-2BCB-488D-93C2-549DD9A49A1F}" type="pres">
      <dgm:prSet presAssocID="{BCC8E4E5-DFE2-45BF-9B34-8B67DB2FF903}" presName="box" presStyleLbl="node1" presStyleIdx="1" presStyleCnt="2" custScaleY="98695" custLinFactNeighborX="-20578" custLinFactNeighborY="-3091"/>
      <dgm:spPr/>
      <dgm:t>
        <a:bodyPr/>
        <a:lstStyle/>
        <a:p>
          <a:endParaRPr lang="ru-RU"/>
        </a:p>
      </dgm:t>
    </dgm:pt>
    <dgm:pt modelId="{C7A6D1C0-7274-4DBF-953E-7F058CC6CC3D}" type="pres">
      <dgm:prSet presAssocID="{BCC8E4E5-DFE2-45BF-9B34-8B67DB2FF903}" presName="img" presStyleLbl="fgImgPlace1" presStyleIdx="1" presStyleCnt="2" custScaleX="246971" custScaleY="132798" custLinFactX="100000" custLinFactNeighborX="185431" custLinFactNeighborY="-4055"/>
      <dgm:spPr>
        <a:solidFill>
          <a:schemeClr val="accent6">
            <a:lumMod val="20000"/>
            <a:lumOff val="80000"/>
          </a:schemeClr>
        </a:solidFill>
      </dgm:spPr>
    </dgm:pt>
    <dgm:pt modelId="{9D80F514-8C6D-4D7B-92F0-F83519FDA821}" type="pres">
      <dgm:prSet presAssocID="{BCC8E4E5-DFE2-45BF-9B34-8B67DB2FF903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BDA3E3-6641-4375-888B-CCD6B226A364}" type="presOf" srcId="{CAC7EB65-9D9C-4611-90C5-AE1BFCF25809}" destId="{0EB6266D-9B7F-467F-B15D-F0DE2B919C99}" srcOrd="1" destOrd="0" presId="urn:microsoft.com/office/officeart/2005/8/layout/vList4"/>
    <dgm:cxn modelId="{BEFF6C78-A069-43A3-80E4-B19BB01B1907}" type="presOf" srcId="{BCC8E4E5-DFE2-45BF-9B34-8B67DB2FF903}" destId="{9D80F514-8C6D-4D7B-92F0-F83519FDA821}" srcOrd="1" destOrd="0" presId="urn:microsoft.com/office/officeart/2005/8/layout/vList4"/>
    <dgm:cxn modelId="{7DDCE69A-5B2B-4C92-89D8-2EADC74C4E36}" type="presOf" srcId="{BCC8E4E5-DFE2-45BF-9B34-8B67DB2FF903}" destId="{D146FA3A-2BCB-488D-93C2-549DD9A49A1F}" srcOrd="0" destOrd="0" presId="urn:microsoft.com/office/officeart/2005/8/layout/vList4"/>
    <dgm:cxn modelId="{27E6124A-3219-4815-9771-9D91183CF50F}" srcId="{76330833-6F7D-4C74-84B9-1B0DAE677BA9}" destId="{CAC7EB65-9D9C-4611-90C5-AE1BFCF25809}" srcOrd="0" destOrd="0" parTransId="{2779608E-294E-460D-83ED-DB8676647C3C}" sibTransId="{8FB4BB00-E3B1-4FB6-93C2-3E476152D36D}"/>
    <dgm:cxn modelId="{12DB155E-2BD2-4D9E-877E-BDF4245E67C2}" srcId="{76330833-6F7D-4C74-84B9-1B0DAE677BA9}" destId="{BCC8E4E5-DFE2-45BF-9B34-8B67DB2FF903}" srcOrd="1" destOrd="0" parTransId="{1A6DC429-FD3E-43C7-A039-A55DAA5DCE1F}" sibTransId="{9BEC15FE-1357-457E-8260-7D8799CA30E1}"/>
    <dgm:cxn modelId="{C1861C92-81AE-4F99-8373-2609E9194B2C}" type="presOf" srcId="{CAC7EB65-9D9C-4611-90C5-AE1BFCF25809}" destId="{430C2114-0B4C-403C-9C22-3722A1C618BA}" srcOrd="0" destOrd="0" presId="urn:microsoft.com/office/officeart/2005/8/layout/vList4"/>
    <dgm:cxn modelId="{649731B6-D615-4FB6-B24C-2B53F7E4FF02}" type="presOf" srcId="{76330833-6F7D-4C74-84B9-1B0DAE677BA9}" destId="{C51FCD77-4714-4913-B1DC-EAC648BCC6F5}" srcOrd="0" destOrd="0" presId="urn:microsoft.com/office/officeart/2005/8/layout/vList4"/>
    <dgm:cxn modelId="{6402343B-6C67-4098-AF48-8685BD732EE1}" type="presParOf" srcId="{C51FCD77-4714-4913-B1DC-EAC648BCC6F5}" destId="{7655124C-C61F-4E4E-991B-EC645E0693F0}" srcOrd="0" destOrd="0" presId="urn:microsoft.com/office/officeart/2005/8/layout/vList4"/>
    <dgm:cxn modelId="{482EC547-D107-4CD0-BD0D-CF5794DB0340}" type="presParOf" srcId="{7655124C-C61F-4E4E-991B-EC645E0693F0}" destId="{430C2114-0B4C-403C-9C22-3722A1C618BA}" srcOrd="0" destOrd="0" presId="urn:microsoft.com/office/officeart/2005/8/layout/vList4"/>
    <dgm:cxn modelId="{DF9088B1-81A9-4885-A90D-7D0A308219DE}" type="presParOf" srcId="{7655124C-C61F-4E4E-991B-EC645E0693F0}" destId="{3CCE7E2F-90B7-46AE-A940-060C97BCD782}" srcOrd="1" destOrd="0" presId="urn:microsoft.com/office/officeart/2005/8/layout/vList4"/>
    <dgm:cxn modelId="{69BECE01-2A48-48E1-9125-0A0B4270EE6A}" type="presParOf" srcId="{7655124C-C61F-4E4E-991B-EC645E0693F0}" destId="{0EB6266D-9B7F-467F-B15D-F0DE2B919C99}" srcOrd="2" destOrd="0" presId="urn:microsoft.com/office/officeart/2005/8/layout/vList4"/>
    <dgm:cxn modelId="{BE9CC1E2-27CD-410A-B81B-E34BAFB86BAB}" type="presParOf" srcId="{C51FCD77-4714-4913-B1DC-EAC648BCC6F5}" destId="{9AF6282A-92DE-4D35-8B5A-216D12686560}" srcOrd="1" destOrd="0" presId="urn:microsoft.com/office/officeart/2005/8/layout/vList4"/>
    <dgm:cxn modelId="{6F0C1D0B-5EAE-4973-A7CE-1CAC297A74A2}" type="presParOf" srcId="{C51FCD77-4714-4913-B1DC-EAC648BCC6F5}" destId="{E8F43D76-9926-44D6-9B2F-2678AC4A6A48}" srcOrd="2" destOrd="0" presId="urn:microsoft.com/office/officeart/2005/8/layout/vList4"/>
    <dgm:cxn modelId="{A64C91C8-08CE-4F9B-979D-9CCF71019E68}" type="presParOf" srcId="{E8F43D76-9926-44D6-9B2F-2678AC4A6A48}" destId="{D146FA3A-2BCB-488D-93C2-549DD9A49A1F}" srcOrd="0" destOrd="0" presId="urn:microsoft.com/office/officeart/2005/8/layout/vList4"/>
    <dgm:cxn modelId="{1F8A7152-32C9-439C-83E0-1600076D77B7}" type="presParOf" srcId="{E8F43D76-9926-44D6-9B2F-2678AC4A6A48}" destId="{C7A6D1C0-7274-4DBF-953E-7F058CC6CC3D}" srcOrd="1" destOrd="0" presId="urn:microsoft.com/office/officeart/2005/8/layout/vList4"/>
    <dgm:cxn modelId="{8513F1AD-B88E-487E-8079-C453CE5C18D7}" type="presParOf" srcId="{E8F43D76-9926-44D6-9B2F-2678AC4A6A48}" destId="{9D80F514-8C6D-4D7B-92F0-F83519FDA82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C2114-0B4C-403C-9C22-3722A1C618BA}">
      <dsp:nvSpPr>
        <dsp:cNvPr id="0" name=""/>
        <dsp:cNvSpPr/>
      </dsp:nvSpPr>
      <dsp:spPr>
        <a:xfrm>
          <a:off x="0" y="126508"/>
          <a:ext cx="8712968" cy="2151547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957974" y="126508"/>
        <a:ext cx="6754993" cy="2151547"/>
      </dsp:txXfrm>
    </dsp:sp>
    <dsp:sp modelId="{3CCE7E2F-90B7-46AE-A940-060C97BCD782}">
      <dsp:nvSpPr>
        <dsp:cNvPr id="0" name=""/>
        <dsp:cNvSpPr/>
      </dsp:nvSpPr>
      <dsp:spPr>
        <a:xfrm>
          <a:off x="4403237" y="38510"/>
          <a:ext cx="4309730" cy="2313759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46FA3A-2BCB-488D-93C2-549DD9A49A1F}">
      <dsp:nvSpPr>
        <dsp:cNvPr id="0" name=""/>
        <dsp:cNvSpPr/>
      </dsp:nvSpPr>
      <dsp:spPr>
        <a:xfrm>
          <a:off x="0" y="2543801"/>
          <a:ext cx="8712968" cy="2125701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1957974" y="2543801"/>
        <a:ext cx="6754993" cy="2125701"/>
      </dsp:txXfrm>
    </dsp:sp>
    <dsp:sp modelId="{C7A6D1C0-7274-4DBF-953E-7F058CC6CC3D}">
      <dsp:nvSpPr>
        <dsp:cNvPr id="0" name=""/>
        <dsp:cNvSpPr/>
      </dsp:nvSpPr>
      <dsp:spPr>
        <a:xfrm>
          <a:off x="4409267" y="2459270"/>
          <a:ext cx="4303700" cy="228817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48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2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03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10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14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98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82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1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17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1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86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980DC-471F-418F-BB7B-C71B7CA63B44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840DC-75A6-44B2-9EE4-3D9F721B26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18" Type="http://schemas.openxmlformats.org/officeDocument/2006/relationships/image" Target="../media/image9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17" Type="http://schemas.openxmlformats.org/officeDocument/2006/relationships/image" Target="../media/image91.png"/><Relationship Id="rId2" Type="http://schemas.openxmlformats.org/officeDocument/2006/relationships/image" Target="../media/image1.png"/><Relationship Id="rId16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5" Type="http://schemas.openxmlformats.org/officeDocument/2006/relationships/image" Target="../media/image89.png"/><Relationship Id="rId10" Type="http://schemas.openxmlformats.org/officeDocument/2006/relationships/image" Target="../media/image84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Relationship Id="rId14" Type="http://schemas.openxmlformats.org/officeDocument/2006/relationships/image" Target="../media/image8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94.png"/><Relationship Id="rId4" Type="http://schemas.openxmlformats.org/officeDocument/2006/relationships/image" Target="../media/image7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.pn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22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3" Type="http://schemas.openxmlformats.org/officeDocument/2006/relationships/image" Target="../media/image59.png"/><Relationship Id="rId7" Type="http://schemas.openxmlformats.org/officeDocument/2006/relationships/image" Target="../media/image62.png"/><Relationship Id="rId12" Type="http://schemas.openxmlformats.org/officeDocument/2006/relationships/image" Target="../media/image6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66.png"/><Relationship Id="rId5" Type="http://schemas.openxmlformats.org/officeDocument/2006/relationships/image" Target="../media/image61.png"/><Relationship Id="rId10" Type="http://schemas.openxmlformats.org/officeDocument/2006/relationships/image" Target="../media/image65.png"/><Relationship Id="rId4" Type="http://schemas.openxmlformats.org/officeDocument/2006/relationships/image" Target="../media/image60.png"/><Relationship Id="rId9" Type="http://schemas.openxmlformats.org/officeDocument/2006/relationships/image" Target="../media/image64.png"/><Relationship Id="rId14" Type="http://schemas.openxmlformats.org/officeDocument/2006/relationships/image" Target="../media/image6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1510616" y="2050875"/>
            <a:ext cx="6092309" cy="9979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54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Теорема синусов</a:t>
            </a:r>
            <a:endParaRPr lang="ru-RU" sz="54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02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339502"/>
                <a:ext cx="84249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В окружность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=50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вписан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четырехугольник. Два из его углов равны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45°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120°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Найти диагонали этого четырехугольника.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9502"/>
                <a:ext cx="8424936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651" t="-4717" r="-1158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7088" y="91393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2963" y="4616368"/>
                <a:ext cx="3592274" cy="68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50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Times New Roman" pitchFamily="18" charset="0"/>
                      </a:rPr>
                      <m:t>50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dirty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r>
                  <a:rPr lang="ru-RU" dirty="0" smtClean="0"/>
                  <a:t>.</a:t>
                </a:r>
                <a:endParaRPr lang="ru-RU" dirty="0"/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63" y="4616368"/>
                <a:ext cx="3592274" cy="685252"/>
              </a:xfrm>
              <a:prstGeom prst="rect">
                <a:avLst/>
              </a:prstGeom>
              <a:blipFill rotWithShape="1">
                <a:blip r:embed="rId4"/>
                <a:stretch>
                  <a:fillRect l="-1356" t="-885" b="-115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30108" y="1279694"/>
                <a:ext cx="46795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=180°⇒∠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=180°−45°=135°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08" y="1279694"/>
                <a:ext cx="467955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130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5390" y="1925146"/>
                <a:ext cx="430207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𝐴𝐷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𝐷𝐶𝐴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𝐷𝐶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𝐶𝐴𝐷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𝐴𝐷𝐶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90" y="1925146"/>
                <a:ext cx="4302075" cy="612796"/>
              </a:xfrm>
              <a:prstGeom prst="rect">
                <a:avLst/>
              </a:prstGeom>
              <a:blipFill rotWithShape="1">
                <a:blip r:embed="rId6"/>
                <a:stretch>
                  <a:fillRect r="-14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67544" y="2542234"/>
                <a:ext cx="4886146" cy="675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60°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⋅50⇒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=100⋅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=50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(см)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42234"/>
                <a:ext cx="4886146" cy="675121"/>
              </a:xfrm>
              <a:prstGeom prst="rect">
                <a:avLst/>
              </a:prstGeom>
              <a:blipFill rotWithShape="1">
                <a:blip r:embed="rId7"/>
                <a:stretch>
                  <a:fillRect r="-11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6016" y="1626354"/>
                <a:ext cx="4728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=180°⇒∠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=180°−120°=60°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16" y="1626354"/>
                <a:ext cx="4728026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129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Овал 13"/>
          <p:cNvSpPr/>
          <p:nvPr/>
        </p:nvSpPr>
        <p:spPr>
          <a:xfrm>
            <a:off x="5868144" y="1347614"/>
            <a:ext cx="2722924" cy="27229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5890260" y="1363980"/>
            <a:ext cx="2552700" cy="2476500"/>
          </a:xfrm>
          <a:custGeom>
            <a:avLst/>
            <a:gdLst>
              <a:gd name="connsiteX0" fmla="*/ 0 w 2552700"/>
              <a:gd name="connsiteY0" fmla="*/ 1607820 h 2476500"/>
              <a:gd name="connsiteX1" fmla="*/ 1181100 w 2552700"/>
              <a:gd name="connsiteY1" fmla="*/ 0 h 2476500"/>
              <a:gd name="connsiteX2" fmla="*/ 2552700 w 2552700"/>
              <a:gd name="connsiteY2" fmla="*/ 739140 h 2476500"/>
              <a:gd name="connsiteX3" fmla="*/ 2080260 w 2552700"/>
              <a:gd name="connsiteY3" fmla="*/ 2476500 h 2476500"/>
              <a:gd name="connsiteX4" fmla="*/ 0 w 2552700"/>
              <a:gd name="connsiteY4" fmla="*/ 160782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2700" h="2476500">
                <a:moveTo>
                  <a:pt x="0" y="1607820"/>
                </a:moveTo>
                <a:lnTo>
                  <a:pt x="1181100" y="0"/>
                </a:lnTo>
                <a:lnTo>
                  <a:pt x="2552700" y="739140"/>
                </a:lnTo>
                <a:lnTo>
                  <a:pt x="2080260" y="2476500"/>
                </a:lnTo>
                <a:lnTo>
                  <a:pt x="0" y="160782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0112" y="2880728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880728"/>
                <a:ext cx="385682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2031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21760" y="1050579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760" y="1050579"/>
                <a:ext cx="396069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2153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398227" y="1987411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8227" y="1987411"/>
                <a:ext cx="385682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888242" y="3776334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8242" y="3776334"/>
                <a:ext cx="404598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121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Дуга 26"/>
          <p:cNvSpPr/>
          <p:nvPr/>
        </p:nvSpPr>
        <p:spPr>
          <a:xfrm>
            <a:off x="5890260" y="2730423"/>
            <a:ext cx="324852" cy="669943"/>
          </a:xfrm>
          <a:prstGeom prst="arc">
            <a:avLst>
              <a:gd name="adj1" fmla="val 16374648"/>
              <a:gd name="adj2" fmla="val 833793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25458" y="2803496"/>
                <a:ext cx="51167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00" b="0" i="1" smtClean="0">
                          <a:latin typeface="Cambria Math"/>
                        </a:rPr>
                        <m:t>45°</m:t>
                      </m:r>
                    </m:oMath>
                  </m:oMathPara>
                </a14:m>
                <a:endParaRPr lang="ru-RU" sz="15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458" y="2803496"/>
                <a:ext cx="511679" cy="323165"/>
              </a:xfrm>
              <a:prstGeom prst="rect">
                <a:avLst/>
              </a:prstGeom>
              <a:blipFill rotWithShape="1">
                <a:blip r:embed="rId13"/>
                <a:stretch>
                  <a:fillRect t="-3774" r="-8333" b="-18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Дуга 28"/>
          <p:cNvSpPr/>
          <p:nvPr/>
        </p:nvSpPr>
        <p:spPr>
          <a:xfrm>
            <a:off x="6937765" y="1279695"/>
            <a:ext cx="370539" cy="283944"/>
          </a:xfrm>
          <a:prstGeom prst="arc">
            <a:avLst>
              <a:gd name="adj1" fmla="val 1268965"/>
              <a:gd name="adj2" fmla="val 9125726"/>
            </a:avLst>
          </a:prstGeom>
          <a:ln w="66675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691933" y="1575619"/>
                <a:ext cx="617477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00" b="0" i="1" smtClean="0">
                          <a:latin typeface="Cambria Math"/>
                        </a:rPr>
                        <m:t>120°</m:t>
                      </m:r>
                    </m:oMath>
                  </m:oMathPara>
                </a14:m>
                <a:endParaRPr lang="ru-RU" sz="15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933" y="1575619"/>
                <a:ext cx="617477" cy="323165"/>
              </a:xfrm>
              <a:prstGeom prst="rect">
                <a:avLst/>
              </a:prstGeom>
              <a:blipFill rotWithShape="1">
                <a:blip r:embed="rId14"/>
                <a:stretch>
                  <a:fillRect t="-3774" r="-6931" b="-18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Дуга 46"/>
          <p:cNvSpPr/>
          <p:nvPr/>
        </p:nvSpPr>
        <p:spPr>
          <a:xfrm rot="10800000">
            <a:off x="8217672" y="1688070"/>
            <a:ext cx="324852" cy="669943"/>
          </a:xfrm>
          <a:prstGeom prst="arc">
            <a:avLst>
              <a:gd name="adj1" fmla="val 16374648"/>
              <a:gd name="adj2" fmla="val 833793"/>
            </a:avLst>
          </a:prstGeom>
          <a:ln w="79375" cmpd="thinThick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675363" y="1938601"/>
                <a:ext cx="617477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00" b="0" i="1" smtClean="0">
                          <a:latin typeface="Cambria Math"/>
                        </a:rPr>
                        <m:t>135°</m:t>
                      </m:r>
                    </m:oMath>
                  </m:oMathPara>
                </a14:m>
                <a:endParaRPr lang="ru-RU" sz="15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363" y="1938601"/>
                <a:ext cx="617477" cy="323165"/>
              </a:xfrm>
              <a:prstGeom prst="rect">
                <a:avLst/>
              </a:prstGeom>
              <a:blipFill rotWithShape="1">
                <a:blip r:embed="rId15"/>
                <a:stretch>
                  <a:fillRect t="-3774" r="-7921" b="-18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Дуга 48"/>
          <p:cNvSpPr/>
          <p:nvPr/>
        </p:nvSpPr>
        <p:spPr>
          <a:xfrm rot="9640642">
            <a:off x="7733626" y="3605451"/>
            <a:ext cx="370539" cy="283944"/>
          </a:xfrm>
          <a:prstGeom prst="arc">
            <a:avLst>
              <a:gd name="adj1" fmla="val 1268965"/>
              <a:gd name="adj2" fmla="val 9125726"/>
            </a:avLst>
          </a:prstGeom>
          <a:ln w="66675" cmpd="tri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448306" y="3390561"/>
                <a:ext cx="511679" cy="32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00" b="0" i="1" smtClean="0">
                          <a:latin typeface="Cambria Math"/>
                        </a:rPr>
                        <m:t>60°</m:t>
                      </m:r>
                    </m:oMath>
                  </m:oMathPara>
                </a14:m>
                <a:endParaRPr lang="ru-RU" sz="15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306" y="3390561"/>
                <a:ext cx="511679" cy="323165"/>
              </a:xfrm>
              <a:prstGeom prst="rect">
                <a:avLst/>
              </a:prstGeom>
              <a:blipFill rotWithShape="1">
                <a:blip r:embed="rId16"/>
                <a:stretch>
                  <a:fillRect t="-3774" r="-8333" b="-18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Прямая соединительная линия 44"/>
          <p:cNvCxnSpPr/>
          <p:nvPr/>
        </p:nvCxnSpPr>
        <p:spPr>
          <a:xfrm flipV="1">
            <a:off x="5892800" y="2103602"/>
            <a:ext cx="2552700" cy="86868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олилиния 59"/>
          <p:cNvSpPr/>
          <p:nvPr/>
        </p:nvSpPr>
        <p:spPr>
          <a:xfrm>
            <a:off x="5892800" y="2105025"/>
            <a:ext cx="2546350" cy="1730375"/>
          </a:xfrm>
          <a:custGeom>
            <a:avLst/>
            <a:gdLst>
              <a:gd name="connsiteX0" fmla="*/ 0 w 2546350"/>
              <a:gd name="connsiteY0" fmla="*/ 866775 h 1730375"/>
              <a:gd name="connsiteX1" fmla="*/ 2546350 w 2546350"/>
              <a:gd name="connsiteY1" fmla="*/ 0 h 1730375"/>
              <a:gd name="connsiteX2" fmla="*/ 2073275 w 2546350"/>
              <a:gd name="connsiteY2" fmla="*/ 1730375 h 1730375"/>
              <a:gd name="connsiteX3" fmla="*/ 0 w 2546350"/>
              <a:gd name="connsiteY3" fmla="*/ 866775 h 173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6350" h="1730375">
                <a:moveTo>
                  <a:pt x="0" y="866775"/>
                </a:moveTo>
                <a:lnTo>
                  <a:pt x="2546350" y="0"/>
                </a:lnTo>
                <a:lnTo>
                  <a:pt x="2073275" y="1730375"/>
                </a:lnTo>
                <a:lnTo>
                  <a:pt x="0" y="866775"/>
                </a:lnTo>
                <a:close/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96" name="Прямая соединительная линия 4095"/>
          <p:cNvCxnSpPr>
            <a:stCxn id="15" idx="1"/>
            <a:endCxn id="60" idx="2"/>
          </p:cNvCxnSpPr>
          <p:nvPr/>
        </p:nvCxnSpPr>
        <p:spPr>
          <a:xfrm>
            <a:off x="7071360" y="1363980"/>
            <a:ext cx="894715" cy="2471420"/>
          </a:xfrm>
          <a:prstGeom prst="line">
            <a:avLst/>
          </a:prstGeom>
          <a:ln w="28575">
            <a:solidFill>
              <a:srgbClr val="005E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7" name="Полилиния 4096"/>
          <p:cNvSpPr/>
          <p:nvPr/>
        </p:nvSpPr>
        <p:spPr>
          <a:xfrm>
            <a:off x="7073900" y="1365250"/>
            <a:ext cx="1365250" cy="2470150"/>
          </a:xfrm>
          <a:custGeom>
            <a:avLst/>
            <a:gdLst>
              <a:gd name="connsiteX0" fmla="*/ 0 w 1365250"/>
              <a:gd name="connsiteY0" fmla="*/ 0 h 2470150"/>
              <a:gd name="connsiteX1" fmla="*/ 1365250 w 1365250"/>
              <a:gd name="connsiteY1" fmla="*/ 736600 h 2470150"/>
              <a:gd name="connsiteX2" fmla="*/ 895350 w 1365250"/>
              <a:gd name="connsiteY2" fmla="*/ 2470150 h 2470150"/>
              <a:gd name="connsiteX3" fmla="*/ 0 w 1365250"/>
              <a:gd name="connsiteY3" fmla="*/ 0 h 247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5250" h="2470150">
                <a:moveTo>
                  <a:pt x="0" y="0"/>
                </a:moveTo>
                <a:lnTo>
                  <a:pt x="1365250" y="736600"/>
                </a:lnTo>
                <a:lnTo>
                  <a:pt x="895350" y="247015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33636" y="3223757"/>
                <a:ext cx="4322272" cy="636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𝐶𝐷𝐵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𝐷𝐶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𝐷𝐵𝐶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𝐷𝐵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𝐷𝐶𝐵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36" y="3223757"/>
                <a:ext cx="4322272" cy="636649"/>
              </a:xfrm>
              <a:prstGeom prst="rect">
                <a:avLst/>
              </a:prstGeom>
              <a:blipFill rotWithShape="1">
                <a:blip r:embed="rId17"/>
                <a:stretch>
                  <a:fillRect r="-1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05339" y="3918273"/>
                <a:ext cx="5039328" cy="676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𝐵𝐷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135°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⋅50⇒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𝐷𝐵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=100⋅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=50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(см)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39" y="3918273"/>
                <a:ext cx="5039328" cy="67601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957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1" grpId="0"/>
      <p:bldP spid="31" grpId="0"/>
      <p:bldP spid="32" grpId="0"/>
      <p:bldP spid="33" grpId="0"/>
      <p:bldP spid="39" grpId="0"/>
      <p:bldP spid="14" grpId="0" animBg="1"/>
      <p:bldP spid="15" grpId="0" animBg="1"/>
      <p:bldP spid="26" grpId="0"/>
      <p:bldP spid="40" grpId="0"/>
      <p:bldP spid="41" grpId="0"/>
      <p:bldP spid="42" grpId="0"/>
      <p:bldP spid="27" grpId="0" animBg="1"/>
      <p:bldP spid="28" grpId="0"/>
      <p:bldP spid="29" grpId="0" animBg="1"/>
      <p:bldP spid="43" grpId="0"/>
      <p:bldP spid="47" grpId="0" animBg="1"/>
      <p:bldP spid="48" grpId="0"/>
      <p:bldP spid="49" grpId="0" animBg="1"/>
      <p:bldP spid="50" grpId="0"/>
      <p:bldP spid="60" grpId="0" animBg="1"/>
      <p:bldP spid="60" grpId="1" animBg="1"/>
      <p:bldP spid="4097" grpId="0" animBg="1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709175"/>
              </p:ext>
            </p:extLst>
          </p:nvPr>
        </p:nvGraphicFramePr>
        <p:xfrm>
          <a:off x="0" y="0"/>
          <a:ext cx="9144000" cy="5143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840"/>
                <a:gridCol w="6012160"/>
              </a:tblGrid>
              <a:tr h="1123727">
                <a:tc gridSpan="2">
                  <a:txBody>
                    <a:bodyPr/>
                    <a:lstStyle/>
                    <a:p>
                      <a:pPr marL="179388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i="1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Теорема синусов</a:t>
                      </a:r>
                    </a:p>
                  </a:txBody>
                  <a:tcPr marL="137160" marR="137160" marT="137160" marB="13716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B5CD">
                        <a:alpha val="7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9887">
                <a:tc>
                  <a:txBody>
                    <a:bodyPr/>
                    <a:lstStyle/>
                    <a:p>
                      <a:pPr marL="179388" indent="0" algn="l">
                        <a:tabLst/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Теорема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синусов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37160" marB="13716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</a:tr>
              <a:tr h="2009887">
                <a:tc>
                  <a:txBody>
                    <a:bodyPr/>
                    <a:lstStyle/>
                    <a:p>
                      <a:pPr marL="179388" indent="0" algn="l">
                        <a:tabLst/>
                      </a:pPr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Расширенная</a:t>
                      </a:r>
                      <a:r>
                        <a:rPr lang="ru-RU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теорема синусов</a:t>
                      </a:r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37160" marB="13716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01" y="1080914"/>
            <a:ext cx="2668165" cy="2759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71542" y="1634877"/>
                <a:ext cx="2329547" cy="6832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1542" y="1634877"/>
                <a:ext cx="2329547" cy="683264"/>
              </a:xfrm>
              <a:prstGeom prst="rect">
                <a:avLst/>
              </a:prstGeom>
              <a:blipFill rotWithShape="1">
                <a:blip r:embed="rId3"/>
                <a:stretch>
                  <a:fillRect r="-28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336" y="3079541"/>
            <a:ext cx="2091270" cy="196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93786" y="3709506"/>
                <a:ext cx="340548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786" y="3709506"/>
                <a:ext cx="3405484" cy="612796"/>
              </a:xfrm>
              <a:prstGeom prst="rect">
                <a:avLst/>
              </a:prstGeom>
              <a:blipFill rotWithShape="1">
                <a:blip r:embed="rId5"/>
                <a:stretch>
                  <a:fillRect r="-1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-468560" y="1080914"/>
            <a:ext cx="9865096" cy="2066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-468560" y="3075806"/>
            <a:ext cx="9865096" cy="2066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6976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09503038"/>
              </p:ext>
            </p:extLst>
          </p:nvPr>
        </p:nvGraphicFramePr>
        <p:xfrm>
          <a:off x="206567" y="113666"/>
          <a:ext cx="8712968" cy="4820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411510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Формулы для вычисления площади треугольника: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0186"/>
            <a:ext cx="2736304" cy="2829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250997" y="942090"/>
                <a:ext cx="124899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ru-RU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997" y="942090"/>
                <a:ext cx="1248995" cy="610936"/>
              </a:xfrm>
              <a:prstGeom prst="rect">
                <a:avLst/>
              </a:prstGeom>
              <a:blipFill rotWithShape="1">
                <a:blip r:embed="rId8"/>
                <a:stretch>
                  <a:fillRect r="-5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15532"/>
            <a:ext cx="3017227" cy="1226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2875" y="946938"/>
                <a:ext cx="204414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𝒔𝒊𝒏</m:t>
                          </m:r>
                        </m:fName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𝜸</m:t>
                          </m:r>
                        </m:e>
                      </m:func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75" y="946938"/>
                <a:ext cx="2044149" cy="610936"/>
              </a:xfrm>
              <a:prstGeom prst="rect">
                <a:avLst/>
              </a:prstGeom>
              <a:blipFill rotWithShape="1">
                <a:blip r:embed="rId10"/>
                <a:stretch>
                  <a:fillRect r="-32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953028"/>
            <a:ext cx="2304256" cy="1887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66902" y="2859782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Формулы для вычисления площади параллелограмма: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115616" y="3875445"/>
                <a:ext cx="23086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𝑺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en-US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⋅</m:t>
                      </m:r>
                      <m:func>
                        <m:funcPr>
                          <m:ctrlP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∠(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𝒂𝒃</m:t>
                          </m:r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ru-RU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75445"/>
                <a:ext cx="2308645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21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-396552" y="2571750"/>
            <a:ext cx="9793088" cy="257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82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72" y="178552"/>
            <a:ext cx="8037173" cy="8810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3568" y="30713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Теорема.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Стороны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треугольника пропорциональны синусам противолежащих углов.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0372" y="1203598"/>
            <a:ext cx="1943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Доказательство.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913" y="1410145"/>
            <a:ext cx="3442123" cy="355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0372" y="1495883"/>
                <a:ext cx="208948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72" y="1495883"/>
                <a:ext cx="2089483" cy="610936"/>
              </a:xfrm>
              <a:prstGeom prst="rect">
                <a:avLst/>
              </a:prstGeom>
              <a:blipFill rotWithShape="1">
                <a:blip r:embed="rId5"/>
                <a:stretch>
                  <a:fillRect r="-1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2236" y="2104830"/>
                <a:ext cx="208300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36" y="2104830"/>
                <a:ext cx="2083006" cy="610936"/>
              </a:xfrm>
              <a:prstGeom prst="rect">
                <a:avLst/>
              </a:prstGeom>
              <a:blipFill rotWithShape="1">
                <a:blip r:embed="rId6"/>
                <a:stretch>
                  <a:fillRect r="-8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9552" y="2680894"/>
                <a:ext cx="2083006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680894"/>
                <a:ext cx="2083006" cy="610936"/>
              </a:xfrm>
              <a:prstGeom prst="rect">
                <a:avLst/>
              </a:prstGeom>
              <a:blipFill rotWithShape="1">
                <a:blip r:embed="rId7"/>
                <a:stretch>
                  <a:fillRect r="-17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авая фигурная скобка 13"/>
          <p:cNvSpPr/>
          <p:nvPr/>
        </p:nvSpPr>
        <p:spPr>
          <a:xfrm>
            <a:off x="2470824" y="1690091"/>
            <a:ext cx="91404" cy="914027"/>
          </a:xfrm>
          <a:prstGeom prst="rightBrace">
            <a:avLst>
              <a:gd name="adj1" fmla="val 79334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69072" y="1809268"/>
                <a:ext cx="364542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⇒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𝑎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072" y="1809268"/>
                <a:ext cx="3645422" cy="610936"/>
              </a:xfrm>
              <a:prstGeom prst="rect">
                <a:avLst/>
              </a:prstGeom>
              <a:blipFill rotWithShape="1">
                <a:blip r:embed="rId8"/>
                <a:stretch>
                  <a:fillRect r="-1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45508" y="1788435"/>
                <a:ext cx="2358851" cy="620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: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5508" y="1788435"/>
                <a:ext cx="2358851" cy="620234"/>
              </a:xfrm>
              <a:prstGeom prst="rect">
                <a:avLst/>
              </a:prstGeom>
              <a:blipFill rotWithShape="1">
                <a:blip r:embed="rId9"/>
                <a:stretch>
                  <a:fillRect r="-28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9155" y="3294545"/>
                <a:ext cx="1852880" cy="566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55" y="3294545"/>
                <a:ext cx="1852880" cy="566758"/>
              </a:xfrm>
              <a:prstGeom prst="rect">
                <a:avLst/>
              </a:prstGeom>
              <a:blipFill rotWithShape="1">
                <a:blip r:embed="rId10"/>
                <a:stretch>
                  <a:fillRect r="-19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авая фигурная скобка 17"/>
          <p:cNvSpPr/>
          <p:nvPr/>
        </p:nvSpPr>
        <p:spPr>
          <a:xfrm>
            <a:off x="2478505" y="2283718"/>
            <a:ext cx="91404" cy="914027"/>
          </a:xfrm>
          <a:prstGeom prst="rightBrace">
            <a:avLst>
              <a:gd name="adj1" fmla="val 79334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76753" y="2402895"/>
                <a:ext cx="364542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⇒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⋅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753" y="2402895"/>
                <a:ext cx="3645422" cy="610936"/>
              </a:xfrm>
              <a:prstGeom prst="rect">
                <a:avLst/>
              </a:prstGeom>
              <a:blipFill rotWithShape="1">
                <a:blip r:embed="rId11"/>
                <a:stretch>
                  <a:fillRect r="-15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3189" y="2382062"/>
                <a:ext cx="2358851" cy="620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: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189" y="2382062"/>
                <a:ext cx="2358851" cy="620234"/>
              </a:xfrm>
              <a:prstGeom prst="rect">
                <a:avLst/>
              </a:prstGeom>
              <a:blipFill rotWithShape="1">
                <a:blip r:embed="rId12"/>
                <a:stretch>
                  <a:fillRect r="-31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0788" y="3867894"/>
                <a:ext cx="1863395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88" y="3867894"/>
                <a:ext cx="1863395" cy="618311"/>
              </a:xfrm>
              <a:prstGeom prst="rect">
                <a:avLst/>
              </a:prstGeom>
              <a:blipFill rotWithShape="1">
                <a:blip r:embed="rId13"/>
                <a:stretch>
                  <a:fillRect r="-1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авая фигурная скобка 21"/>
          <p:cNvSpPr/>
          <p:nvPr/>
        </p:nvSpPr>
        <p:spPr>
          <a:xfrm>
            <a:off x="2339752" y="3363838"/>
            <a:ext cx="93156" cy="1122367"/>
          </a:xfrm>
          <a:prstGeom prst="rightBrace">
            <a:avLst>
              <a:gd name="adj1" fmla="val 79334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88304" y="3579299"/>
                <a:ext cx="3086166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⇒</m:t>
                      </m:r>
                      <m:f>
                        <m:fPr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304" y="3579299"/>
                <a:ext cx="3086166" cy="618311"/>
              </a:xfrm>
              <a:prstGeom prst="rect">
                <a:avLst/>
              </a:prstGeom>
              <a:blipFill rotWithShape="1">
                <a:blip r:embed="rId14"/>
                <a:stretch>
                  <a:fillRect r="-2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248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  <p:bldP spid="13" grpId="0"/>
      <p:bldP spid="14" grpId="0" animBg="1"/>
      <p:bldP spid="14" grpId="1" animBg="1"/>
      <p:bldP spid="15" grpId="0"/>
      <p:bldP spid="15" grpId="1"/>
      <p:bldP spid="16" grpId="0"/>
      <p:bldP spid="16" grpId="1"/>
      <p:bldP spid="17" grpId="0"/>
      <p:bldP spid="18" grpId="0" animBg="1"/>
      <p:bldP spid="18" grpId="1" animBg="1"/>
      <p:bldP spid="19" grpId="0"/>
      <p:bldP spid="19" grpId="1"/>
      <p:bldP spid="20" grpId="0"/>
      <p:bldP spid="20" grpId="1"/>
      <p:bldP spid="21" grpId="0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498024" y="12365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Доказать, что отношение стороны треугольника к синусу противолежащего угла равно диаметру описанной окружности.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880" y="1326983"/>
            <a:ext cx="3065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Доказательство.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7092525" y="2416232"/>
            <a:ext cx="794180" cy="69723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6055642" y="1383798"/>
            <a:ext cx="2088232" cy="2088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6310464" y="1466479"/>
            <a:ext cx="1833409" cy="1618407"/>
          </a:xfrm>
          <a:custGeom>
            <a:avLst/>
            <a:gdLst>
              <a:gd name="connsiteX0" fmla="*/ 0 w 1853076"/>
              <a:gd name="connsiteY0" fmla="*/ 1618407 h 1618407"/>
              <a:gd name="connsiteX1" fmla="*/ 1181437 w 1853076"/>
              <a:gd name="connsiteY1" fmla="*/ 0 h 1618407"/>
              <a:gd name="connsiteX2" fmla="*/ 1853076 w 1853076"/>
              <a:gd name="connsiteY2" fmla="*/ 873940 h 1618407"/>
              <a:gd name="connsiteX3" fmla="*/ 0 w 1853076"/>
              <a:gd name="connsiteY3" fmla="*/ 1618407 h 161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076" h="1618407">
                <a:moveTo>
                  <a:pt x="0" y="1618407"/>
                </a:moveTo>
                <a:lnTo>
                  <a:pt x="1181437" y="0"/>
                </a:lnTo>
                <a:lnTo>
                  <a:pt x="1853076" y="873940"/>
                </a:lnTo>
                <a:lnTo>
                  <a:pt x="0" y="1618407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064461" y="2387656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91877" y="3003978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877" y="3003978"/>
                <a:ext cx="393249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305690" y="1135247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690" y="1135247"/>
                <a:ext cx="39324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067183" y="2139882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7183" y="2139882"/>
                <a:ext cx="39324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510027" y="2586531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0027" y="2586531"/>
                <a:ext cx="39324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862700" y="754685"/>
                <a:ext cx="339272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⇔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𝐵𝐶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700" y="754685"/>
                <a:ext cx="3392724" cy="6127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Овал 18"/>
          <p:cNvSpPr/>
          <p:nvPr/>
        </p:nvSpPr>
        <p:spPr>
          <a:xfrm>
            <a:off x="6050653" y="1381702"/>
            <a:ext cx="2088232" cy="2088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90944" y="1148507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0944" y="1148507"/>
                <a:ext cx="393249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75644" y="3016458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644" y="3016458"/>
                <a:ext cx="393249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828083" y="1532128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083" y="1532128"/>
                <a:ext cx="393249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ый треугольник 25"/>
          <p:cNvSpPr/>
          <p:nvPr/>
        </p:nvSpPr>
        <p:spPr>
          <a:xfrm rot="6362008">
            <a:off x="6267875" y="1786684"/>
            <a:ext cx="1652445" cy="1280474"/>
          </a:xfrm>
          <a:prstGeom prst="rt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059472" y="2385560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6250564" y="1804908"/>
            <a:ext cx="1687067" cy="12345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937632" y="1651708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7632" y="1651708"/>
                <a:ext cx="393249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 rot="924325">
            <a:off x="6682805" y="1479820"/>
            <a:ext cx="160773" cy="16077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2696" y="1594438"/>
                <a:ext cx="4843968" cy="1041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1.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−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совпадают </a:t>
                </a: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=90°⇒∆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𝐴𝐵𝐶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прямоугольный</a:t>
                </a:r>
              </a:p>
              <a:p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𝑅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𝐵𝐶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⇔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𝑅𝑠𝑖𝑛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96" y="1594438"/>
                <a:ext cx="4843968" cy="1041311"/>
              </a:xfrm>
              <a:prstGeom prst="rect">
                <a:avLst/>
              </a:prstGeom>
              <a:blipFill rotWithShape="1">
                <a:blip r:embed="rId12"/>
                <a:stretch>
                  <a:fillRect l="-1006" t="-2941" b="-1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Овал 33"/>
          <p:cNvSpPr/>
          <p:nvPr/>
        </p:nvSpPr>
        <p:spPr>
          <a:xfrm>
            <a:off x="6060685" y="1374082"/>
            <a:ext cx="2088232" cy="2088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7069504" y="2377940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96920" y="2994262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920" y="2994262"/>
                <a:ext cx="393249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077547" y="2139882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547" y="2139882"/>
                <a:ext cx="393249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490573" y="1147556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0573" y="1147556"/>
                <a:ext cx="393249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Овал 45"/>
          <p:cNvSpPr/>
          <p:nvPr/>
        </p:nvSpPr>
        <p:spPr>
          <a:xfrm>
            <a:off x="7064515" y="2375844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6254881" y="1796346"/>
            <a:ext cx="1687067" cy="12345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942675" y="1641992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675" y="1641992"/>
                <a:ext cx="393249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Полилиния 49"/>
          <p:cNvSpPr/>
          <p:nvPr/>
        </p:nvSpPr>
        <p:spPr>
          <a:xfrm>
            <a:off x="6263575" y="1446898"/>
            <a:ext cx="1885444" cy="1586039"/>
          </a:xfrm>
          <a:custGeom>
            <a:avLst/>
            <a:gdLst>
              <a:gd name="connsiteX0" fmla="*/ 0 w 1885444"/>
              <a:gd name="connsiteY0" fmla="*/ 1586039 h 1586039"/>
              <a:gd name="connsiteX1" fmla="*/ 469338 w 1885444"/>
              <a:gd name="connsiteY1" fmla="*/ 0 h 1586039"/>
              <a:gd name="connsiteX2" fmla="*/ 1885444 w 1885444"/>
              <a:gd name="connsiteY2" fmla="*/ 890124 h 1586039"/>
              <a:gd name="connsiteX3" fmla="*/ 0 w 1885444"/>
              <a:gd name="connsiteY3" fmla="*/ 1586039 h 158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5444" h="1586039">
                <a:moveTo>
                  <a:pt x="0" y="1586039"/>
                </a:moveTo>
                <a:lnTo>
                  <a:pt x="469338" y="0"/>
                </a:lnTo>
                <a:lnTo>
                  <a:pt x="1885444" y="890124"/>
                </a:lnTo>
                <a:lnTo>
                  <a:pt x="0" y="1586039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7942674" y="1795192"/>
            <a:ext cx="206345" cy="5418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50" idx="0"/>
            <a:endCxn id="50" idx="2"/>
          </p:cNvCxnSpPr>
          <p:nvPr/>
        </p:nvCxnSpPr>
        <p:spPr>
          <a:xfrm flipV="1">
            <a:off x="6263575" y="2337022"/>
            <a:ext cx="1885444" cy="69591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90404" y="2600875"/>
                <a:ext cx="6815286" cy="1351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−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лежат с одной стороны от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=90°⇒∆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прямоугольный</a:t>
                </a:r>
              </a:p>
              <a:p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𝐶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⇔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𝐵𝐶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⇔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𝐵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𝑠𝑖𝑛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𝐴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func>
                      <m:r>
                        <a:rPr lang="en-US" i="1">
                          <a:latin typeface="Cambria Math"/>
                          <a:ea typeface="Cambria Math"/>
                          <a:cs typeface="Times New Roman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𝐵𝐶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𝐵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𝐴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𝑅𝑠𝑖𝑛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∠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𝐴</m:t>
                      </m:r>
                    </m:oMath>
                  </m:oMathPara>
                </a14:m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04" y="2600875"/>
                <a:ext cx="6815286" cy="1351075"/>
              </a:xfrm>
              <a:prstGeom prst="rect">
                <a:avLst/>
              </a:prstGeom>
              <a:blipFill rotWithShape="1">
                <a:blip r:embed="rId17"/>
                <a:stretch>
                  <a:fillRect l="-716" t="-22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Прямоугольник 56"/>
          <p:cNvSpPr/>
          <p:nvPr/>
        </p:nvSpPr>
        <p:spPr>
          <a:xfrm rot="20358874">
            <a:off x="7905216" y="2169883"/>
            <a:ext cx="209324" cy="209324"/>
          </a:xfrm>
          <a:prstGeom prst="rect">
            <a:avLst/>
          </a:prstGeom>
          <a:noFill/>
          <a:ln>
            <a:solidFill>
              <a:srgbClr val="FFA1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7074379" y="2390920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001795" y="3007242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795" y="3007242"/>
                <a:ext cx="393249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497730" y="1225555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730" y="1225555"/>
                <a:ext cx="393249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Овал 65"/>
          <p:cNvSpPr/>
          <p:nvPr/>
        </p:nvSpPr>
        <p:spPr>
          <a:xfrm>
            <a:off x="6060571" y="1384966"/>
            <a:ext cx="2088232" cy="2088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7069390" y="2388824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flipV="1">
            <a:off x="6260482" y="1808172"/>
            <a:ext cx="1687067" cy="12345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947550" y="1654972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7550" y="1654972"/>
                <a:ext cx="393249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Овал 75"/>
          <p:cNvSpPr/>
          <p:nvPr/>
        </p:nvSpPr>
        <p:spPr>
          <a:xfrm>
            <a:off x="7079422" y="2381204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500491" y="1150820"/>
                <a:ext cx="393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491" y="1150820"/>
                <a:ext cx="393249" cy="36933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Овал 79"/>
          <p:cNvSpPr/>
          <p:nvPr/>
        </p:nvSpPr>
        <p:spPr>
          <a:xfrm>
            <a:off x="7074433" y="2379108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 rot="18815018">
            <a:off x="7521028" y="1573218"/>
            <a:ext cx="209324" cy="209324"/>
          </a:xfrm>
          <a:prstGeom prst="rect">
            <a:avLst/>
          </a:prstGeom>
          <a:noFill/>
          <a:ln>
            <a:solidFill>
              <a:srgbClr val="FFA1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 flipV="1">
            <a:off x="6264799" y="1799610"/>
            <a:ext cx="1687067" cy="12345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87" idx="2"/>
          </p:cNvCxnSpPr>
          <p:nvPr/>
        </p:nvCxnSpPr>
        <p:spPr>
          <a:xfrm>
            <a:off x="7627087" y="1524431"/>
            <a:ext cx="320463" cy="28662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7" name="Полилиния 86"/>
          <p:cNvSpPr/>
          <p:nvPr/>
        </p:nvSpPr>
        <p:spPr>
          <a:xfrm>
            <a:off x="6265012" y="1448231"/>
            <a:ext cx="1362075" cy="1600200"/>
          </a:xfrm>
          <a:custGeom>
            <a:avLst/>
            <a:gdLst>
              <a:gd name="connsiteX0" fmla="*/ 0 w 1362075"/>
              <a:gd name="connsiteY0" fmla="*/ 1600200 h 1600200"/>
              <a:gd name="connsiteX1" fmla="*/ 457200 w 1362075"/>
              <a:gd name="connsiteY1" fmla="*/ 0 h 1600200"/>
              <a:gd name="connsiteX2" fmla="*/ 1362075 w 1362075"/>
              <a:gd name="connsiteY2" fmla="*/ 76200 h 1600200"/>
              <a:gd name="connsiteX3" fmla="*/ 0 w 1362075"/>
              <a:gd name="connsiteY3" fmla="*/ 160020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2075" h="1600200">
                <a:moveTo>
                  <a:pt x="0" y="1600200"/>
                </a:moveTo>
                <a:lnTo>
                  <a:pt x="457200" y="0"/>
                </a:lnTo>
                <a:lnTo>
                  <a:pt x="1362075" y="76200"/>
                </a:lnTo>
                <a:lnTo>
                  <a:pt x="0" y="1600200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90404" y="3903364"/>
                <a:ext cx="8503966" cy="1085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3.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−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лежат по разные стороны от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  <m:r>
                      <a:rPr lang="ru-RU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+</m:t>
                    </m:r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sSub>
                      <m:sSubPr>
                        <m:ctrlPr>
                          <a:rPr lang="ru-RU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=180°⇒∠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=180°−∠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⇒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𝑠𝑖𝑛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𝑠𝑖𝑛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180°−∠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𝑠𝑖𝑛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𝐴</m:t>
                        </m:r>
                      </m:e>
                    </m:func>
                  </m:oMath>
                </a14:m>
                <a:endParaRPr lang="ru-RU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=90°⇒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𝑠𝑖𝑛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𝐵𝐶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𝐵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𝐵𝐶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𝐵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funcPr>
                          <m:fNam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𝐵𝐶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=2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𝑅𝑠𝑖𝑛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𝐴</m:t>
                        </m:r>
                      </m:e>
                    </m:func>
                  </m:oMath>
                </a14:m>
                <a:endParaRPr lang="ru-RU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04" y="3903364"/>
                <a:ext cx="8503966" cy="1085169"/>
              </a:xfrm>
              <a:prstGeom prst="rect">
                <a:avLst/>
              </a:prstGeom>
              <a:blipFill rotWithShape="1">
                <a:blip r:embed="rId22"/>
                <a:stretch>
                  <a:fillRect l="-573" t="-28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970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9" grpId="0" animBg="1"/>
      <p:bldP spid="19" grpId="1" animBg="1"/>
      <p:bldP spid="22" grpId="0"/>
      <p:bldP spid="22" grpId="1"/>
      <p:bldP spid="23" grpId="0"/>
      <p:bldP spid="23" grpId="1"/>
      <p:bldP spid="24" grpId="0"/>
      <p:bldP spid="24" grpId="1"/>
      <p:bldP spid="26" grpId="0" animBg="1"/>
      <p:bldP spid="26" grpId="1" animBg="1"/>
      <p:bldP spid="21" grpId="0" animBg="1"/>
      <p:bldP spid="21" grpId="1" animBg="1"/>
      <p:bldP spid="30" grpId="0"/>
      <p:bldP spid="30" grpId="1"/>
      <p:bldP spid="31" grpId="0" animBg="1"/>
      <p:bldP spid="31" grpId="1" animBg="1"/>
      <p:bldP spid="34" grpId="0" animBg="1"/>
      <p:bldP spid="34" grpId="1" animBg="1"/>
      <p:bldP spid="36" grpId="0" animBg="1"/>
      <p:bldP spid="36" grpId="1" animBg="1"/>
      <p:bldP spid="37" grpId="0"/>
      <p:bldP spid="37" grpId="1"/>
      <p:bldP spid="39" grpId="0"/>
      <p:bldP spid="39" grpId="1"/>
      <p:bldP spid="42" grpId="0"/>
      <p:bldP spid="42" grpId="1"/>
      <p:bldP spid="46" grpId="0" animBg="1"/>
      <p:bldP spid="46" grpId="1" animBg="1"/>
      <p:bldP spid="48" grpId="0"/>
      <p:bldP spid="48" grpId="1"/>
      <p:bldP spid="50" grpId="0" animBg="1"/>
      <p:bldP spid="50" grpId="1" animBg="1"/>
      <p:bldP spid="57" grpId="0" animBg="1"/>
      <p:bldP spid="57" grpId="1" animBg="1"/>
      <p:bldP spid="61" grpId="0" animBg="1"/>
      <p:bldP spid="62" grpId="0"/>
      <p:bldP spid="64" grpId="0"/>
      <p:bldP spid="66" grpId="0" animBg="1"/>
      <p:bldP spid="71" grpId="0" animBg="1"/>
      <p:bldP spid="73" grpId="0"/>
      <p:bldP spid="76" grpId="0" animBg="1"/>
      <p:bldP spid="79" grpId="0"/>
      <p:bldP spid="80" grpId="0" animBg="1"/>
      <p:bldP spid="91" grpId="0" animBg="1"/>
      <p:bldP spid="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60573" y="411510"/>
                <a:ext cx="340548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573" y="411510"/>
                <a:ext cx="3405484" cy="612796"/>
              </a:xfrm>
              <a:prstGeom prst="rect">
                <a:avLst/>
              </a:prstGeom>
              <a:blipFill rotWithShape="1">
                <a:blip r:embed="rId3"/>
                <a:stretch>
                  <a:fillRect r="-1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вал 5"/>
          <p:cNvSpPr/>
          <p:nvPr/>
        </p:nvSpPr>
        <p:spPr>
          <a:xfrm>
            <a:off x="3339700" y="1635646"/>
            <a:ext cx="2448272" cy="24482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>
            <a:endCxn id="7" idx="2"/>
          </p:cNvCxnSpPr>
          <p:nvPr/>
        </p:nvCxnSpPr>
        <p:spPr>
          <a:xfrm flipV="1">
            <a:off x="4570760" y="2833007"/>
            <a:ext cx="1225883" cy="31596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Полилиния 6"/>
          <p:cNvSpPr/>
          <p:nvPr/>
        </p:nvSpPr>
        <p:spPr>
          <a:xfrm>
            <a:off x="3559629" y="1641021"/>
            <a:ext cx="2237014" cy="1910443"/>
          </a:xfrm>
          <a:custGeom>
            <a:avLst/>
            <a:gdLst>
              <a:gd name="connsiteX0" fmla="*/ 0 w 2237014"/>
              <a:gd name="connsiteY0" fmla="*/ 1910443 h 1910443"/>
              <a:gd name="connsiteX1" fmla="*/ 1094014 w 2237014"/>
              <a:gd name="connsiteY1" fmla="*/ 0 h 1910443"/>
              <a:gd name="connsiteX2" fmla="*/ 2237014 w 2237014"/>
              <a:gd name="connsiteY2" fmla="*/ 1191986 h 1910443"/>
              <a:gd name="connsiteX3" fmla="*/ 0 w 2237014"/>
              <a:gd name="connsiteY3" fmla="*/ 1910443 h 1910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7014" h="1910443">
                <a:moveTo>
                  <a:pt x="0" y="1910443"/>
                </a:moveTo>
                <a:lnTo>
                  <a:pt x="1094014" y="0"/>
                </a:lnTo>
                <a:lnTo>
                  <a:pt x="2237014" y="1191986"/>
                </a:lnTo>
                <a:lnTo>
                  <a:pt x="0" y="1910443"/>
                </a:lnTo>
                <a:close/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32656" y="2828602"/>
            <a:ext cx="72000" cy="72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23067" y="3459661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067" y="3459661"/>
                <a:ext cx="38568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063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2355" y="1338651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355" y="1338651"/>
                <a:ext cx="39606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20435" y="2643578"/>
                <a:ext cx="3856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435" y="2643578"/>
                <a:ext cx="385682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031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88424" y="2531270"/>
                <a:ext cx="391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424" y="2531270"/>
                <a:ext cx="391774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031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 стрелкой 19"/>
          <p:cNvCxnSpPr/>
          <p:nvPr/>
        </p:nvCxnSpPr>
        <p:spPr>
          <a:xfrm flipH="1" flipV="1">
            <a:off x="5787972" y="1059582"/>
            <a:ext cx="328118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089789" y="1241482"/>
            <a:ext cx="2704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5EA4"/>
                </a:solidFill>
                <a:latin typeface="Times New Roman" pitchFamily="18" charset="0"/>
                <a:cs typeface="Times New Roman" pitchFamily="18" charset="0"/>
              </a:rPr>
              <a:t>расширенная теорема синусов</a:t>
            </a:r>
            <a:endParaRPr lang="ru-RU" i="1" dirty="0">
              <a:solidFill>
                <a:srgbClr val="005EA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1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10" grpId="0" animBg="1"/>
      <p:bldP spid="15" grpId="0"/>
      <p:bldP spid="18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339502"/>
                <a:ext cx="8424936" cy="395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треугольника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𝐴𝐵𝐶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если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=8 см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𝐵𝐶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e>
                    </m:rad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=45°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9502"/>
                <a:ext cx="8424936" cy="395429"/>
              </a:xfrm>
              <a:prstGeom prst="rect">
                <a:avLst/>
              </a:prstGeom>
              <a:blipFill rotWithShape="1">
                <a:blip r:embed="rId3"/>
                <a:stretch>
                  <a:fillRect l="-651" b="-2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83416" y="915566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627" y="987574"/>
            <a:ext cx="3262781" cy="288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6436" y="1238874"/>
                <a:ext cx="2821670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36" y="1238874"/>
                <a:ext cx="2821670" cy="612796"/>
              </a:xfrm>
              <a:prstGeom prst="rect">
                <a:avLst/>
              </a:prstGeom>
              <a:blipFill rotWithShape="1">
                <a:blip r:embed="rId5"/>
                <a:stretch>
                  <a:fillRect r="-25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87168" y="2009511"/>
                <a:ext cx="232146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</m:den>
                      </m:f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68" y="2009511"/>
                <a:ext cx="2321469" cy="610936"/>
              </a:xfrm>
              <a:prstGeom prst="rect">
                <a:avLst/>
              </a:prstGeom>
              <a:blipFill rotWithShape="1">
                <a:blip r:embed="rId6"/>
                <a:stretch>
                  <a:fillRect r="-13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8964" y="2586226"/>
                <a:ext cx="2716706" cy="8552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64" y="2586226"/>
                <a:ext cx="2716706" cy="855299"/>
              </a:xfrm>
              <a:prstGeom prst="rect">
                <a:avLst/>
              </a:prstGeom>
              <a:blipFill rotWithShape="1">
                <a:blip r:embed="rId7"/>
                <a:stretch>
                  <a:fillRect r="-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631" y="1342714"/>
            <a:ext cx="3669615" cy="19445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 flipV="1">
            <a:off x="5652801" y="2129105"/>
            <a:ext cx="1944216" cy="115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300192" y="2098179"/>
                <a:ext cx="442044" cy="5441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sz="140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2098179"/>
                <a:ext cx="442044" cy="544123"/>
              </a:xfrm>
              <a:prstGeom prst="rect">
                <a:avLst/>
              </a:prstGeom>
              <a:blipFill rotWithShape="1">
                <a:blip r:embed="rId9"/>
                <a:stretch>
                  <a:fillRect r="-95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Овал 15"/>
          <p:cNvSpPr/>
          <p:nvPr/>
        </p:nvSpPr>
        <p:spPr>
          <a:xfrm>
            <a:off x="6624909" y="2105794"/>
            <a:ext cx="58183" cy="58183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839569" y="2095664"/>
            <a:ext cx="90000" cy="90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389837" y="2086744"/>
            <a:ext cx="90000" cy="90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2778" y="3496042"/>
                <a:ext cx="27331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=60°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или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=120°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78" y="3496042"/>
                <a:ext cx="2733121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9836" r="-290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5670" y="4371950"/>
                <a:ext cx="35922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  <a:ea typeface="Cambria Math"/>
                      </a:rPr>
                      <m:t>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=60°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или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=120°</m:t>
                    </m:r>
                  </m:oMath>
                </a14:m>
                <a:r>
                  <a:rPr lang="ru-RU" dirty="0" smtClean="0"/>
                  <a:t>.</a:t>
                </a:r>
                <a:endParaRPr lang="ru-RU" dirty="0"/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70" y="4371950"/>
                <a:ext cx="3592274" cy="646331"/>
              </a:xfrm>
              <a:prstGeom prst="rect">
                <a:avLst/>
              </a:prstGeom>
              <a:blipFill rotWithShape="1">
                <a:blip r:embed="rId11"/>
                <a:stretch>
                  <a:fillRect l="-1358" t="-5660" r="-1358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59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4" grpId="0"/>
      <p:bldP spid="15" grpId="0"/>
      <p:bldP spid="17" grpId="0"/>
      <p:bldP spid="16" grpId="0" animBg="1"/>
      <p:bldP spid="22" grpId="0" animBg="1"/>
      <p:bldP spid="23" grpId="0" animBg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339502"/>
                <a:ext cx="84249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Найти длину стороны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𝑀𝐾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треугольника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𝑀𝑁𝐾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𝐾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=30°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𝑁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=45°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𝑀𝑁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=2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9502"/>
                <a:ext cx="8424936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651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83416" y="1052726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6436" y="1376034"/>
                <a:ext cx="291272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𝑀𝑁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𝐾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𝑀𝐾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𝑁𝐾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36" y="1376034"/>
                <a:ext cx="2912720" cy="610936"/>
              </a:xfrm>
              <a:prstGeom prst="rect">
                <a:avLst/>
              </a:prstGeom>
              <a:blipFill rotWithShape="1">
                <a:blip r:embed="rId4"/>
                <a:stretch>
                  <a:fillRect r="-25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87168" y="2146671"/>
                <a:ext cx="2127314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𝑀𝐾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𝑀𝑁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𝑁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𝐾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68" y="2146671"/>
                <a:ext cx="2127314" cy="609077"/>
              </a:xfrm>
              <a:prstGeom prst="rect">
                <a:avLst/>
              </a:prstGeom>
              <a:blipFill rotWithShape="1">
                <a:blip r:embed="rId5"/>
                <a:stretch>
                  <a:fillRect r="-1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2304" y="2723386"/>
                <a:ext cx="2190792" cy="10770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𝑀𝐾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04" y="2723386"/>
                <a:ext cx="2190792" cy="1077026"/>
              </a:xfrm>
              <a:prstGeom prst="rect">
                <a:avLst/>
              </a:prstGeom>
              <a:blipFill rotWithShape="1">
                <a:blip r:embed="rId6"/>
                <a:stretch>
                  <a:fillRect r="-30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5670" y="4371950"/>
                <a:ext cx="3592274" cy="68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𝑀𝐾</m:t>
                    </m:r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 smtClean="0"/>
                  <a:t>.</a:t>
                </a:r>
                <a:endParaRPr lang="ru-RU" dirty="0"/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70" y="4371950"/>
                <a:ext cx="3592274" cy="685252"/>
              </a:xfrm>
              <a:prstGeom prst="rect">
                <a:avLst/>
              </a:prstGeom>
              <a:blipFill rotWithShape="1">
                <a:blip r:embed="rId7"/>
                <a:stretch>
                  <a:fillRect l="-1358" t="-885" b="-115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082" y="1154112"/>
            <a:ext cx="34385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351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4" grpId="0"/>
      <p:bldP spid="15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339502"/>
                <a:ext cx="84249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В треугольнике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𝐴𝐵𝐶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углы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: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𝛽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: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𝛾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=1:3:8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Найти длину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𝐴𝐶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если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=10 см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9502"/>
                <a:ext cx="8424936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651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75252" y="91393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3100" y="1237246"/>
                <a:ext cx="19809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=180°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00" y="1237246"/>
                <a:ext cx="198099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369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48064" y="4255362"/>
                <a:ext cx="3592274" cy="822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ea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en-US" i="1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10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6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r>
                  <a:rPr lang="ru-RU" dirty="0" smtClean="0"/>
                  <a:t>.</a:t>
                </a:r>
                <a:endParaRPr lang="ru-RU" dirty="0"/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255362"/>
                <a:ext cx="3592274" cy="822854"/>
              </a:xfrm>
              <a:prstGeom prst="rect">
                <a:avLst/>
              </a:prstGeom>
              <a:blipFill rotWithShape="1">
                <a:blip r:embed="rId5"/>
                <a:stretch>
                  <a:fillRect l="-1356" b="-96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203598"/>
            <a:ext cx="3230488" cy="3340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5925" y="1606578"/>
                <a:ext cx="37571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=1+3+8=12 частей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25" y="1606578"/>
                <a:ext cx="3757119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162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авая фигурная скобка 6"/>
          <p:cNvSpPr/>
          <p:nvPr/>
        </p:nvSpPr>
        <p:spPr>
          <a:xfrm>
            <a:off x="4131515" y="1237103"/>
            <a:ext cx="72008" cy="738664"/>
          </a:xfrm>
          <a:prstGeom prst="rightBrace">
            <a:avLst>
              <a:gd name="adj1" fmla="val 62288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14800" y="1270630"/>
                <a:ext cx="267092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1 часть=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180°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den>
                      </m:f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=15°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270630"/>
                <a:ext cx="2670924" cy="610936"/>
              </a:xfrm>
              <a:prstGeom prst="rect">
                <a:avLst/>
              </a:prstGeom>
              <a:blipFill rotWithShape="1">
                <a:blip r:embed="rId8"/>
                <a:stretch>
                  <a:fillRect r="-22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5670" y="1975767"/>
                <a:ext cx="10268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=15°</m:t>
                    </m:r>
                  </m:oMath>
                </a14:m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70" y="1975767"/>
                <a:ext cx="1026820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1011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1645" y="2288182"/>
                <a:ext cx="19693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=3⋅15°=45°</m:t>
                    </m:r>
                  </m:oMath>
                </a14:m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45" y="2288182"/>
                <a:ext cx="1969385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619" t="-8197" r="-464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9902" y="2658506"/>
                <a:ext cx="20792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𝛾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8⋅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15°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=120°</m:t>
                    </m:r>
                  </m:oMath>
                </a14:m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02" y="2658506"/>
                <a:ext cx="2079224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197" r="-410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8336" y="2974154"/>
                <a:ext cx="2387512" cy="659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36" y="2974154"/>
                <a:ext cx="2387512" cy="659411"/>
              </a:xfrm>
              <a:prstGeom prst="rect">
                <a:avLst/>
              </a:prstGeom>
              <a:blipFill rotWithShape="1">
                <a:blip r:embed="rId12"/>
                <a:stretch>
                  <a:fillRect r="-15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0736" y="3622879"/>
                <a:ext cx="1808572" cy="661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𝐴𝐶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36" y="3622879"/>
                <a:ext cx="1808572" cy="661656"/>
              </a:xfrm>
              <a:prstGeom prst="rect">
                <a:avLst/>
              </a:prstGeom>
              <a:blipFill rotWithShape="1">
                <a:blip r:embed="rId13"/>
                <a:stretch>
                  <a:fillRect r="-37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5692" y="3938865"/>
                <a:ext cx="4339521" cy="11393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𝐴𝐶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45°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120°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⋅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</a:rPr>
                        <m:t>(см)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92" y="3938865"/>
                <a:ext cx="4339521" cy="1139351"/>
              </a:xfrm>
              <a:prstGeom prst="rect">
                <a:avLst/>
              </a:prstGeom>
              <a:blipFill rotWithShape="1">
                <a:blip r:embed="rId14"/>
                <a:stretch>
                  <a:fillRect r="-14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064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21" grpId="0"/>
      <p:bldP spid="17" grpId="0"/>
      <p:bldP spid="7" grpId="0" animBg="1"/>
      <p:bldP spid="8" grpId="0"/>
      <p:bldP spid="9" grpId="0"/>
      <p:bldP spid="18" grpId="0"/>
      <p:bldP spid="19" grpId="0"/>
      <p:bldP spid="20" grpId="0"/>
      <p:bldP spid="10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8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339502"/>
                <a:ext cx="84249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Сторона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треугольника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𝐴𝐵𝐶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равна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30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сантиметрам, а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=45°</m:t>
                    </m:r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Найти радиус окружности, описанной около треугольника.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39502"/>
                <a:ext cx="8424936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651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7088" y="91393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4740" y="3974559"/>
                <a:ext cx="3592274" cy="68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𝑅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=15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 smtClean="0"/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см</a:t>
                </a:r>
                <a:r>
                  <a:rPr lang="ru-RU" dirty="0" smtClean="0"/>
                  <a:t>.</a:t>
                </a:r>
                <a:endParaRPr lang="ru-RU" dirty="0"/>
              </a:p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40" y="3974559"/>
                <a:ext cx="3592274" cy="685252"/>
              </a:xfrm>
              <a:prstGeom prst="rect">
                <a:avLst/>
              </a:prstGeom>
              <a:blipFill rotWithShape="1">
                <a:blip r:embed="rId4"/>
                <a:stretch>
                  <a:fillRect l="-1356" t="-893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913938"/>
            <a:ext cx="2962275" cy="278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30108" y="1279694"/>
                <a:ext cx="340548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08" y="1279694"/>
                <a:ext cx="3405484" cy="612796"/>
              </a:xfrm>
              <a:prstGeom prst="rect">
                <a:avLst/>
              </a:prstGeom>
              <a:blipFill rotWithShape="1">
                <a:blip r:embed="rId6"/>
                <a:stretch>
                  <a:fillRect r="-1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35390" y="1925146"/>
                <a:ext cx="1478289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𝐴𝐵</m:t>
                          </m:r>
                        </m:num>
                        <m:den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e>
                          </m:func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90" y="1925146"/>
                <a:ext cx="1478289" cy="612796"/>
              </a:xfrm>
              <a:prstGeom prst="rect">
                <a:avLst/>
              </a:prstGeom>
              <a:blipFill rotWithShape="1">
                <a:blip r:embed="rId7"/>
                <a:stretch>
                  <a:fillRect r="-4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67544" y="2542234"/>
                <a:ext cx="1124282" cy="9176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num>
                        <m:den>
                          <m:f>
                            <m:f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ru-RU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42234"/>
                <a:ext cx="1124282" cy="917687"/>
              </a:xfrm>
              <a:prstGeom prst="rect">
                <a:avLst/>
              </a:prstGeom>
              <a:blipFill rotWithShape="1">
                <a:blip r:embed="rId8"/>
                <a:stretch>
                  <a:fillRect r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5461" y="3396273"/>
                <a:ext cx="3178306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</a:rPr>
                        <m:t>=30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</a:rPr>
                        <m:t>=15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ru-RU" b="0" i="1" smtClean="0">
                          <a:latin typeface="Cambria Math"/>
                        </a:rPr>
                        <m:t>(см)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61" y="3396273"/>
                <a:ext cx="3178306" cy="401970"/>
              </a:xfrm>
              <a:prstGeom prst="rect">
                <a:avLst/>
              </a:prstGeom>
              <a:blipFill rotWithShape="1">
                <a:blip r:embed="rId9"/>
                <a:stretch>
                  <a:fillRect r="-2111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33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1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1364</Words>
  <Application>Microsoft Office PowerPoint</Application>
  <PresentationFormat>Экран (16:9)</PresentationFormat>
  <Paragraphs>117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CompEdu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2015-03-30T10:18:13Z</dcterms:created>
  <dcterms:modified xsi:type="dcterms:W3CDTF">2015-03-30T10:18:47Z</dcterms:modified>
</cp:coreProperties>
</file>