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9" r:id="rId3"/>
    <p:sldId id="268" r:id="rId4"/>
    <p:sldId id="287" r:id="rId5"/>
    <p:sldId id="283" r:id="rId6"/>
    <p:sldId id="289" r:id="rId7"/>
    <p:sldId id="261" r:id="rId8"/>
    <p:sldId id="284" r:id="rId9"/>
    <p:sldId id="286" r:id="rId10"/>
    <p:sldId id="285" r:id="rId11"/>
    <p:sldId id="267" r:id="rId12"/>
    <p:sldId id="262" r:id="rId13"/>
    <p:sldId id="272" r:id="rId14"/>
    <p:sldId id="274" r:id="rId15"/>
    <p:sldId id="281" r:id="rId16"/>
    <p:sldId id="28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647473-ECD0-40CD-8ECD-6625EB87B2CB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D90368-215E-4EF3-AE1A-99FF6B7C1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17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0E0E9B-7916-4139-B100-955F42FF847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C0D4DE-6F05-465A-AE18-6E85D14AD155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CBC769-AAB3-457C-905B-956105CCAEB8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1D3D6E2-FA09-43B1-B4C1-B14C33E84C73}" type="slidenum">
              <a:rPr lang="ru-RU" sz="1200">
                <a:latin typeface="+mn-lt"/>
              </a:rPr>
              <a:pPr algn="r">
                <a:defRPr/>
              </a:pPr>
              <a:t>12</a:t>
            </a:fld>
            <a:endParaRPr lang="ru-RU" sz="1200">
              <a:latin typeface="+mn-lt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Дроби всякие нужны,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A2C42-EF22-440A-A600-264E015EED37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500174"/>
            <a:ext cx="51006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714752"/>
            <a:ext cx="51863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5B08-6B5A-4C59-B2EF-9C34DA4F4476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FC11-6E66-477F-814E-B7B5D64AB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9FD6-57EF-44A8-92FB-33679AEFC0E3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F791-778A-47D7-8587-3B8F2CCC7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915A-11C1-4BD4-B4C8-4CC5F0C8B278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2C34-7762-4F7E-83E9-178FE201F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4F85-423E-4218-8024-CBB3D36AF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D1E5-785E-4C38-BEAF-A4915D4099D5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CDCD3-DE0E-43DF-BF45-A8FDC032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748A-F466-4277-B61A-5A1818516E65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DECC4-153A-4898-88FE-EF7E6B867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6927-5E1B-4401-922B-EB4373FCFF58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C920-6624-456A-B1D0-053D7AF0C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B11C-A6F1-444D-8C67-0227ECADEB56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F68D7-C743-43B1-A223-D04B796F6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13F0-2E24-4951-9327-99BD1D25F60C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6E8E-6986-4F0E-BFA6-1672BF4C5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B144-FB1F-4A0E-BA3A-D0437FAD8B8C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69C93-BD2D-47E1-9664-EF5376814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D1D1-1A49-4B4E-B822-8FBAE1044E5E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A5B3-6DC1-499E-93A1-91D3CFA0B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110A-E6A1-488D-80B0-C957FAFA5591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5138F-6BA2-4BAF-802C-D954245C8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354387-AF3D-4C2E-8108-510E6F64C34E}" type="datetimeFigureOut">
              <a:rPr lang="ru-RU"/>
              <a:pPr>
                <a:defRPr/>
              </a:pPr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4A4D60-448A-4C8C-817E-64626E944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1214422"/>
            <a:ext cx="5100638" cy="2000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ДРОБИ.</a:t>
            </a:r>
            <a:br>
              <a:rPr lang="ru-RU" dirty="0" smtClean="0"/>
            </a:br>
            <a:r>
              <a:rPr lang="ru-RU" dirty="0" smtClean="0"/>
              <a:t>ОБЫКНОВЕННЫЕ ДРОБИ</a:t>
            </a:r>
            <a:endParaRPr lang="ru-RU" dirty="0"/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75" y="3714750"/>
            <a:ext cx="5186363" cy="26431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CC"/>
                </a:solidFill>
                <a:latin typeface="Arial" charset="0"/>
                <a:cs typeface="Arial" charset="0"/>
              </a:rPr>
              <a:t>Без знания дробей никто не может признаться знающим математику!</a:t>
            </a:r>
          </a:p>
          <a:p>
            <a:pPr eaLnBrk="1" hangingPunct="1"/>
            <a:r>
              <a:rPr lang="ru-RU" b="1" smtClean="0">
                <a:solidFill>
                  <a:srgbClr val="0000CC"/>
                </a:solidFill>
                <a:latin typeface="Arial" charset="0"/>
                <a:cs typeface="Arial" charset="0"/>
              </a:rPr>
              <a:t>Цицерон</a:t>
            </a:r>
          </a:p>
        </p:txBody>
      </p:sp>
      <p:pic>
        <p:nvPicPr>
          <p:cNvPr id="7172" name="Picture 4" descr="d:\Мои документы\Мои рисунки\девочка.jpe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357188"/>
            <a:ext cx="1401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571500"/>
            <a:ext cx="828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15363" name="Picture 2" descr="C:\Users\Пользователь\Desktop\Снимок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8488" y="714375"/>
            <a:ext cx="82597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2763" y="5861050"/>
            <a:ext cx="10112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563762"/>
            <a:ext cx="942944" cy="1294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1000125" y="285750"/>
            <a:ext cx="6929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«ПОМОГИ СЕБЕ САМ»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«ЕГИПЕТСКИЙ СВИТОК»</a:t>
            </a:r>
            <a:endParaRPr lang="ru-RU" dirty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4833938" y="4857750"/>
          <a:ext cx="39624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Формула" r:id="rId3" imgW="1066680" imgH="393480" progId="Equation.3">
                  <p:embed/>
                </p:oleObj>
              </mc:Choice>
              <mc:Fallback>
                <p:oleObj name="Формула" r:id="rId3" imgW="1066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4857750"/>
                        <a:ext cx="396240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27088" y="4714875"/>
          <a:ext cx="2951162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5" imgW="888840" imgH="393480" progId="Equation.3">
                  <p:embed/>
                </p:oleObj>
              </mc:Choice>
              <mc:Fallback>
                <p:oleObj name="Формула" r:id="rId5" imgW="8888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714875"/>
                        <a:ext cx="2951162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28" name="Object 192"/>
          <p:cNvGraphicFramePr>
            <a:graphicFrameLocks noChangeAspect="1"/>
          </p:cNvGraphicFramePr>
          <p:nvPr/>
        </p:nvGraphicFramePr>
        <p:xfrm>
          <a:off x="666750" y="1285875"/>
          <a:ext cx="3292475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Формула" r:id="rId7" imgW="863280" imgH="393480" progId="Equation.3">
                  <p:embed/>
                </p:oleObj>
              </mc:Choice>
              <mc:Fallback>
                <p:oleObj name="Формула" r:id="rId7" imgW="863280" imgH="393480" progId="Equation.3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285875"/>
                        <a:ext cx="3292475" cy="150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666750" y="3143250"/>
          <a:ext cx="3292475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Формула" r:id="rId9" imgW="863280" imgH="393480" progId="Equation.3">
                  <p:embed/>
                </p:oleObj>
              </mc:Choice>
              <mc:Fallback>
                <p:oleObj name="Формула" r:id="rId9" imgW="8632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3143250"/>
                        <a:ext cx="3292475" cy="150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5310188" y="1285875"/>
          <a:ext cx="3290887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Формула" r:id="rId11" imgW="863280" imgH="393480" progId="Equation.3">
                  <p:embed/>
                </p:oleObj>
              </mc:Choice>
              <mc:Fallback>
                <p:oleObj name="Формула" r:id="rId11" imgW="8632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8" y="1285875"/>
                        <a:ext cx="3290887" cy="150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5310188" y="3071813"/>
          <a:ext cx="3290887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Формула" r:id="rId13" imgW="863280" imgH="393480" progId="Equation.3">
                  <p:embed/>
                </p:oleObj>
              </mc:Choice>
              <mc:Fallback>
                <p:oleObj name="Формула" r:id="rId13" imgW="86328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8" y="3071813"/>
                        <a:ext cx="3290887" cy="150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4643438" y="6000750"/>
            <a:ext cx="4000500" cy="614363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715008" y="6143644"/>
            <a:ext cx="1376365" cy="419100"/>
          </a:xfrm>
          <a:prstGeom prst="rect">
            <a:avLst/>
          </a:prstGeom>
          <a:solidFill>
            <a:srgbClr val="C6D9F1"/>
          </a:solidFill>
          <a:ln w="9525">
            <a:solidFill>
              <a:srgbClr val="99CCFF"/>
            </a:solidFill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неверное</a:t>
            </a:r>
            <a:endParaRPr lang="ru-RU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214290"/>
            <a:ext cx="8362950" cy="4572032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b"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3300"/>
                </a:solidFill>
              </a:rPr>
              <a:t>Дроби всякие нужны,</a:t>
            </a:r>
            <a:br>
              <a:rPr lang="ru-RU" sz="3600" dirty="0" smtClean="0">
                <a:solidFill>
                  <a:srgbClr val="FF3300"/>
                </a:solidFill>
              </a:rPr>
            </a:br>
            <a:r>
              <a:rPr lang="ru-RU" sz="3600" dirty="0" smtClean="0">
                <a:solidFill>
                  <a:srgbClr val="FF3300"/>
                </a:solidFill>
              </a:rPr>
              <a:t>Дроби всякие важны.</a:t>
            </a:r>
            <a:br>
              <a:rPr lang="ru-RU" sz="3600" dirty="0" smtClean="0">
                <a:solidFill>
                  <a:srgbClr val="FF3300"/>
                </a:solidFill>
              </a:rPr>
            </a:br>
            <a:r>
              <a:rPr lang="ru-RU" sz="3600" dirty="0" smtClean="0">
                <a:solidFill>
                  <a:srgbClr val="FF3300"/>
                </a:solidFill>
              </a:rPr>
              <a:t>Дробь учи, тогда сверкнет тебе удача.</a:t>
            </a:r>
            <a:br>
              <a:rPr lang="ru-RU" sz="3600" dirty="0" smtClean="0">
                <a:solidFill>
                  <a:srgbClr val="FF3300"/>
                </a:solidFill>
              </a:rPr>
            </a:br>
            <a:r>
              <a:rPr lang="ru-RU" sz="3600" dirty="0" smtClean="0">
                <a:solidFill>
                  <a:srgbClr val="FF3300"/>
                </a:solidFill>
              </a:rPr>
              <a:t>Если будешь дроби знать,</a:t>
            </a:r>
            <a:br>
              <a:rPr lang="ru-RU" sz="3600" dirty="0" smtClean="0">
                <a:solidFill>
                  <a:srgbClr val="FF3300"/>
                </a:solidFill>
              </a:rPr>
            </a:br>
            <a:r>
              <a:rPr lang="ru-RU" sz="3600" dirty="0" smtClean="0">
                <a:solidFill>
                  <a:srgbClr val="FF3300"/>
                </a:solidFill>
              </a:rPr>
              <a:t>Точно смысл их понимать,</a:t>
            </a:r>
            <a:br>
              <a:rPr lang="ru-RU" sz="3600" dirty="0" smtClean="0">
                <a:solidFill>
                  <a:srgbClr val="FF3300"/>
                </a:solidFill>
              </a:rPr>
            </a:br>
            <a:r>
              <a:rPr lang="ru-RU" sz="3600" dirty="0" smtClean="0">
                <a:solidFill>
                  <a:srgbClr val="FF3300"/>
                </a:solidFill>
              </a:rPr>
              <a:t>Станет легкой даже трудная задача!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14563" y="5429250"/>
            <a:ext cx="4008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>
                <a:solidFill>
                  <a:srgbClr val="0000CC"/>
                </a:solidFill>
              </a:rPr>
              <a:t>«Пойми меня» </a:t>
            </a:r>
            <a:endParaRPr lang="ru-RU" sz="400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750" y="4786313"/>
            <a:ext cx="6329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00CC"/>
                </a:solidFill>
              </a:rPr>
              <a:t>МАТЕМАТИЧЕСКИЙ ДИКТАНТ </a:t>
            </a:r>
            <a:endParaRPr lang="ru-RU" sz="32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/>
              <a:t>Проверь себя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0" y="2000250"/>
            <a:ext cx="3624263" cy="449738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ru-RU" sz="4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1</a:t>
            </a:r>
            <a:r>
              <a:rPr lang="ru-RU" sz="4400" smtClean="0">
                <a:solidFill>
                  <a:srgbClr val="0000CC"/>
                </a:solidFill>
                <a:latin typeface="Arial" charset="0"/>
                <a:cs typeface="Arial" charset="0"/>
              </a:rPr>
              <a:t>.</a:t>
            </a:r>
            <a:r>
              <a:rPr lang="ru-RU" sz="2800" smtClean="0">
                <a:solidFill>
                  <a:srgbClr val="0000CC"/>
                </a:solidFill>
                <a:latin typeface="Arial" charset="0"/>
                <a:cs typeface="Arial" charset="0"/>
              </a:rPr>
              <a:t>                                       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ru-RU" sz="4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2.</a:t>
            </a:r>
            <a:r>
              <a:rPr lang="ru-RU" sz="2800" smtClean="0">
                <a:solidFill>
                  <a:srgbClr val="0000CC"/>
                </a:solidFill>
                <a:latin typeface="Arial" charset="0"/>
                <a:cs typeface="Arial" charset="0"/>
              </a:rPr>
              <a:t>                  </a:t>
            </a:r>
            <a:r>
              <a:rPr lang="ru-RU" sz="4800" smtClean="0">
                <a:solidFill>
                  <a:srgbClr val="0000CC"/>
                </a:solidFill>
                <a:latin typeface="Arial" charset="0"/>
                <a:cs typeface="Arial" charset="0"/>
              </a:rPr>
              <a:t>2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ru-RU" sz="4800" smtClean="0">
                <a:solidFill>
                  <a:srgbClr val="0000CC"/>
                </a:solidFill>
                <a:latin typeface="Arial" charset="0"/>
                <a:cs typeface="Arial" charset="0"/>
              </a:rPr>
              <a:t>        27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ru-RU" sz="4800" smtClean="0">
                <a:solidFill>
                  <a:srgbClr val="0000CC"/>
                </a:solidFill>
                <a:latin typeface="Arial" charset="0"/>
                <a:cs typeface="Arial" charset="0"/>
              </a:rPr>
              <a:t>      128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ru-RU" sz="4800" smtClean="0">
                <a:solidFill>
                  <a:srgbClr val="0000CC"/>
                </a:solidFill>
                <a:latin typeface="Arial" charset="0"/>
                <a:cs typeface="Arial" charset="0"/>
              </a:rPr>
              <a:t>        50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3"/>
            </a:pPr>
            <a:endParaRPr lang="ru-RU" sz="480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428750" y="1428750"/>
          <a:ext cx="257175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3" imgW="469800" imgH="393480" progId="Equation.3">
                  <p:embed/>
                </p:oleObj>
              </mc:Choice>
              <mc:Fallback>
                <p:oleObj name="Формула" r:id="rId3" imgW="4698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1428750"/>
                        <a:ext cx="2571750" cy="159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d:\Мои документы\Мои рисунки\+14448-800x8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606240">
            <a:off x="7336764" y="442721"/>
            <a:ext cx="514012" cy="140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AEE8A2-A578-44D9-8AE2-A279C847D340}" type="slidenum">
              <a:rPr lang="ru-RU" sz="1400" smtClean="0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1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11188" y="620713"/>
            <a:ext cx="7777162" cy="5864225"/>
          </a:xfrm>
        </p:spPr>
        <p:txBody>
          <a:bodyPr/>
          <a:lstStyle/>
          <a:p>
            <a:pPr eaLnBrk="1" hangingPunct="1"/>
            <a:r>
              <a:rPr lang="ru-RU" sz="3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Сегодня я узнал…</a:t>
            </a:r>
          </a:p>
          <a:p>
            <a:pPr eaLnBrk="1" hangingPunct="1"/>
            <a:r>
              <a:rPr lang="ru-RU" sz="3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Было интересно…</a:t>
            </a:r>
          </a:p>
          <a:p>
            <a:pPr eaLnBrk="1" hangingPunct="1"/>
            <a:r>
              <a:rPr lang="ru-RU" sz="3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Было трудно…</a:t>
            </a:r>
          </a:p>
          <a:p>
            <a:pPr eaLnBrk="1" hangingPunct="1"/>
            <a:r>
              <a:rPr lang="ru-RU" sz="3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Я выполнял задания…</a:t>
            </a:r>
          </a:p>
          <a:p>
            <a:pPr eaLnBrk="1" hangingPunct="1"/>
            <a:r>
              <a:rPr lang="ru-RU" sz="3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Я понял, что…</a:t>
            </a:r>
          </a:p>
          <a:p>
            <a:pPr eaLnBrk="1" hangingPunct="1"/>
            <a:r>
              <a:rPr lang="ru-RU" sz="3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Теперь я могу…</a:t>
            </a:r>
          </a:p>
          <a:p>
            <a:pPr eaLnBrk="1" hangingPunct="1"/>
            <a:r>
              <a:rPr lang="ru-RU" sz="3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Я научился…</a:t>
            </a:r>
          </a:p>
          <a:p>
            <a:pPr eaLnBrk="1" hangingPunct="1"/>
            <a:r>
              <a:rPr lang="ru-RU" sz="3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Урок дал мне для жизни…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00500" y="1000125"/>
            <a:ext cx="4748213" cy="1357313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Урок  полезен, всё понятно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71688" y="2357438"/>
            <a:ext cx="6429375" cy="1357312"/>
          </a:xfrm>
          <a:prstGeom prst="roundRect">
            <a:avLst/>
          </a:prstGeom>
          <a:solidFill>
            <a:srgbClr val="00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sz="2800" b="1" i="1" dirty="0">
                <a:solidFill>
                  <a:srgbClr val="008000"/>
                </a:solidFill>
              </a:rPr>
              <a:t>Лишь  кое - что  чуть - </a:t>
            </a:r>
            <a:r>
              <a:rPr lang="ru-RU" sz="2800" b="1" i="1" dirty="0" err="1">
                <a:solidFill>
                  <a:srgbClr val="008000"/>
                </a:solidFill>
              </a:rPr>
              <a:t>чуть</a:t>
            </a:r>
            <a:r>
              <a:rPr lang="ru-RU" sz="2800" b="1" i="1" dirty="0">
                <a:solidFill>
                  <a:srgbClr val="008000"/>
                </a:solidFill>
              </a:rPr>
              <a:t>  не  ясно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57313" y="3714750"/>
            <a:ext cx="5572125" cy="1428750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800" b="1" i="1" dirty="0">
                <a:solidFill>
                  <a:srgbClr val="996633"/>
                </a:solidFill>
              </a:rPr>
              <a:t> </a:t>
            </a:r>
            <a:r>
              <a:rPr lang="ru-RU" sz="2800" b="1" i="1" dirty="0">
                <a:solidFill>
                  <a:srgbClr val="0000CC"/>
                </a:solidFill>
              </a:rPr>
              <a:t>Ещё  придётся потрудиться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5143500"/>
            <a:ext cx="5786438" cy="1428750"/>
          </a:xfrm>
          <a:prstGeom prst="roundRect">
            <a:avLst/>
          </a:prstGeom>
          <a:solidFill>
            <a:srgbClr val="CC99FF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sz="2800" b="1" i="1" dirty="0">
                <a:solidFill>
                  <a:srgbClr val="990099"/>
                </a:solidFill>
              </a:rPr>
              <a:t>Да, трудно  всё – таки учиться!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0"/>
            <a:ext cx="1629964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57545" y="1214422"/>
            <a:ext cx="1300105" cy="1130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768" y="3929066"/>
            <a:ext cx="1554750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72264" y="521495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9" descr="C:\Users\Сергуня\Desktop\вопросительные знаки\book015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3657563">
            <a:off x="1144587" y="579438"/>
            <a:ext cx="12239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786190"/>
            <a:ext cx="72900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 !</a:t>
            </a:r>
          </a:p>
        </p:txBody>
      </p:sp>
      <p:pic>
        <p:nvPicPr>
          <p:cNvPr id="19459" name="Picture 4" descr="d:\Мои документы\Мои рисунки\девочка.jpe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642938"/>
            <a:ext cx="18446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244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500438" y="625475"/>
            <a:ext cx="52863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Человек подобен дроби,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 числитель то, что он есть, 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а знаменатель-то, 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что он о себе думает. 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Чем больше числитель, </a:t>
            </a:r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тем больше дробь. </a:t>
            </a:r>
            <a:endParaRPr lang="ru-RU" sz="900"/>
          </a:p>
          <a:p>
            <a:pPr eaLnBrk="0" hangingPunct="0"/>
            <a:r>
              <a:rPr lang="ru-RU" sz="2400" b="1">
                <a:solidFill>
                  <a:srgbClr val="FF0000"/>
                </a:solidFill>
                <a:cs typeface="Times New Roman" pitchFamily="18" charset="0"/>
              </a:rPr>
              <a:t>                             Л. Н. Толстой.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85750" y="214313"/>
            <a:ext cx="9001125" cy="664368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+mn-lt"/>
              </a:rPr>
              <a:t>Дробь – это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_____________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.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+mn-lt"/>
              </a:rPr>
              <a:t>Числитель стоит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______</a:t>
            </a:r>
            <a:r>
              <a:rPr lang="ru-RU" sz="2400" b="1" dirty="0">
                <a:latin typeface="+mn-lt"/>
              </a:rPr>
              <a:t> чертой и означает, сколько равных частей </a:t>
            </a:r>
            <a:r>
              <a:rPr lang="ru-RU" sz="2400" b="1" i="1" dirty="0" err="1">
                <a:solidFill>
                  <a:srgbClr val="FF0000"/>
                </a:solidFill>
                <a:latin typeface="+mn-lt"/>
              </a:rPr>
              <a:t>________</a:t>
            </a:r>
            <a:r>
              <a:rPr lang="ru-RU" sz="2400" b="1" dirty="0" err="1">
                <a:latin typeface="+mn-lt"/>
              </a:rPr>
              <a:t>от</a:t>
            </a:r>
            <a:r>
              <a:rPr lang="ru-RU" sz="2400" b="1" dirty="0">
                <a:latin typeface="+mn-lt"/>
              </a:rPr>
              <a:t> целого.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+mn-lt"/>
              </a:rPr>
              <a:t>Знаменатель стоит 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_______</a:t>
            </a:r>
            <a:r>
              <a:rPr lang="ru-RU" sz="2400" b="1" dirty="0">
                <a:latin typeface="+mn-lt"/>
              </a:rPr>
              <a:t> чертой и показывает, на сколько равных частей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___________</a:t>
            </a:r>
            <a:r>
              <a:rPr lang="ru-RU" sz="2400" b="1" dirty="0">
                <a:latin typeface="+mn-lt"/>
              </a:rPr>
              <a:t> целое.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+mn-lt"/>
              </a:rPr>
              <a:t>Дробь называется правильной, если числитель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___________</a:t>
            </a:r>
            <a:r>
              <a:rPr lang="ru-RU" sz="2400" b="1" dirty="0">
                <a:latin typeface="+mn-lt"/>
              </a:rPr>
              <a:t> знаменателя.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+mn-lt"/>
              </a:rPr>
              <a:t>Дробь называется 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_____________</a:t>
            </a:r>
            <a:r>
              <a:rPr lang="ru-RU" sz="2400" b="1" dirty="0">
                <a:latin typeface="+mn-lt"/>
              </a:rPr>
              <a:t>, если числитель больше или равен знаменателю.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+mn-lt"/>
              </a:rPr>
              <a:t>Неправильная дробь 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_______________</a:t>
            </a:r>
            <a:r>
              <a:rPr lang="ru-RU" sz="2400" b="1" dirty="0">
                <a:latin typeface="+mn-lt"/>
              </a:rPr>
              <a:t> правильной дроби.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+mn-lt"/>
              </a:rPr>
              <a:t>Чтобы сложить дроби с одинаковыми знаменателями, нужно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_________________</a:t>
            </a:r>
            <a:r>
              <a:rPr lang="ru-RU" sz="2400" b="1" dirty="0">
                <a:latin typeface="+mn-lt"/>
              </a:rPr>
              <a:t>, а знаменатель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______________________</a:t>
            </a:r>
            <a:r>
              <a:rPr lang="ru-RU" sz="2400" b="1" dirty="0">
                <a:latin typeface="+mn-lt"/>
              </a:rPr>
              <a:t>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+mn-lt"/>
              </a:rPr>
              <a:t>Чтобы вычесть  дроби с одинаковыми знаменателями, нужно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i="1" dirty="0">
                <a:latin typeface="+mn-lt"/>
              </a:rPr>
              <a:t>из числителя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______________________________________</a:t>
            </a:r>
            <a:r>
              <a:rPr lang="ru-RU" sz="2400" b="1" dirty="0">
                <a:latin typeface="+mn-lt"/>
              </a:rPr>
              <a:t>, а </a:t>
            </a:r>
            <a:r>
              <a:rPr lang="ru-RU" sz="2400" b="1" dirty="0" err="1">
                <a:latin typeface="+mn-lt"/>
              </a:rPr>
              <a:t>з</a:t>
            </a:r>
            <a:endParaRPr lang="ru-RU" sz="2400" b="1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+mn-lt"/>
              </a:rPr>
              <a:t>      </a:t>
            </a:r>
            <a:r>
              <a:rPr lang="ru-RU" sz="2400" b="1" dirty="0" err="1">
                <a:latin typeface="+mn-lt"/>
              </a:rPr>
              <a:t>з</a:t>
            </a:r>
            <a:r>
              <a:rPr lang="ru-RU" sz="2400" b="1" dirty="0" err="1"/>
              <a:t>наменатель</a:t>
            </a:r>
            <a:r>
              <a:rPr lang="ru-RU" sz="2400" b="1" dirty="0"/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_____________________</a:t>
            </a:r>
            <a:r>
              <a:rPr lang="ru-RU" sz="2400" b="1" dirty="0"/>
              <a:t>.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57188" y="214313"/>
            <a:ext cx="8929687" cy="664368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00CC"/>
                </a:solidFill>
                <a:latin typeface="+mn-lt"/>
              </a:rPr>
              <a:t>    Дробь – это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часть целого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.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00CC"/>
                </a:solidFill>
                <a:latin typeface="+mn-lt"/>
              </a:rPr>
              <a:t>Числитель стоит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над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+mn-lt"/>
              </a:rPr>
              <a:t>чертой и означает, сколько равных частей</a:t>
            </a:r>
            <a:r>
              <a:rPr lang="ru-RU" sz="2400" dirty="0">
                <a:latin typeface="+mn-lt"/>
              </a:rPr>
              <a:t> 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взяли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+mn-lt"/>
              </a:rPr>
              <a:t>от целого.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00CC"/>
                </a:solidFill>
                <a:latin typeface="+mn-lt"/>
              </a:rPr>
              <a:t>Знаменатель стоит</a:t>
            </a:r>
            <a:r>
              <a:rPr lang="ru-RU" sz="2400" dirty="0">
                <a:latin typeface="+mn-lt"/>
              </a:rPr>
              <a:t> 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под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+mn-lt"/>
              </a:rPr>
              <a:t>чертой и показывает, на сколько равных частей</a:t>
            </a:r>
            <a:r>
              <a:rPr lang="ru-RU" sz="2400" dirty="0">
                <a:latin typeface="+mn-lt"/>
              </a:rPr>
              <a:t> 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разделили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+mn-lt"/>
              </a:rPr>
              <a:t>целое.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solidFill>
                  <a:srgbClr val="0000CC"/>
                </a:solidFill>
                <a:latin typeface="+mn-lt"/>
              </a:rPr>
              <a:t>Дробь называется правильной, если числитель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меньше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+mn-lt"/>
              </a:rPr>
              <a:t>знаменателя.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dirty="0">
                <a:solidFill>
                  <a:srgbClr val="0000CC"/>
                </a:solidFill>
                <a:latin typeface="+mn-lt"/>
              </a:rPr>
              <a:t>Дробь называется</a:t>
            </a:r>
            <a:r>
              <a:rPr lang="ru-RU" sz="2400" dirty="0">
                <a:latin typeface="+mn-lt"/>
              </a:rPr>
              <a:t> 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неправильной</a:t>
            </a:r>
            <a:r>
              <a:rPr lang="ru-RU" sz="2400" b="1" dirty="0">
                <a:latin typeface="+mn-lt"/>
              </a:rPr>
              <a:t>,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+mn-lt"/>
              </a:rPr>
              <a:t>если числитель больше или равен знаменателю.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dirty="0">
                <a:solidFill>
                  <a:srgbClr val="0000CC"/>
                </a:solidFill>
                <a:latin typeface="+mn-lt"/>
              </a:rPr>
              <a:t>Неправильная дробь</a:t>
            </a:r>
            <a:r>
              <a:rPr lang="ru-RU" sz="2400" dirty="0">
                <a:latin typeface="+mn-lt"/>
              </a:rPr>
              <a:t> 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больше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+mn-lt"/>
              </a:rPr>
              <a:t>правильной дроби</a:t>
            </a:r>
            <a:r>
              <a:rPr lang="ru-RU" sz="2400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dirty="0">
                <a:solidFill>
                  <a:srgbClr val="0000CC"/>
                </a:solidFill>
                <a:latin typeface="+mn-lt"/>
              </a:rPr>
              <a:t>Чтобы сложить дроби с одинаковыми знаменателями, нужно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сложить их числители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>
                <a:solidFill>
                  <a:srgbClr val="0000CC"/>
                </a:solidFill>
                <a:latin typeface="+mn-lt"/>
              </a:rPr>
              <a:t>а </a:t>
            </a:r>
            <a:r>
              <a:rPr lang="ru-RU" sz="2400" dirty="0" err="1">
                <a:solidFill>
                  <a:srgbClr val="0000CC"/>
                </a:solidFill>
                <a:latin typeface="+mn-lt"/>
              </a:rPr>
              <a:t>зн</a:t>
            </a:r>
            <a:r>
              <a:rPr lang="ru-RU" sz="2400" dirty="0">
                <a:solidFill>
                  <a:srgbClr val="0000CC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+mn-lt"/>
              </a:rPr>
              <a:t>аменатель</a:t>
            </a:r>
            <a:r>
              <a:rPr lang="ru-RU" sz="2400" dirty="0">
                <a:solidFill>
                  <a:srgbClr val="0000CC"/>
                </a:solidFill>
                <a:latin typeface="+mn-lt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оставить прежним</a:t>
            </a:r>
            <a:r>
              <a:rPr lang="ru-RU" sz="2400" dirty="0">
                <a:latin typeface="+mn-lt"/>
              </a:rPr>
              <a:t>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dirty="0">
                <a:solidFill>
                  <a:srgbClr val="0000CC"/>
                </a:solidFill>
                <a:latin typeface="+mn-lt"/>
              </a:rPr>
              <a:t>Чтобы вычесть  дроби с одинаковыми знаменателями, нужно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i="1" dirty="0">
                <a:solidFill>
                  <a:srgbClr val="0000CC"/>
                </a:solidFill>
                <a:latin typeface="+mn-lt"/>
              </a:rPr>
              <a:t>из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числителя     уменьшаемого вычесть числитель вычитаемого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>
                <a:solidFill>
                  <a:srgbClr val="0000CC"/>
                </a:solidFill>
                <a:latin typeface="+mn-lt"/>
              </a:rPr>
              <a:t>а знаменатель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оставить прежним</a:t>
            </a:r>
            <a:r>
              <a:rPr lang="ru-RU" sz="2400" dirty="0">
                <a:latin typeface="+mn-lt"/>
              </a:rPr>
              <a:t>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285875" y="642938"/>
            <a:ext cx="707231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00CC"/>
                </a:solidFill>
              </a:rPr>
              <a:t>КРИТЕРИИ ОЦЕНКИ</a:t>
            </a:r>
          </a:p>
          <a:p>
            <a:r>
              <a:rPr lang="ru-RU" sz="4400" b="1">
                <a:solidFill>
                  <a:srgbClr val="FF0000"/>
                </a:solidFill>
              </a:rPr>
              <a:t>Нет ошибок - «5», </a:t>
            </a:r>
          </a:p>
          <a:p>
            <a:endParaRPr lang="ru-RU" sz="4400" b="1">
              <a:solidFill>
                <a:srgbClr val="FF0000"/>
              </a:solidFill>
            </a:endParaRPr>
          </a:p>
          <a:p>
            <a:r>
              <a:rPr lang="ru-RU" sz="4400" b="1">
                <a:solidFill>
                  <a:srgbClr val="FF0000"/>
                </a:solidFill>
              </a:rPr>
              <a:t>1-2 ошибки - «4», </a:t>
            </a:r>
          </a:p>
          <a:p>
            <a:endParaRPr lang="ru-RU" sz="4400" b="1">
              <a:solidFill>
                <a:srgbClr val="FF0000"/>
              </a:solidFill>
            </a:endParaRPr>
          </a:p>
          <a:p>
            <a:r>
              <a:rPr lang="ru-RU" sz="4400" b="1">
                <a:solidFill>
                  <a:srgbClr val="FF0000"/>
                </a:solidFill>
              </a:rPr>
              <a:t>3-4 ошибки - «3» </a:t>
            </a:r>
          </a:p>
          <a:p>
            <a:endParaRPr lang="ru-RU" sz="4400" b="1">
              <a:solidFill>
                <a:srgbClr val="FF0000"/>
              </a:solidFill>
            </a:endParaRPr>
          </a:p>
          <a:p>
            <a:r>
              <a:rPr lang="ru-RU" sz="4400" b="1">
                <a:solidFill>
                  <a:srgbClr val="FF0000"/>
                </a:solidFill>
              </a:rPr>
              <a:t>5 и более ошибок - «2». </a:t>
            </a:r>
            <a:endParaRPr lang="ru-RU" sz="4400">
              <a:solidFill>
                <a:srgbClr val="FF0000"/>
              </a:solidFill>
            </a:endParaRPr>
          </a:p>
        </p:txBody>
      </p:sp>
      <p:pic>
        <p:nvPicPr>
          <p:cNvPr id="3" name="Рисунок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29454" y="1643050"/>
            <a:ext cx="1509382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1214422"/>
            <a:ext cx="5100638" cy="2000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ДРОБИ.</a:t>
            </a:r>
            <a:br>
              <a:rPr lang="ru-RU" dirty="0" smtClean="0"/>
            </a:br>
            <a:r>
              <a:rPr lang="ru-RU" dirty="0" smtClean="0"/>
              <a:t>ОБЫКНОВЕННЫЕ ДРОБИ</a:t>
            </a:r>
            <a:endParaRPr lang="ru-RU" dirty="0"/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75" y="3714750"/>
            <a:ext cx="5186363" cy="26431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CC"/>
                </a:solidFill>
                <a:latin typeface="Arial" charset="0"/>
                <a:cs typeface="Arial" charset="0"/>
              </a:rPr>
              <a:t>Без знания дробей никто не может признаться знающим математику!</a:t>
            </a:r>
          </a:p>
          <a:p>
            <a:pPr eaLnBrk="1" hangingPunct="1"/>
            <a:r>
              <a:rPr lang="ru-RU" b="1" smtClean="0">
                <a:solidFill>
                  <a:srgbClr val="0000CC"/>
                </a:solidFill>
                <a:latin typeface="Arial" charset="0"/>
                <a:cs typeface="Arial" charset="0"/>
              </a:rPr>
              <a:t>Цицерон</a:t>
            </a:r>
          </a:p>
        </p:txBody>
      </p:sp>
      <p:pic>
        <p:nvPicPr>
          <p:cNvPr id="11268" name="Picture 4" descr="d:\Мои документы\Мои рисунки\девочка.jpe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357188"/>
            <a:ext cx="1401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571500"/>
            <a:ext cx="828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22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714488"/>
            <a:ext cx="8215370" cy="407196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dirty="0"/>
              <a:t>Графический диктант.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71750" y="857250"/>
            <a:ext cx="4500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CC"/>
                </a:solidFill>
                <a:cs typeface="Arial" charset="0"/>
              </a:rPr>
              <a:t>«да»</a:t>
            </a:r>
            <a:r>
              <a:rPr lang="en-US" sz="3600" b="1">
                <a:solidFill>
                  <a:srgbClr val="0000CC"/>
                </a:solidFill>
                <a:cs typeface="Arial" charset="0"/>
              </a:rPr>
              <a:t> ^</a:t>
            </a:r>
            <a:r>
              <a:rPr lang="ru-RU" sz="3600" b="1">
                <a:solidFill>
                  <a:srgbClr val="0000CC"/>
                </a:solidFill>
                <a:cs typeface="Arial" charset="0"/>
              </a:rPr>
              <a:t>       «нет» _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00188" y="2286000"/>
            <a:ext cx="67151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</a:rPr>
              <a:t>Нет ошибок - «5», </a:t>
            </a:r>
          </a:p>
          <a:p>
            <a:r>
              <a:rPr lang="ru-RU" sz="4400" b="1">
                <a:solidFill>
                  <a:srgbClr val="FF0000"/>
                </a:solidFill>
              </a:rPr>
              <a:t>1-2 ошибки - «4», </a:t>
            </a:r>
          </a:p>
          <a:p>
            <a:r>
              <a:rPr lang="ru-RU" sz="4400" b="1">
                <a:solidFill>
                  <a:srgbClr val="FF0000"/>
                </a:solidFill>
              </a:rPr>
              <a:t>3-4 ошибки -  «3» </a:t>
            </a:r>
          </a:p>
          <a:p>
            <a:r>
              <a:rPr lang="ru-RU" sz="4400" b="1">
                <a:solidFill>
                  <a:srgbClr val="FF0000"/>
                </a:solidFill>
              </a:rPr>
              <a:t>5 и более ошибок - «2». </a:t>
            </a:r>
            <a:endParaRPr lang="ru-RU" sz="440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28750" y="5786438"/>
            <a:ext cx="68294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CC"/>
                </a:solidFill>
                <a:cs typeface="Arial" charset="0"/>
              </a:rPr>
              <a:t>Ключ: </a:t>
            </a:r>
            <a:r>
              <a:rPr lang="en-US" sz="4400" b="1">
                <a:solidFill>
                  <a:srgbClr val="0000CC"/>
                </a:solidFill>
                <a:cs typeface="Arial" charset="0"/>
              </a:rPr>
              <a:t>^</a:t>
            </a:r>
            <a:r>
              <a:rPr lang="ru-RU" sz="4400" b="1">
                <a:solidFill>
                  <a:srgbClr val="0000CC"/>
                </a:solidFill>
                <a:cs typeface="Arial" charset="0"/>
              </a:rPr>
              <a:t> _</a:t>
            </a:r>
            <a:r>
              <a:rPr lang="en-US" sz="4400" b="1">
                <a:solidFill>
                  <a:srgbClr val="0000CC"/>
                </a:solidFill>
                <a:cs typeface="Arial" charset="0"/>
              </a:rPr>
              <a:t> ^</a:t>
            </a:r>
            <a:r>
              <a:rPr lang="ru-RU" sz="4400" b="1">
                <a:solidFill>
                  <a:srgbClr val="0000CC"/>
                </a:solidFill>
                <a:cs typeface="Arial" charset="0"/>
              </a:rPr>
              <a:t> _</a:t>
            </a:r>
            <a:r>
              <a:rPr lang="en-US" sz="4400" b="1">
                <a:solidFill>
                  <a:srgbClr val="0000CC"/>
                </a:solidFill>
                <a:cs typeface="Arial" charset="0"/>
              </a:rPr>
              <a:t> ^</a:t>
            </a:r>
            <a:r>
              <a:rPr lang="ru-RU" sz="4400" b="1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4400" b="1">
                <a:solidFill>
                  <a:srgbClr val="0000CC"/>
                </a:solidFill>
                <a:cs typeface="Arial" charset="0"/>
              </a:rPr>
              <a:t>^</a:t>
            </a:r>
            <a:r>
              <a:rPr lang="ru-RU" sz="4400" b="1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4400" b="1">
                <a:solidFill>
                  <a:srgbClr val="0000CC"/>
                </a:solidFill>
                <a:cs typeface="Arial" charset="0"/>
              </a:rPr>
              <a:t>^</a:t>
            </a:r>
            <a:r>
              <a:rPr lang="ru-RU" sz="4400" b="1">
                <a:solidFill>
                  <a:srgbClr val="0000CC"/>
                </a:solidFill>
                <a:cs typeface="Arial" charset="0"/>
              </a:rPr>
              <a:t> _  </a:t>
            </a:r>
            <a:r>
              <a:rPr lang="en-US" sz="4400" b="1">
                <a:solidFill>
                  <a:srgbClr val="0000CC"/>
                </a:solidFill>
                <a:cs typeface="Arial" charset="0"/>
              </a:rPr>
              <a:t>^</a:t>
            </a:r>
            <a:r>
              <a:rPr lang="ru-RU" sz="4400" b="1">
                <a:solidFill>
                  <a:srgbClr val="0000CC"/>
                </a:solidFill>
                <a:cs typeface="Arial" charset="0"/>
              </a:rPr>
              <a:t> _</a:t>
            </a:r>
            <a:endParaRPr lang="en-US" sz="4400" b="1">
              <a:solidFill>
                <a:srgbClr val="0000C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dirty="0"/>
              <a:t>Графический диктант.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28750"/>
            <a:ext cx="8329612" cy="32575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«да»</a:t>
            </a:r>
            <a:r>
              <a:rPr lang="en-US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 ^</a:t>
            </a:r>
            <a:r>
              <a:rPr lang="ru-RU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       «нет» _</a:t>
            </a:r>
          </a:p>
          <a:p>
            <a:endParaRPr lang="ru-RU" sz="5400" b="1" smtClean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Ключ: </a:t>
            </a:r>
            <a:r>
              <a:rPr lang="en-US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^</a:t>
            </a:r>
            <a:r>
              <a:rPr lang="ru-RU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 _</a:t>
            </a:r>
            <a:r>
              <a:rPr lang="en-US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 ^</a:t>
            </a:r>
            <a:r>
              <a:rPr lang="ru-RU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 _</a:t>
            </a:r>
            <a:r>
              <a:rPr lang="en-US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 ^</a:t>
            </a:r>
            <a:r>
              <a:rPr lang="ru-RU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^</a:t>
            </a:r>
            <a:r>
              <a:rPr lang="ru-RU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^</a:t>
            </a:r>
            <a:r>
              <a:rPr lang="ru-RU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 _  </a:t>
            </a:r>
            <a:r>
              <a:rPr lang="en-US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^</a:t>
            </a:r>
            <a:r>
              <a:rPr lang="ru-RU" sz="54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 _</a:t>
            </a:r>
            <a:endParaRPr lang="en-US" sz="5400" b="1" smtClean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0" y="0"/>
          <a:ext cx="1143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Формула" r:id="rId3" imgW="139761" imgH="127055" progId="Equation.3">
                  <p:embed/>
                </p:oleObj>
              </mc:Choice>
              <mc:Fallback>
                <p:oleObj name="Формула" r:id="rId3" imgW="139761" imgH="12705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0" y="600075"/>
          <a:ext cx="1143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Формула" r:id="rId5" imgW="139761" imgH="127055" progId="Equation.3">
                  <p:embed/>
                </p:oleObj>
              </mc:Choice>
              <mc:Fallback>
                <p:oleObj name="Формула" r:id="rId5" imgW="139761" imgH="12705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0075"/>
                        <a:ext cx="11430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0" y="1200150"/>
          <a:ext cx="1143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6" imgW="139761" imgH="127055" progId="Equation.3">
                  <p:embed/>
                </p:oleObj>
              </mc:Choice>
              <mc:Fallback>
                <p:oleObj name="Формула" r:id="rId6" imgW="139761" imgH="12705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00150"/>
                        <a:ext cx="11430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0" y="1343025"/>
          <a:ext cx="1143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7" imgW="139761" imgH="127055" progId="Equation.3">
                  <p:embed/>
                </p:oleObj>
              </mc:Choice>
              <mc:Fallback>
                <p:oleObj name="Формула" r:id="rId7" imgW="139761" imgH="12705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3025"/>
                        <a:ext cx="11430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5"/>
          <p:cNvGraphicFramePr>
            <a:graphicFrameLocks noChangeAspect="1"/>
          </p:cNvGraphicFramePr>
          <p:nvPr/>
        </p:nvGraphicFramePr>
        <p:xfrm>
          <a:off x="0" y="1485900"/>
          <a:ext cx="1143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Формула" r:id="rId8" imgW="139761" imgH="127055" progId="Equation.3">
                  <p:embed/>
                </p:oleObj>
              </mc:Choice>
              <mc:Fallback>
                <p:oleObj name="Формула" r:id="rId8" imgW="139761" imgH="12705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5900"/>
                        <a:ext cx="11430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4"/>
          <p:cNvGraphicFramePr>
            <a:graphicFrameLocks noChangeAspect="1"/>
          </p:cNvGraphicFramePr>
          <p:nvPr/>
        </p:nvGraphicFramePr>
        <p:xfrm>
          <a:off x="0" y="2085975"/>
          <a:ext cx="1143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9" imgW="139761" imgH="127055" progId="Equation.3">
                  <p:embed/>
                </p:oleObj>
              </mc:Choice>
              <mc:Fallback>
                <p:oleObj name="Формула" r:id="rId9" imgW="139761" imgH="12705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85975"/>
                        <a:ext cx="11430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1" name="Rectangle 11"/>
          <p:cNvSpPr>
            <a:spLocks noChangeArrowheads="1"/>
          </p:cNvSpPr>
          <p:nvPr/>
        </p:nvSpPr>
        <p:spPr bwMode="auto">
          <a:xfrm>
            <a:off x="0" y="142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>
                <a:cs typeface="Times New Roman" pitchFamily="18" charset="0"/>
              </a:rPr>
              <a:t>_</a:t>
            </a:r>
            <a:endParaRPr lang="ru-RU"/>
          </a:p>
        </p:txBody>
      </p:sp>
      <p:sp>
        <p:nvSpPr>
          <p:cNvPr id="1042" name="Rectangle 12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>
                <a:cs typeface="Times New Roman" pitchFamily="18" charset="0"/>
              </a:rPr>
              <a:t>_</a:t>
            </a:r>
            <a:endParaRPr lang="ru-RU"/>
          </a:p>
        </p:txBody>
      </p:sp>
      <p:sp>
        <p:nvSpPr>
          <p:cNvPr id="1043" name="Rectangle 13"/>
          <p:cNvSpPr>
            <a:spLocks noChangeArrowheads="1"/>
          </p:cNvSpPr>
          <p:nvPr/>
        </p:nvSpPr>
        <p:spPr bwMode="auto">
          <a:xfrm>
            <a:off x="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>
                <a:cs typeface="Times New Roman" pitchFamily="18" charset="0"/>
              </a:rPr>
              <a:t>_ </a:t>
            </a:r>
            <a:endParaRPr lang="ru-RU"/>
          </a:p>
        </p:txBody>
      </p:sp>
      <p:sp>
        <p:nvSpPr>
          <p:cNvPr id="1044" name="Rectangle 14"/>
          <p:cNvSpPr>
            <a:spLocks noChangeArrowheads="1"/>
          </p:cNvSpPr>
          <p:nvPr/>
        </p:nvSpPr>
        <p:spPr bwMode="auto">
          <a:xfrm>
            <a:off x="0" y="2228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>
                <a:cs typeface="Times New Roman" pitchFamily="18" charset="0"/>
              </a:rPr>
              <a:t>_</a:t>
            </a:r>
            <a:r>
              <a:rPr lang="ru-RU" sz="700"/>
              <a:t> </a:t>
            </a:r>
            <a:endParaRPr lang="ru-RU"/>
          </a:p>
        </p:txBody>
      </p:sp>
      <p:graphicFrame>
        <p:nvGraphicFramePr>
          <p:cNvPr id="1032" name="Object 20"/>
          <p:cNvGraphicFramePr>
            <a:graphicFrameLocks noChangeAspect="1"/>
          </p:cNvGraphicFramePr>
          <p:nvPr/>
        </p:nvGraphicFramePr>
        <p:xfrm>
          <a:off x="0" y="0"/>
          <a:ext cx="1143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Формула" r:id="rId10" imgW="139761" imgH="127055" progId="Equation.3">
                  <p:embed/>
                </p:oleObj>
              </mc:Choice>
              <mc:Fallback>
                <p:oleObj name="Формула" r:id="rId10" imgW="139761" imgH="12705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19"/>
          <p:cNvGraphicFramePr>
            <a:graphicFrameLocks noChangeAspect="1"/>
          </p:cNvGraphicFramePr>
          <p:nvPr/>
        </p:nvGraphicFramePr>
        <p:xfrm>
          <a:off x="0" y="600075"/>
          <a:ext cx="1143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Формула" r:id="rId11" imgW="139761" imgH="127055" progId="Equation.3">
                  <p:embed/>
                </p:oleObj>
              </mc:Choice>
              <mc:Fallback>
                <p:oleObj name="Формула" r:id="rId11" imgW="139761" imgH="12705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0075"/>
                        <a:ext cx="11430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8"/>
          <p:cNvGraphicFramePr>
            <a:graphicFrameLocks noChangeAspect="1"/>
          </p:cNvGraphicFramePr>
          <p:nvPr/>
        </p:nvGraphicFramePr>
        <p:xfrm>
          <a:off x="0" y="1200150"/>
          <a:ext cx="1143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Формула" r:id="rId12" imgW="139761" imgH="127055" progId="Equation.3">
                  <p:embed/>
                </p:oleObj>
              </mc:Choice>
              <mc:Fallback>
                <p:oleObj name="Формула" r:id="rId12" imgW="139761" imgH="12705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00150"/>
                        <a:ext cx="11430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7"/>
          <p:cNvGraphicFramePr>
            <a:graphicFrameLocks noChangeAspect="1"/>
          </p:cNvGraphicFramePr>
          <p:nvPr/>
        </p:nvGraphicFramePr>
        <p:xfrm>
          <a:off x="0" y="1343025"/>
          <a:ext cx="1143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Формула" r:id="rId13" imgW="139761" imgH="127055" progId="Equation.3">
                  <p:embed/>
                </p:oleObj>
              </mc:Choice>
              <mc:Fallback>
                <p:oleObj name="Формула" r:id="rId13" imgW="139761" imgH="12705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3025"/>
                        <a:ext cx="11430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6"/>
          <p:cNvGraphicFramePr>
            <a:graphicFrameLocks noChangeAspect="1"/>
          </p:cNvGraphicFramePr>
          <p:nvPr/>
        </p:nvGraphicFramePr>
        <p:xfrm>
          <a:off x="0" y="1485900"/>
          <a:ext cx="1143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Формула" r:id="rId14" imgW="139761" imgH="127055" progId="Equation.3">
                  <p:embed/>
                </p:oleObj>
              </mc:Choice>
              <mc:Fallback>
                <p:oleObj name="Формула" r:id="rId14" imgW="139761" imgH="12705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5900"/>
                        <a:ext cx="11430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5"/>
          <p:cNvGraphicFramePr>
            <a:graphicFrameLocks noChangeAspect="1"/>
          </p:cNvGraphicFramePr>
          <p:nvPr/>
        </p:nvGraphicFramePr>
        <p:xfrm>
          <a:off x="0" y="2085975"/>
          <a:ext cx="1143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Формула" r:id="rId15" imgW="139761" imgH="127055" progId="Equation.3">
                  <p:embed/>
                </p:oleObj>
              </mc:Choice>
              <mc:Fallback>
                <p:oleObj name="Формула" r:id="rId15" imgW="139761" imgH="127055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85975"/>
                        <a:ext cx="114300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42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>
                <a:cs typeface="Times New Roman" pitchFamily="18" charset="0"/>
              </a:rPr>
              <a:t>_</a:t>
            </a:r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>
                <a:cs typeface="Times New Roman" pitchFamily="18" charset="0"/>
              </a:rPr>
              <a:t>_</a:t>
            </a:r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628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>
                <a:cs typeface="Times New Roman" pitchFamily="18" charset="0"/>
              </a:rPr>
              <a:t>_ </a:t>
            </a:r>
            <a:endParaRPr lang="ru-RU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2228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b="1">
                <a:cs typeface="Times New Roman" pitchFamily="18" charset="0"/>
              </a:rPr>
              <a:t>_</a:t>
            </a:r>
            <a:r>
              <a:rPr lang="ru-RU" sz="700"/>
              <a:t> </a:t>
            </a:r>
            <a:endParaRPr lang="ru-RU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2714625" y="4786313"/>
            <a:ext cx="4714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Нет ошибок - «5», </a:t>
            </a:r>
          </a:p>
          <a:p>
            <a:r>
              <a:rPr lang="ru-RU" sz="2800" b="1">
                <a:solidFill>
                  <a:srgbClr val="FF0000"/>
                </a:solidFill>
              </a:rPr>
              <a:t>1-2 ошибки - «4», </a:t>
            </a:r>
          </a:p>
          <a:p>
            <a:r>
              <a:rPr lang="ru-RU" sz="2800" b="1">
                <a:solidFill>
                  <a:srgbClr val="FF0000"/>
                </a:solidFill>
              </a:rPr>
              <a:t>3-4 ошибки -  «3» </a:t>
            </a:r>
          </a:p>
          <a:p>
            <a:r>
              <a:rPr lang="ru-RU" sz="2800" b="1">
                <a:solidFill>
                  <a:srgbClr val="FF0000"/>
                </a:solidFill>
              </a:rPr>
              <a:t>5 и более ошибок - «2». 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1214422"/>
            <a:ext cx="5100638" cy="2000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ДРОБИ.</a:t>
            </a:r>
            <a:br>
              <a:rPr lang="ru-RU" dirty="0" smtClean="0"/>
            </a:br>
            <a:r>
              <a:rPr lang="ru-RU" dirty="0" smtClean="0"/>
              <a:t>ОБЫКНОВЕННЫЕ ДРОБИ</a:t>
            </a:r>
            <a:endParaRPr lang="ru-RU" dirty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75" y="3714750"/>
            <a:ext cx="5186363" cy="26431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CC"/>
                </a:solidFill>
                <a:latin typeface="Arial" charset="0"/>
                <a:cs typeface="Arial" charset="0"/>
              </a:rPr>
              <a:t>Без знания дробей никто не может признаться знающим математику!</a:t>
            </a:r>
          </a:p>
          <a:p>
            <a:pPr eaLnBrk="1" hangingPunct="1"/>
            <a:r>
              <a:rPr lang="ru-RU" b="1" smtClean="0">
                <a:solidFill>
                  <a:srgbClr val="0000CC"/>
                </a:solidFill>
                <a:latin typeface="Arial" charset="0"/>
                <a:cs typeface="Arial" charset="0"/>
              </a:rPr>
              <a:t>Цицерон</a:t>
            </a:r>
          </a:p>
        </p:txBody>
      </p:sp>
      <p:pic>
        <p:nvPicPr>
          <p:cNvPr id="13316" name="Picture 4" descr="d:\Мои документы\Мои рисунки\девочка.jpe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357188"/>
            <a:ext cx="14017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500063"/>
            <a:ext cx="82867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14339" name="Picture 2" descr="C:\Users\Пользователь\Desktop\Снимок1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785813"/>
            <a:ext cx="85725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563762"/>
            <a:ext cx="942944" cy="1294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Рисунок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2763" y="5861050"/>
            <a:ext cx="10112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1071563" y="357188"/>
            <a:ext cx="6929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«ПОМОГИ СЕБЕ САМ»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МАТЕМАТИКА</Template>
  <TotalTime>447</TotalTime>
  <Words>351</Words>
  <Application>Microsoft Office PowerPoint</Application>
  <PresentationFormat>Экран (4:3)</PresentationFormat>
  <Paragraphs>100</Paragraphs>
  <Slides>16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Презентация МАТЕМАТИКА</vt:lpstr>
      <vt:lpstr>Формула</vt:lpstr>
      <vt:lpstr>ДРОБИ. ОБЫКНОВЕННЫЕ ДРОБИ</vt:lpstr>
      <vt:lpstr>Презентация PowerPoint</vt:lpstr>
      <vt:lpstr>Презентация PowerPoint</vt:lpstr>
      <vt:lpstr>Презентация PowerPoint</vt:lpstr>
      <vt:lpstr>ДРОБИ. ОБЫКНОВЕННЫЕ ДРОБИ</vt:lpstr>
      <vt:lpstr>Графический диктант.</vt:lpstr>
      <vt:lpstr>Графический диктант.</vt:lpstr>
      <vt:lpstr>ДРОБИ. ОБЫКНОВЕННЫЕ ДРОБИ</vt:lpstr>
      <vt:lpstr>Презентация PowerPoint</vt:lpstr>
      <vt:lpstr>Презентация PowerPoint</vt:lpstr>
      <vt:lpstr>«ЕГИПЕТСКИЙ СВИТОК»</vt:lpstr>
      <vt:lpstr>Дроби всякие нужны, Дроби всякие важны. Дробь учи, тогда сверкнет тебе удача. Если будешь дроби знать, Точно смысл их понимать, Станет легкой даже трудная задача!</vt:lpstr>
      <vt:lpstr>Проверь себя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60</cp:revision>
  <dcterms:created xsi:type="dcterms:W3CDTF">2011-07-26T03:24:12Z</dcterms:created>
  <dcterms:modified xsi:type="dcterms:W3CDTF">2019-01-28T17:53:46Z</dcterms:modified>
</cp:coreProperties>
</file>