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7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6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79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7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55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67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1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16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7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53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EE0FE-2145-4A35-A372-8175B65A20D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184EB-2803-40ED-BAE0-4805EC6AD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3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82.png"/><Relationship Id="rId2" Type="http://schemas.openxmlformats.org/officeDocument/2006/relationships/image" Target="../media/image1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81.png"/><Relationship Id="rId5" Type="http://schemas.openxmlformats.org/officeDocument/2006/relationships/image" Target="../media/image32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4" Type="http://schemas.openxmlformats.org/officeDocument/2006/relationships/image" Target="../media/image45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91.png"/><Relationship Id="rId18" Type="http://schemas.openxmlformats.org/officeDocument/2006/relationships/image" Target="../media/image95.png"/><Relationship Id="rId3" Type="http://schemas.openxmlformats.org/officeDocument/2006/relationships/image" Target="../media/image860.png"/><Relationship Id="rId21" Type="http://schemas.openxmlformats.org/officeDocument/2006/relationships/image" Target="../media/image98.png"/><Relationship Id="rId7" Type="http://schemas.openxmlformats.org/officeDocument/2006/relationships/image" Target="../media/image90.png"/><Relationship Id="rId12" Type="http://schemas.openxmlformats.org/officeDocument/2006/relationships/image" Target="../media/image47.png"/><Relationship Id="rId17" Type="http://schemas.openxmlformats.org/officeDocument/2006/relationships/image" Target="../media/image94.png"/><Relationship Id="rId2" Type="http://schemas.openxmlformats.org/officeDocument/2006/relationships/image" Target="../media/image1.png"/><Relationship Id="rId16" Type="http://schemas.openxmlformats.org/officeDocument/2006/relationships/image" Target="../media/image93.png"/><Relationship Id="rId20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11" Type="http://schemas.openxmlformats.org/officeDocument/2006/relationships/image" Target="../media/image7.png"/><Relationship Id="rId5" Type="http://schemas.openxmlformats.org/officeDocument/2006/relationships/image" Target="../media/image88.png"/><Relationship Id="rId15" Type="http://schemas.openxmlformats.org/officeDocument/2006/relationships/image" Target="../media/image92.png"/><Relationship Id="rId10" Type="http://schemas.openxmlformats.org/officeDocument/2006/relationships/image" Target="../media/image32.png"/><Relationship Id="rId19" Type="http://schemas.openxmlformats.org/officeDocument/2006/relationships/image" Target="../media/image96.png"/><Relationship Id="rId4" Type="http://schemas.openxmlformats.org/officeDocument/2006/relationships/image" Target="../media/image87.png"/><Relationship Id="rId9" Type="http://schemas.openxmlformats.org/officeDocument/2006/relationships/image" Target="../media/image45.png"/><Relationship Id="rId14" Type="http://schemas.openxmlformats.org/officeDocument/2006/relationships/image" Target="../media/image51.png"/><Relationship Id="rId22" Type="http://schemas.openxmlformats.org/officeDocument/2006/relationships/image" Target="../media/image9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7" Type="http://schemas.openxmlformats.org/officeDocument/2006/relationships/image" Target="../media/image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1.png"/><Relationship Id="rId2" Type="http://schemas.openxmlformats.org/officeDocument/2006/relationships/image" Target="../media/image3.jpe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29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3.png"/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.jpe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51.png"/><Relationship Id="rId3" Type="http://schemas.openxmlformats.org/officeDocument/2006/relationships/image" Target="../media/image44.png"/><Relationship Id="rId7" Type="http://schemas.openxmlformats.org/officeDocument/2006/relationships/image" Target="../media/image46.png"/><Relationship Id="rId12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49.png"/><Relationship Id="rId5" Type="http://schemas.openxmlformats.org/officeDocument/2006/relationships/image" Target="../media/image45.png"/><Relationship Id="rId10" Type="http://schemas.openxmlformats.org/officeDocument/2006/relationships/image" Target="../media/image48.png"/><Relationship Id="rId4" Type="http://schemas.openxmlformats.org/officeDocument/2006/relationships/image" Target="../media/image3.jpeg"/><Relationship Id="rId9" Type="http://schemas.openxmlformats.org/officeDocument/2006/relationships/image" Target="../media/image4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2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58.png"/><Relationship Id="rId5" Type="http://schemas.openxmlformats.org/officeDocument/2006/relationships/image" Target="../media/image53.png"/><Relationship Id="rId10" Type="http://schemas.openxmlformats.org/officeDocument/2006/relationships/image" Target="../media/image57.png"/><Relationship Id="rId4" Type="http://schemas.openxmlformats.org/officeDocument/2006/relationships/image" Target="../media/image48.png"/><Relationship Id="rId9" Type="http://schemas.openxmlformats.org/officeDocument/2006/relationships/image" Target="../media/image5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61.png"/><Relationship Id="rId7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47.png"/><Relationship Id="rId5" Type="http://schemas.openxmlformats.org/officeDocument/2006/relationships/image" Target="../media/image53.png"/><Relationship Id="rId10" Type="http://schemas.openxmlformats.org/officeDocument/2006/relationships/image" Target="../media/image34.png"/><Relationship Id="rId4" Type="http://schemas.openxmlformats.org/officeDocument/2006/relationships/image" Target="../media/image62.png"/><Relationship Id="rId9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67.png"/><Relationship Id="rId3" Type="http://schemas.openxmlformats.org/officeDocument/2006/relationships/image" Target="../media/image3.jpeg"/><Relationship Id="rId7" Type="http://schemas.openxmlformats.org/officeDocument/2006/relationships/image" Target="../media/image34.png"/><Relationship Id="rId12" Type="http://schemas.openxmlformats.org/officeDocument/2006/relationships/image" Target="../media/image6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65.png"/><Relationship Id="rId5" Type="http://schemas.openxmlformats.org/officeDocument/2006/relationships/image" Target="../media/image32.pn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4" Type="http://schemas.openxmlformats.org/officeDocument/2006/relationships/image" Target="../media/image31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73.png"/><Relationship Id="rId2" Type="http://schemas.openxmlformats.org/officeDocument/2006/relationships/image" Target="../media/image1.png"/><Relationship Id="rId16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5.png"/><Relationship Id="rId5" Type="http://schemas.openxmlformats.org/officeDocument/2006/relationships/image" Target="../media/image55.png"/><Relationship Id="rId15" Type="http://schemas.openxmlformats.org/officeDocument/2006/relationships/image" Target="../media/image77.png"/><Relationship Id="rId10" Type="http://schemas.openxmlformats.org/officeDocument/2006/relationships/image" Target="../media/image72.png"/><Relationship Id="rId4" Type="http://schemas.openxmlformats.org/officeDocument/2006/relationships/image" Target="../media/image54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2352627" y="1568070"/>
            <a:ext cx="4427687" cy="19950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Уравнение</a:t>
            </a:r>
          </a:p>
          <a:p>
            <a:pPr algn="ctr">
              <a:lnSpc>
                <a:spcPct val="12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окружности</a:t>
            </a:r>
            <a:endParaRPr lang="ru-RU" sz="5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7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542700" y="26749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Составить уравнение окружности, которая показана на рисунке.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Математика\Котяшёва\list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5" t="8927" r="16341" b="50087"/>
          <a:stretch/>
        </p:blipFill>
        <p:spPr bwMode="auto">
          <a:xfrm>
            <a:off x="5290293" y="1077250"/>
            <a:ext cx="2958181" cy="2298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7027045" y="1131590"/>
            <a:ext cx="0" cy="20737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419164" y="2775999"/>
            <a:ext cx="2753236" cy="23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990119" y="2720399"/>
                <a:ext cx="3289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19" y="2720399"/>
                <a:ext cx="328936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37238" y="1095345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238" y="1095345"/>
                <a:ext cx="332142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34082" y="1923678"/>
                <a:ext cx="3032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 pitchFamily="18" charset="0"/>
                        </a:rPr>
                        <m:t>0</m:t>
                      </m:r>
                    </m:oMath>
                  </m:oMathPara>
                </a14:m>
                <a:endParaRPr lang="ru-RU" sz="12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082" y="1923678"/>
                <a:ext cx="303288" cy="276999"/>
              </a:xfrm>
              <a:prstGeom prst="rect">
                <a:avLst/>
              </a:prstGeom>
              <a:blipFill rotWithShape="1">
                <a:blip r:embed="rId6"/>
                <a:stretch>
                  <a:fillRect r="-8000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H="1" flipV="1">
            <a:off x="6412582" y="1969765"/>
            <a:ext cx="614463" cy="223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415757" y="2008003"/>
            <a:ext cx="1588" cy="77030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65919" y="2329574"/>
                <a:ext cx="269598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919" y="2329574"/>
                <a:ext cx="269598" cy="274126"/>
              </a:xfrm>
              <a:prstGeom prst="rect">
                <a:avLst/>
              </a:prstGeom>
              <a:blipFill rotWithShape="1">
                <a:blip r:embed="rId7"/>
                <a:stretch>
                  <a:fillRect r="-181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64288" y="2723960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2723960"/>
                <a:ext cx="309700" cy="276999"/>
              </a:xfrm>
              <a:prstGeom prst="rect">
                <a:avLst/>
              </a:prstGeom>
              <a:blipFill rotWithShape="1">
                <a:blip r:embed="rId8"/>
                <a:stretch>
                  <a:fillRect r="-9804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6961088" y="2571750"/>
            <a:ext cx="123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7250585" y="2727197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376582" y="1936003"/>
            <a:ext cx="72000" cy="7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799949" y="1382206"/>
            <a:ext cx="1224918" cy="11916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4422" y="1243857"/>
                <a:ext cx="29363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ru-RU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ru-RU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центр окружности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22" y="1243857"/>
                <a:ext cx="2936381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624" t="-9836" r="-249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9592" y="1702839"/>
                <a:ext cx="28664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</a:rPr>
                      <m:t>3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радиус окружности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92" y="1702839"/>
                <a:ext cx="286649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9836" r="-234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08060" y="2549842"/>
                <a:ext cx="25550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+3)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60" y="2549842"/>
                <a:ext cx="2555058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167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513264" y="3004875"/>
                <a:ext cx="24477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+3)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64" y="3004875"/>
                <a:ext cx="2447721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249" t="-8197" r="-149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542700" y="3867894"/>
                <a:ext cx="32732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Ответ: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ru-RU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ru-RU" b="0" i="1" smtClean="0">
                            <a:latin typeface="Cambria Math"/>
                          </a:rPr>
                          <m:t>+3</m:t>
                        </m:r>
                        <m:r>
                          <a:rPr lang="ru-RU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ru-RU" i="1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</a:rPr>
                      <m:t>9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00" y="3867894"/>
                <a:ext cx="3273268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1490" t="-8197" r="-242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91050" y="2723961"/>
                <a:ext cx="4251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 dirty="0" smtClean="0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a:rPr lang="ru-RU" sz="1200" b="1" i="1" dirty="0" smtClean="0">
                          <a:latin typeface="Cambria Math"/>
                          <a:ea typeface="Cambria Math" pitchFamily="18" charset="0"/>
                        </a:rPr>
                        <m:t>𝟑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050" y="2723961"/>
                <a:ext cx="425116" cy="276999"/>
              </a:xfrm>
              <a:prstGeom prst="rect">
                <a:avLst/>
              </a:prstGeom>
              <a:blipFill rotWithShape="1">
                <a:blip r:embed="rId14"/>
                <a:stretch>
                  <a:fillRect r="-7246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62497" y="1749221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 dirty="0" smtClean="0">
                          <a:latin typeface="Cambria Math"/>
                          <a:ea typeface="Cambria Math" pitchFamily="18" charset="0"/>
                        </a:rPr>
                        <m:t>𝟒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497" y="1749221"/>
                <a:ext cx="309700" cy="276999"/>
              </a:xfrm>
              <a:prstGeom prst="rect">
                <a:avLst/>
              </a:prstGeom>
              <a:blipFill rotWithShape="1">
                <a:blip r:embed="rId15"/>
                <a:stretch>
                  <a:fillRect r="-9804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60169" y="2091421"/>
                <a:ext cx="280204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69" y="2091421"/>
                <a:ext cx="2802049" cy="375552"/>
              </a:xfrm>
              <a:prstGeom prst="rect">
                <a:avLst/>
              </a:prstGeom>
              <a:blipFill rotWithShape="1">
                <a:blip r:embed="rId16"/>
                <a:stretch>
                  <a:fillRect t="-8065" r="-652" b="-22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2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9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1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8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3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6" grpId="0" animBg="1"/>
      <p:bldP spid="17" grpId="0" animBg="1"/>
      <p:bldP spid="22" grpId="0"/>
      <p:bldP spid="28" grpId="0"/>
      <p:bldP spid="29" grpId="0"/>
      <p:bldP spid="30" grpId="0"/>
      <p:bldP spid="32" grpId="0"/>
      <p:bldP spid="33" grpId="0"/>
      <p:bldP spid="34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41555" y="1224460"/>
            <a:ext cx="8424936" cy="398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>
              <a:lnSpc>
                <a:spcPct val="12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координаты центра окружности.</a:t>
            </a:r>
          </a:p>
          <a:p>
            <a:pPr indent="363538">
              <a:lnSpc>
                <a:spcPct val="12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28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длину радиуса этой окружности.</a:t>
            </a:r>
          </a:p>
          <a:p>
            <a:pPr indent="363538">
              <a:lnSpc>
                <a:spcPct val="12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уравнение окружности.</a:t>
            </a:r>
          </a:p>
          <a:p>
            <a:pPr indent="363538">
              <a:lnSpc>
                <a:spcPct val="12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Подставить </a:t>
            </a:r>
            <a:r>
              <a:rPr lang="ru-RU" sz="28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полученные значения в уравнение окружности.</a:t>
            </a:r>
          </a:p>
          <a:p>
            <a:pPr indent="363538">
              <a:lnSpc>
                <a:spcPct val="12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окружность, если это требуется для решения задачи.</a:t>
            </a:r>
          </a:p>
          <a:p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7372" y="123478"/>
            <a:ext cx="9013392" cy="1147102"/>
            <a:chOff x="0" y="65747"/>
            <a:chExt cx="9013392" cy="114710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65747"/>
              <a:ext cx="9013392" cy="1147102"/>
            </a:xfrm>
            <a:prstGeom prst="rect">
              <a:avLst/>
            </a:prstGeom>
            <a:gradFill rotWithShape="0">
              <a:gsLst>
                <a:gs pos="100000">
                  <a:srgbClr val="DDE4F6"/>
                </a:gs>
                <a:gs pos="100000">
                  <a:srgbClr val="C0D6FF"/>
                </a:gs>
                <a:gs pos="100000">
                  <a:srgbClr val="C0D6FF"/>
                </a:gs>
                <a:gs pos="100000">
                  <a:srgbClr val="C0D6FF"/>
                </a:gs>
                <a:gs pos="100000">
                  <a:srgbClr val="C5D8FC"/>
                </a:gs>
                <a:gs pos="100000">
                  <a:srgbClr val="C1D7FF"/>
                </a:gs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tint val="37000"/>
                    <a:satMod val="3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tint val="15000"/>
                    <a:satMod val="350000"/>
                  </a:schemeClr>
                </a:gs>
              </a:gsLst>
              <a:lin ang="16200000" scaled="1"/>
            </a:gra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0" y="65747"/>
              <a:ext cx="9013392" cy="1147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0472" tIns="125984" rIns="220472" bIns="125984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i="1" kern="1200" dirty="0" smtClean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rPr>
                <a:t>Для того</a:t>
              </a:r>
              <a:r>
                <a:rPr lang="ru-RU" sz="3100" i="1" kern="1200" smtClean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rPr>
                <a:t>, чтобы </a:t>
              </a:r>
              <a:r>
                <a:rPr lang="ru-RU" sz="3100" i="1" kern="1200" dirty="0" smtClean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rPr>
                <a:t>составить уравнение окружности и построить ее, надо:</a:t>
              </a:r>
              <a:endParaRPr lang="ru-RU" sz="3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8646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67544" y="267494"/>
                <a:ext cx="813690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Написать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уравнение окружности с диаметром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𝑀𝑁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(2;3)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𝑀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(6;3)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Решение.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7494"/>
                <a:ext cx="8136904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675" t="-253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8102" y="1442422"/>
                <a:ext cx="1396793" cy="593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02" y="1442422"/>
                <a:ext cx="1396793" cy="593689"/>
              </a:xfrm>
              <a:prstGeom prst="rect">
                <a:avLst/>
              </a:prstGeom>
              <a:blipFill rotWithShape="1">
                <a:blip r:embed="rId4"/>
                <a:stretch>
                  <a:fillRect r="-48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0293" y="2001394"/>
                <a:ext cx="1396793" cy="593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93" y="2001394"/>
                <a:ext cx="1396793" cy="593689"/>
              </a:xfrm>
              <a:prstGeom prst="rect">
                <a:avLst/>
              </a:prstGeom>
              <a:blipFill rotWithShape="1">
                <a:blip r:embed="rId5"/>
                <a:stretch>
                  <a:fillRect r="-52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97576" y="1433106"/>
                <a:ext cx="243162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2+6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576" y="1433106"/>
                <a:ext cx="2431628" cy="610936"/>
              </a:xfrm>
              <a:prstGeom prst="rect">
                <a:avLst/>
              </a:prstGeom>
              <a:blipFill rotWithShape="1">
                <a:blip r:embed="rId6"/>
                <a:stretch>
                  <a:fillRect r="-27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49268" y="1967526"/>
                <a:ext cx="243502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3+3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268" y="1967526"/>
                <a:ext cx="2435026" cy="610936"/>
              </a:xfrm>
              <a:prstGeom prst="rect">
                <a:avLst/>
              </a:prstGeom>
              <a:blipFill rotWithShape="1">
                <a:blip r:embed="rId7"/>
                <a:stretch>
                  <a:fillRect r="-3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D:\Математика\Котяшёва\list2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5" t="8927" r="16341" b="42593"/>
          <a:stretch/>
        </p:blipFill>
        <p:spPr bwMode="auto">
          <a:xfrm>
            <a:off x="5292080" y="933234"/>
            <a:ext cx="2958181" cy="2718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 flipV="1">
            <a:off x="6202886" y="1023656"/>
            <a:ext cx="0" cy="25092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19699" y="2836382"/>
            <a:ext cx="2502942" cy="23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845125" y="2799627"/>
                <a:ext cx="3289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125" y="2799627"/>
                <a:ext cx="328936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57643" y="90015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643" y="900151"/>
                <a:ext cx="332142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96463" y="2408631"/>
                <a:ext cx="269598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463" y="2408631"/>
                <a:ext cx="269598" cy="274126"/>
              </a:xfrm>
              <a:prstGeom prst="rect">
                <a:avLst/>
              </a:prstGeom>
              <a:blipFill rotWithShape="1">
                <a:blip r:embed="rId11"/>
                <a:stretch>
                  <a:fillRect r="-181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90945" y="2781087"/>
                <a:ext cx="370069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−</m:t>
                      </m:r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945" y="2781087"/>
                <a:ext cx="370069" cy="274126"/>
              </a:xfrm>
              <a:prstGeom prst="rect">
                <a:avLst/>
              </a:prstGeom>
              <a:blipFill rotWithShape="1">
                <a:blip r:embed="rId12"/>
                <a:stretch>
                  <a:fillRect r="-18333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H="1">
            <a:off x="6001693" y="2785534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041703" y="2267407"/>
            <a:ext cx="0" cy="52539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96434" y="2235657"/>
            <a:ext cx="8714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7003322" y="2197717"/>
            <a:ext cx="72000" cy="7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936347" y="2786927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𝟒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347" y="2786927"/>
                <a:ext cx="309700" cy="276999"/>
              </a:xfrm>
              <a:prstGeom prst="rect">
                <a:avLst/>
              </a:prstGeom>
              <a:blipFill rotWithShape="1">
                <a:blip r:embed="rId13"/>
                <a:stretch>
                  <a:fillRect r="-7843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964215" y="2002853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𝟑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215" y="2002853"/>
                <a:ext cx="3097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r="-9804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H="1">
            <a:off x="7041703" y="2776871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138224" y="2630322"/>
            <a:ext cx="135691" cy="17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142975" y="2236012"/>
            <a:ext cx="119821" cy="17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3759" y="2606664"/>
                <a:ext cx="3274551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𝐶𝑁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(2−4)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(3−3)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59" y="2606664"/>
                <a:ext cx="3274551" cy="427746"/>
              </a:xfrm>
              <a:prstGeom prst="rect">
                <a:avLst/>
              </a:prstGeom>
              <a:blipFill rotWithShape="1">
                <a:blip r:embed="rId15"/>
                <a:stretch>
                  <a:fillRect r="-2048" b="-2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981017" y="1990408"/>
                <a:ext cx="336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017" y="1990408"/>
                <a:ext cx="336951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2000"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равая фигурная скобка 31"/>
          <p:cNvSpPr/>
          <p:nvPr/>
        </p:nvSpPr>
        <p:spPr>
          <a:xfrm>
            <a:off x="3947622" y="1588881"/>
            <a:ext cx="127666" cy="894460"/>
          </a:xfrm>
          <a:prstGeom prst="rightBrace">
            <a:avLst>
              <a:gd name="adj1" fmla="val 75942"/>
              <a:gd name="adj2" fmla="val 50000"/>
            </a:avLst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30130" y="1877071"/>
                <a:ext cx="1198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(4;3)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130" y="1877071"/>
                <a:ext cx="1198277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609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3924" y="3119293"/>
                <a:ext cx="191796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4+0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24" y="3119293"/>
                <a:ext cx="1917961" cy="401970"/>
              </a:xfrm>
              <a:prstGeom prst="rect">
                <a:avLst/>
              </a:prstGeom>
              <a:blipFill rotWithShape="1">
                <a:blip r:embed="rId18"/>
                <a:stretch>
                  <a:fillRect r="-3810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2975" y="3157368"/>
                <a:ext cx="10457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975" y="3157368"/>
                <a:ext cx="1045735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697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Овал 35"/>
          <p:cNvSpPr/>
          <p:nvPr/>
        </p:nvSpPr>
        <p:spPr>
          <a:xfrm>
            <a:off x="6630540" y="1836204"/>
            <a:ext cx="817508" cy="7870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399891" y="3579862"/>
                <a:ext cx="280204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91" y="3579862"/>
                <a:ext cx="2802049" cy="375552"/>
              </a:xfrm>
              <a:prstGeom prst="rect">
                <a:avLst/>
              </a:prstGeom>
              <a:blipFill rotWithShape="1">
                <a:blip r:embed="rId20"/>
                <a:stretch>
                  <a:fillRect t="-8065" r="-654" b="-22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35275" y="4064394"/>
                <a:ext cx="24477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75" y="4064394"/>
                <a:ext cx="2447721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333" r="-174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462361" y="4494538"/>
                <a:ext cx="32796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Ответ: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r>
                          <a:rPr lang="ru-RU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ru-RU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61" y="4494538"/>
                <a:ext cx="3279680" cy="369332"/>
              </a:xfrm>
              <a:prstGeom prst="rect">
                <a:avLst/>
              </a:prstGeom>
              <a:blipFill rotWithShape="1">
                <a:blip r:embed="rId22"/>
                <a:stretch>
                  <a:fillRect l="-1673" t="-8197" r="-241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38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25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7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22" grpId="0" animBg="1"/>
      <p:bldP spid="23" grpId="0"/>
      <p:bldP spid="24" grpId="0"/>
      <p:bldP spid="30" grpId="0"/>
      <p:bldP spid="31" grpId="0"/>
      <p:bldP spid="32" grpId="0" animBg="1"/>
      <p:bldP spid="33" grpId="0"/>
      <p:bldP spid="34" grpId="0"/>
      <p:bldP spid="35" grpId="0"/>
      <p:bldP spid="36" grpId="0" animBg="1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7206289"/>
                  </p:ext>
                </p:extLst>
              </p:nvPr>
            </p:nvGraphicFramePr>
            <p:xfrm>
              <a:off x="0" y="0"/>
              <a:ext cx="9144000" cy="51268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0"/>
                    <a:gridCol w="1440160"/>
                    <a:gridCol w="3131840"/>
                  </a:tblGrid>
                  <a:tr h="809491">
                    <a:tc gridSpan="3">
                      <a:txBody>
                        <a:bodyPr/>
                        <a:lstStyle/>
                        <a:p>
                          <a:pPr marL="179388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Уравнение</a:t>
                          </a:r>
                          <a:r>
                            <a:rPr lang="ru-RU" sz="3200" i="1" baseline="0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окружности</a:t>
                          </a:r>
                          <a:endParaRPr lang="ru-RU" sz="3200" i="1" dirty="0" smtClean="0">
                            <a:solidFill>
                              <a:schemeClr val="bg1"/>
                            </a:solidFill>
                            <a:effectLst>
                              <a:glow rad="63500">
                                <a:schemeClr val="tx1">
                                  <a:alpha val="55000"/>
                                </a:schemeClr>
                              </a:glow>
                            </a:effectLst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7EED6">
                            <a:alpha val="70000"/>
                          </a:srgbClr>
                        </a:solidFill>
                      </a:tcPr>
                    </a:tc>
                  </a:tr>
                  <a:tr h="1435007">
                    <a:tc gridSpan="2">
                      <a:txBody>
                        <a:bodyPr/>
                        <a:lstStyle/>
                        <a:p>
                          <a:pPr marL="179388" indent="0" algn="l">
                            <a:tabLst/>
                          </a:pP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Уравнение окружности радиуса </a:t>
                          </a:r>
                          <a14:m>
                            <m:oMath xmlns:m="http://schemas.openxmlformats.org/officeDocument/2006/math">
                              <m:r>
                                <a:rPr lang="ru-RU" sz="1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oMath>
                          </a14:m>
                          <a:r>
                            <a:rPr lang="ru-RU" sz="1800" dirty="0">
                              <a:latin typeface="Times New Roman" pitchFamily="18" charset="0"/>
                              <a:cs typeface="Times New Roman" pitchFamily="18" charset="0"/>
                            </a:rPr>
                            <a:t> с центром в точке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dirty="0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  <m:r>
                                <a:rPr lang="en-US" sz="1800" b="0" i="1" dirty="0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0" i="1" dirty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dirty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b="0" i="1" dirty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b="0" i="1" dirty="0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en-US" sz="1800" b="0" i="1" dirty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dirty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b="0" i="1" dirty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b="0" i="1" dirty="0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ru-RU" sz="1800" dirty="0">
                              <a:solidFill>
                                <a:srgbClr val="003366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dirty="0">
                              <a:latin typeface="Times New Roman" pitchFamily="18" charset="0"/>
                              <a:cs typeface="Times New Roman" pitchFamily="18" charset="0"/>
                            </a:rPr>
                            <a:t>имеет вид: </a:t>
                          </a:r>
                          <a:endParaRPr lang="ru-RU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  <a:tr h="956671">
                    <a:tc gridSpan="2">
                      <a:txBody>
                        <a:bodyPr/>
                        <a:lstStyle/>
                        <a:p>
                          <a:pPr marL="177800" indent="0" algn="l"/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Уравнение окружности радиуса </a:t>
                          </a:r>
                          <a14:m>
                            <m:oMath xmlns:m="http://schemas.openxmlformats.org/officeDocument/2006/math">
                              <m:r>
                                <a:rPr lang="ru-RU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oMath>
                          </a14:m>
                          <a:r>
                            <a:rPr lang="ru-RU" dirty="0">
                              <a:latin typeface="Times New Roman" pitchFamily="18" charset="0"/>
                              <a:cs typeface="Times New Roman" pitchFamily="18" charset="0"/>
                            </a:rPr>
                            <a:t> с центром в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начале координат</a:t>
                          </a:r>
                          <a:r>
                            <a:rPr lang="ru-RU" dirty="0" smtClean="0">
                              <a:solidFill>
                                <a:srgbClr val="003366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>
                              <a:latin typeface="Times New Roman" pitchFamily="18" charset="0"/>
                              <a:cs typeface="Times New Roman" pitchFamily="18" charset="0"/>
                            </a:rPr>
                            <a:t>имеет вид: </a:t>
                          </a:r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BFFEB"/>
                        </a:solidFill>
                      </a:tcPr>
                    </a:tc>
                  </a:tr>
                  <a:tr h="1925688">
                    <a:tc>
                      <a:txBody>
                        <a:bodyPr/>
                        <a:lstStyle/>
                        <a:p>
                          <a:pPr marL="179388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4F7E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179388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4F7E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2327905"/>
                  </p:ext>
                </p:extLst>
              </p:nvPr>
            </p:nvGraphicFramePr>
            <p:xfrm>
              <a:off x="0" y="0"/>
              <a:ext cx="9144000" cy="51268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0"/>
                    <a:gridCol w="1440160"/>
                    <a:gridCol w="3131840"/>
                  </a:tblGrid>
                  <a:tr h="809491">
                    <a:tc gridSpan="3">
                      <a:txBody>
                        <a:bodyPr/>
                        <a:lstStyle/>
                        <a:p>
                          <a:pPr marL="179388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Уравнение</a:t>
                          </a:r>
                          <a:r>
                            <a:rPr lang="ru-RU" sz="3200" i="1" baseline="0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окружности</a:t>
                          </a:r>
                          <a:endParaRPr lang="ru-RU" sz="3200" i="1" dirty="0" smtClean="0">
                            <a:solidFill>
                              <a:schemeClr val="bg1"/>
                            </a:solidFill>
                            <a:effectLst>
                              <a:glow rad="63500">
                                <a:schemeClr val="tx1">
                                  <a:alpha val="55000"/>
                                </a:schemeClr>
                              </a:glow>
                            </a:effectLst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7EED6">
                            <a:alpha val="70000"/>
                          </a:srgbClr>
                        </a:solidFill>
                      </a:tcPr>
                    </a:tc>
                  </a:tr>
                  <a:tr h="1435007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57021" r="-52130" b="-20170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  <a:tr h="956671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235032" r="-52130" b="-2019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BFFEB"/>
                        </a:solidFill>
                      </a:tcPr>
                    </a:tc>
                  </a:tr>
                  <a:tr h="1925688">
                    <a:tc>
                      <a:txBody>
                        <a:bodyPr/>
                        <a:lstStyle/>
                        <a:p>
                          <a:pPr marL="179388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4F7E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179388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4F7E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177262" y="1298858"/>
                <a:ext cx="280204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ru-RU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ru-RU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262" y="1298858"/>
                <a:ext cx="2802049" cy="375552"/>
              </a:xfrm>
              <a:prstGeom prst="rect">
                <a:avLst/>
              </a:prstGeom>
              <a:blipFill rotWithShape="1">
                <a:blip r:embed="rId3"/>
                <a:stretch>
                  <a:fillRect t="-6452" r="-1522" b="-24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807979" y="2546349"/>
                <a:ext cx="154061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979" y="2546349"/>
                <a:ext cx="1540614" cy="375552"/>
              </a:xfrm>
              <a:prstGeom prst="rect">
                <a:avLst/>
              </a:prstGeom>
              <a:blipFill rotWithShape="1">
                <a:blip r:embed="rId4"/>
                <a:stretch>
                  <a:fillRect t="-6557" r="-276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8"/>
          <a:stretch/>
        </p:blipFill>
        <p:spPr bwMode="auto">
          <a:xfrm>
            <a:off x="967587" y="3478467"/>
            <a:ext cx="2569210" cy="13331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592" y="3482121"/>
            <a:ext cx="2828414" cy="12985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46461" y="809690"/>
            <a:ext cx="9398981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-146660" y="2249850"/>
            <a:ext cx="9398981" cy="969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-146661" y="3185744"/>
            <a:ext cx="9398981" cy="1982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7794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5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1511"/>
            <a:ext cx="8352928" cy="10801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33661" y="644500"/>
                <a:ext cx="4837735" cy="6141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61" y="644500"/>
                <a:ext cx="4837735" cy="614142"/>
              </a:xfrm>
              <a:prstGeom prst="rect">
                <a:avLst/>
              </a:prstGeom>
              <a:blipFill rotWithShape="1">
                <a:blip r:embed="rId4"/>
                <a:stretch>
                  <a:fillRect r="-2897" b="-29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51670"/>
            <a:ext cx="8335524" cy="13954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07596" y="1923663"/>
                <a:ext cx="819685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Уравнение с двумя переменными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называется </a:t>
                </a:r>
                <a:r>
                  <a:rPr lang="ru-RU" sz="2000" b="1" dirty="0" smtClean="0">
                    <a:solidFill>
                      <a:srgbClr val="003366"/>
                    </a:solidFill>
                    <a:latin typeface="Times New Roman" pitchFamily="18" charset="0"/>
                    <a:cs typeface="Times New Roman" pitchFamily="18" charset="0"/>
                  </a:rPr>
                  <a:t>уравнением линии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003366"/>
                        </a:solidFill>
                        <a:latin typeface="Cambria Math"/>
                        <a:cs typeface="Times New Roman" pitchFamily="18" charset="0"/>
                      </a:rPr>
                      <m:t>𝑳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если этому уравнению удовлетворяют координаты любой точки линии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itchFamily="18" charset="0"/>
                      </a:rPr>
                      <m:t>𝐿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и не удовлетворяют координаты никакой точки, не лежащей на этой линии.</a:t>
                </a:r>
                <a:endParaRPr lang="ru-RU" sz="20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96" y="1923663"/>
                <a:ext cx="8196852" cy="1323439"/>
              </a:xfrm>
              <a:prstGeom prst="rect">
                <a:avLst/>
              </a:prstGeom>
              <a:blipFill rotWithShape="1">
                <a:blip r:embed="rId5"/>
                <a:stretch>
                  <a:fillRect l="-670" t="-2304" r="-1339" b="-73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98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32040" y="-92546"/>
            <a:ext cx="4211960" cy="55446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Picture 2" descr="D:\Математика\Котяшёва\list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32" t="8926" r="16341" b="18595"/>
          <a:stretch/>
        </p:blipFill>
        <p:spPr bwMode="auto">
          <a:xfrm>
            <a:off x="269644" y="373886"/>
            <a:ext cx="4481857" cy="4226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Прямая со стрелкой 51"/>
          <p:cNvCxnSpPr/>
          <p:nvPr/>
        </p:nvCxnSpPr>
        <p:spPr>
          <a:xfrm flipV="1">
            <a:off x="1179078" y="451858"/>
            <a:ext cx="0" cy="40411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81115" y="3626232"/>
            <a:ext cx="4434115" cy="19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128766" y="3580261"/>
                <a:ext cx="269598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𝟎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766" y="3580261"/>
                <a:ext cx="269598" cy="274126"/>
              </a:xfrm>
              <a:prstGeom prst="rect">
                <a:avLst/>
              </a:prstGeom>
              <a:blipFill rotWithShape="1">
                <a:blip r:embed="rId3"/>
                <a:stretch>
                  <a:fillRect r="-20455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62429" y="3195767"/>
                <a:ext cx="269598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429" y="3195767"/>
                <a:ext cx="269598" cy="274126"/>
              </a:xfrm>
              <a:prstGeom prst="rect">
                <a:avLst/>
              </a:prstGeom>
              <a:blipFill rotWithShape="1">
                <a:blip r:embed="rId4"/>
                <a:stretch>
                  <a:fillRect r="-181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471780" y="3591236"/>
                <a:ext cx="372301" cy="3471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200" b="1" i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780" y="3591236"/>
                <a:ext cx="372301" cy="3471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334538" y="3585332"/>
                <a:ext cx="299348" cy="27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538" y="3585332"/>
                <a:ext cx="299348" cy="274126"/>
              </a:xfrm>
              <a:prstGeom prst="rect">
                <a:avLst/>
              </a:prstGeom>
              <a:blipFill rotWithShape="1">
                <a:blip r:embed="rId6"/>
                <a:stretch>
                  <a:fillRect r="-10204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853222" y="402212"/>
                <a:ext cx="376177" cy="3471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200" b="1" i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22" y="402212"/>
                <a:ext cx="376177" cy="34714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27386" y="3590128"/>
                <a:ext cx="370069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−</m:t>
                      </m:r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86" y="3590128"/>
                <a:ext cx="370069" cy="274126"/>
              </a:xfrm>
              <a:prstGeom prst="rect">
                <a:avLst/>
              </a:prstGeom>
              <a:blipFill rotWithShape="1">
                <a:blip r:embed="rId8"/>
                <a:stretch>
                  <a:fillRect r="-16393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 flipH="1">
            <a:off x="1116432" y="3397444"/>
            <a:ext cx="123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1418336" y="3571659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937498" y="3571715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2877198" y="2023959"/>
            <a:ext cx="844565" cy="131692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68" idx="7"/>
          </p:cNvCxnSpPr>
          <p:nvPr/>
        </p:nvCxnSpPr>
        <p:spPr>
          <a:xfrm flipV="1">
            <a:off x="2873400" y="972480"/>
            <a:ext cx="617454" cy="1047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683787" y="833015"/>
            <a:ext cx="2376265" cy="23762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1179078" y="2020772"/>
            <a:ext cx="1692447" cy="126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835308" y="1984772"/>
            <a:ext cx="72000" cy="7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810523" y="1861032"/>
                <a:ext cx="3620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i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523" y="1861032"/>
                <a:ext cx="362022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525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943873" y="1861032"/>
                <a:ext cx="8961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i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873" y="1861032"/>
                <a:ext cx="896143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476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2871308" y="2056772"/>
            <a:ext cx="0" cy="156937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767231" y="3538859"/>
                <a:ext cx="4019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231" y="3538859"/>
                <a:ext cx="401970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2000" r="-1060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883496" y="1879068"/>
                <a:ext cx="40305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96" y="1879068"/>
                <a:ext cx="403059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1961" r="-909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461718" y="804073"/>
                <a:ext cx="9036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;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i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718" y="804073"/>
                <a:ext cx="903644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473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Овал 67"/>
          <p:cNvSpPr/>
          <p:nvPr/>
        </p:nvSpPr>
        <p:spPr>
          <a:xfrm>
            <a:off x="3429398" y="961936"/>
            <a:ext cx="72000" cy="7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292080" y="445852"/>
                <a:ext cx="3199016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45852"/>
                <a:ext cx="3199016" cy="427746"/>
              </a:xfrm>
              <a:prstGeom prst="rect">
                <a:avLst/>
              </a:prstGeom>
              <a:blipFill rotWithShape="1">
                <a:blip r:embed="rId14"/>
                <a:stretch>
                  <a:fillRect r="-2095" b="-2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306353" y="877900"/>
                <a:ext cx="993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353" y="877900"/>
                <a:ext cx="993670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79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292080" y="1309948"/>
                <a:ext cx="31348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𝐶𝑀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309948"/>
                <a:ext cx="3134897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23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Прямая соединительная линия 102"/>
          <p:cNvCxnSpPr/>
          <p:nvPr/>
        </p:nvCxnSpPr>
        <p:spPr>
          <a:xfrm flipH="1">
            <a:off x="2098783" y="2049361"/>
            <a:ext cx="745081" cy="62672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301574" y="1790884"/>
                <a:ext cx="1214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𝐶𝑀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574" y="1790884"/>
                <a:ext cx="1214563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333" r="-603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5288443" y="2199390"/>
                <a:ext cx="29145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443" y="2199390"/>
                <a:ext cx="2914516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333" r="-230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740364" y="3169300"/>
                <a:ext cx="9036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𝑁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;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i="1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364" y="3169300"/>
                <a:ext cx="903644" cy="338554"/>
              </a:xfrm>
              <a:prstGeom prst="rect">
                <a:avLst/>
              </a:prstGeom>
              <a:blipFill rotWithShape="1">
                <a:blip r:embed="rId19"/>
                <a:stretch>
                  <a:fillRect t="-5455" r="-3378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Овал 91"/>
          <p:cNvSpPr/>
          <p:nvPr/>
        </p:nvSpPr>
        <p:spPr>
          <a:xfrm>
            <a:off x="3708044" y="3327163"/>
            <a:ext cx="72000" cy="7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5297807" y="2712460"/>
                <a:ext cx="993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807" y="2712460"/>
                <a:ext cx="993670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197" r="-61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Прямоугольник 96"/>
              <p:cNvSpPr/>
              <p:nvPr/>
            </p:nvSpPr>
            <p:spPr>
              <a:xfrm>
                <a:off x="5288443" y="3119349"/>
                <a:ext cx="29145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7" name="Прямоугольник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443" y="3119349"/>
                <a:ext cx="2914516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333" r="-230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292898" y="3562307"/>
                <a:ext cx="993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898" y="3562307"/>
                <a:ext cx="993670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8197" r="-61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Прямоугольник 98"/>
              <p:cNvSpPr/>
              <p:nvPr/>
            </p:nvSpPr>
            <p:spPr>
              <a:xfrm>
                <a:off x="5283534" y="3969196"/>
                <a:ext cx="29145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9" name="Прямоугольник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534" y="3969196"/>
                <a:ext cx="2914516" cy="369332"/>
              </a:xfrm>
              <a:prstGeom prst="rect">
                <a:avLst/>
              </a:prstGeom>
              <a:blipFill rotWithShape="1">
                <a:blip r:embed="rId23"/>
                <a:stretch>
                  <a:fillRect t="-8197" r="-230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2065442" y="2657034"/>
                <a:ext cx="9036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𝐾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;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i="1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442" y="2657034"/>
                <a:ext cx="903644" cy="338554"/>
              </a:xfrm>
              <a:prstGeom prst="rect">
                <a:avLst/>
              </a:prstGeom>
              <a:blipFill rotWithShape="1">
                <a:blip r:embed="rId24"/>
                <a:stretch>
                  <a:fillRect t="-5455" r="-3378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Овал 100"/>
          <p:cNvSpPr/>
          <p:nvPr/>
        </p:nvSpPr>
        <p:spPr>
          <a:xfrm>
            <a:off x="2051860" y="2657605"/>
            <a:ext cx="72000" cy="7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4944176" y="-86190"/>
            <a:ext cx="4199824" cy="55446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8" name="Picture 4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1316832"/>
            <a:ext cx="3672408" cy="24851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5288443" y="1362189"/>
                <a:ext cx="3604038" cy="2029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У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равнение окружности радиуса 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003366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с центром в точке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3366"/>
                        </a:solidFill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2400" b="0" i="1" dirty="0" smtClean="0">
                        <a:solidFill>
                          <a:srgbClr val="003366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rgbClr val="003366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rgbClr val="003366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ru-RU" sz="2400" dirty="0">
                    <a:solidFill>
                      <a:srgbClr val="00336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имеет вид: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ru-RU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4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ru-RU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4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443" y="1362189"/>
                <a:ext cx="3604038" cy="2029786"/>
              </a:xfrm>
              <a:prstGeom prst="rect">
                <a:avLst/>
              </a:prstGeom>
              <a:blipFill rotWithShape="1">
                <a:blip r:embed="rId27"/>
                <a:stretch>
                  <a:fillRect t="-2402" r="-3892" b="-42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Прямоугольник 109"/>
              <p:cNvSpPr/>
              <p:nvPr/>
            </p:nvSpPr>
            <p:spPr>
              <a:xfrm>
                <a:off x="2872124" y="1252589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0" name="Прямоугольник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124" y="1252589"/>
                <a:ext cx="351635" cy="369332"/>
              </a:xfrm>
              <a:prstGeom prst="rect">
                <a:avLst/>
              </a:prstGeom>
              <a:blipFill rotWithShape="1">
                <a:blip r:embed="rId28"/>
                <a:stretch>
                  <a:fillRect t="-8197" r="-241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45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15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25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75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25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9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7" grpId="0" animBg="1"/>
      <p:bldP spid="19" grpId="0" animBg="1"/>
      <p:bldP spid="62" grpId="0"/>
      <p:bldP spid="63" grpId="0"/>
      <p:bldP spid="26" grpId="0"/>
      <p:bldP spid="26" grpId="1"/>
      <p:bldP spid="66" grpId="0"/>
      <p:bldP spid="66" grpId="1"/>
      <p:bldP spid="67" grpId="0"/>
      <p:bldP spid="68" grpId="0" animBg="1"/>
      <p:bldP spid="84" grpId="0"/>
      <p:bldP spid="87" grpId="0"/>
      <p:bldP spid="88" grpId="0"/>
      <p:bldP spid="89" grpId="0"/>
      <p:bldP spid="90" grpId="0"/>
      <p:bldP spid="91" grpId="0"/>
      <p:bldP spid="91" grpId="1"/>
      <p:bldP spid="92" grpId="0" animBg="1"/>
      <p:bldP spid="92" grpId="1" animBg="1"/>
      <p:bldP spid="96" grpId="0"/>
      <p:bldP spid="97" grpId="0"/>
      <p:bldP spid="98" grpId="0"/>
      <p:bldP spid="99" grpId="0"/>
      <p:bldP spid="100" grpId="0"/>
      <p:bldP spid="100" grpId="1"/>
      <p:bldP spid="101" grpId="0" animBg="1"/>
      <p:bldP spid="101" grpId="1" animBg="1"/>
      <p:bldP spid="107" grpId="0" animBg="1"/>
      <p:bldP spid="109" grpId="0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Группа 4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9552" y="267494"/>
                <a:ext cx="8064896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Записать уравнение окружности с радиусом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центром в начале координат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Решение.</a:t>
                </a:r>
              </a:p>
              <a:p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67494"/>
                <a:ext cx="8064896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681" t="-1736" b="-4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" descr="D:\Математика\Котяшёва\list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32" t="8926" r="16341" b="18595"/>
          <a:stretch/>
        </p:blipFill>
        <p:spPr bwMode="auto">
          <a:xfrm>
            <a:off x="4591769" y="703352"/>
            <a:ext cx="3962619" cy="3736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 стрелкой 26"/>
          <p:cNvCxnSpPr/>
          <p:nvPr/>
        </p:nvCxnSpPr>
        <p:spPr>
          <a:xfrm flipV="1">
            <a:off x="6456267" y="736292"/>
            <a:ext cx="0" cy="36737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795874" y="2641550"/>
            <a:ext cx="3664558" cy="23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297366" y="2571750"/>
                <a:ext cx="3289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7366" y="2571750"/>
                <a:ext cx="32893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1481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169216" y="698847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216" y="698847"/>
                <a:ext cx="332142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481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398188" y="2592776"/>
                <a:ext cx="5950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 pitchFamily="18" charset="0"/>
                        </a:rPr>
                        <m:t>(0;0)</m:t>
                      </m:r>
                    </m:oMath>
                  </m:oMathPara>
                </a14:m>
                <a:endParaRPr lang="ru-RU" sz="12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188" y="2592776"/>
                <a:ext cx="595035" cy="276999"/>
              </a:xfrm>
              <a:prstGeom prst="rect">
                <a:avLst/>
              </a:prstGeom>
              <a:blipFill rotWithShape="1">
                <a:blip r:embed="rId7"/>
                <a:stretch>
                  <a:fillRect r="-2062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31851" y="2231142"/>
                <a:ext cx="269598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851" y="2231142"/>
                <a:ext cx="269598" cy="274126"/>
              </a:xfrm>
              <a:prstGeom prst="rect">
                <a:avLst/>
              </a:prstGeom>
              <a:blipFill rotWithShape="1">
                <a:blip r:embed="rId8"/>
                <a:stretch>
                  <a:fillRect r="-17778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50148" y="2579783"/>
                <a:ext cx="370069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−</m:t>
                      </m:r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148" y="2579783"/>
                <a:ext cx="370069" cy="274126"/>
              </a:xfrm>
              <a:prstGeom prst="rect">
                <a:avLst/>
              </a:prstGeom>
              <a:blipFill rotWithShape="1">
                <a:blip r:embed="rId9"/>
                <a:stretch>
                  <a:fillRect r="-18033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H="1">
            <a:off x="6393474" y="2455679"/>
            <a:ext cx="123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6245020" y="2584230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093960" y="1282462"/>
            <a:ext cx="2736304" cy="27363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425158" y="2603500"/>
            <a:ext cx="72008" cy="7200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481067" y="1566794"/>
                <a:ext cx="280204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67" y="1566794"/>
                <a:ext cx="2802049" cy="375552"/>
              </a:xfrm>
              <a:prstGeom prst="rect">
                <a:avLst/>
              </a:prstGeom>
              <a:blipFill rotWithShape="1">
                <a:blip r:embed="rId10"/>
                <a:stretch>
                  <a:fillRect t="-8065" r="-435" b="-22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480225" y="1978274"/>
                <a:ext cx="27522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−     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   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25" y="1978274"/>
                <a:ext cx="275229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66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981126" y="1976634"/>
                <a:ext cx="4660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126" y="1976634"/>
                <a:ext cx="466089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710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2075535" y="1982640"/>
                <a:ext cx="4677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535" y="1982640"/>
                <a:ext cx="467756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688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6437599" y="254906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599" y="2549066"/>
                <a:ext cx="365806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6589999" y="255651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999" y="2556510"/>
                <a:ext cx="365806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527671" y="2425250"/>
                <a:ext cx="15341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71" y="2425250"/>
                <a:ext cx="1534138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318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0" y="2936493"/>
            <a:ext cx="3672408" cy="14141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9682" y="3024185"/>
                <a:ext cx="3604038" cy="1206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Уравнение окружности радиуса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3366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с центром в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начале координат</a:t>
                </a:r>
                <a:r>
                  <a:rPr lang="ru-RU" dirty="0" smtClean="0">
                    <a:solidFill>
                      <a:srgbClr val="00336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имеет вид: 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ru-RU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82" y="3024185"/>
                <a:ext cx="3604038" cy="1206549"/>
              </a:xfrm>
              <a:prstGeom prst="rect">
                <a:avLst/>
              </a:prstGeom>
              <a:blipFill rotWithShape="1">
                <a:blip r:embed="rId18"/>
                <a:stretch>
                  <a:fillRect t="-2525" r="-846" b="-70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37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3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0308 L -0.58889 -0.1122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-576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0648 L -0.48594 -0.1131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23" y="-5982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" grpId="0"/>
      <p:bldP spid="30" grpId="0"/>
      <p:bldP spid="31" grpId="0"/>
      <p:bldP spid="32" grpId="0"/>
      <p:bldP spid="34" grpId="0"/>
      <p:bldP spid="13" grpId="0" animBg="1"/>
      <p:bldP spid="25" grpId="0" animBg="1"/>
      <p:bldP spid="40" grpId="0"/>
      <p:bldP spid="44" grpId="0"/>
      <p:bldP spid="41" grpId="0"/>
      <p:bldP spid="41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Группа 4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9552" y="267494"/>
                <a:ext cx="80648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Начертить окружность, заданную уравнением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=4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Решение.</a:t>
                </a:r>
              </a:p>
              <a:p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67494"/>
                <a:ext cx="8064896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681" t="-2538" r="-76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" descr="D:\Математика\Котяшёва\list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5" t="8927" r="16341" b="42593"/>
          <a:stretch/>
        </p:blipFill>
        <p:spPr bwMode="auto">
          <a:xfrm>
            <a:off x="5292080" y="933234"/>
            <a:ext cx="2958181" cy="2718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 стрелкой 26"/>
          <p:cNvCxnSpPr/>
          <p:nvPr/>
        </p:nvCxnSpPr>
        <p:spPr>
          <a:xfrm flipV="1">
            <a:off x="6202886" y="1023656"/>
            <a:ext cx="0" cy="25092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519699" y="2836382"/>
            <a:ext cx="2502942" cy="23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845125" y="2799627"/>
                <a:ext cx="3289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125" y="2799627"/>
                <a:ext cx="32893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57643" y="90015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643" y="900151"/>
                <a:ext cx="332142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186615" y="2794080"/>
                <a:ext cx="3032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 pitchFamily="18" charset="0"/>
                        </a:rPr>
                        <m:t>0</m:t>
                      </m:r>
                    </m:oMath>
                  </m:oMathPara>
                </a14:m>
                <a:endParaRPr lang="ru-RU" sz="12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615" y="2794080"/>
                <a:ext cx="303288" cy="276999"/>
              </a:xfrm>
              <a:prstGeom prst="rect">
                <a:avLst/>
              </a:prstGeom>
              <a:blipFill rotWithShape="1">
                <a:blip r:embed="rId7"/>
                <a:stretch>
                  <a:fillRect r="-6000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96463" y="2408631"/>
                <a:ext cx="269598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463" y="2408631"/>
                <a:ext cx="269598" cy="274126"/>
              </a:xfrm>
              <a:prstGeom prst="rect">
                <a:avLst/>
              </a:prstGeom>
              <a:blipFill rotWithShape="1">
                <a:blip r:embed="rId8"/>
                <a:stretch>
                  <a:fillRect r="-181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690945" y="2781087"/>
                <a:ext cx="370069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−</m:t>
                      </m:r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945" y="2781087"/>
                <a:ext cx="370069" cy="274126"/>
              </a:xfrm>
              <a:prstGeom prst="rect">
                <a:avLst/>
              </a:prstGeom>
              <a:blipFill rotWithShape="1">
                <a:blip r:embed="rId9"/>
                <a:stretch>
                  <a:fillRect r="-18333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H="1">
            <a:off x="6153323" y="2637931"/>
            <a:ext cx="123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6001693" y="2785534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481067" y="1168845"/>
                <a:ext cx="280204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67" y="1168845"/>
                <a:ext cx="2802049" cy="37555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4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536738" y="1580325"/>
                <a:ext cx="1362424" cy="40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38" y="1580325"/>
                <a:ext cx="1362424" cy="400944"/>
              </a:xfrm>
              <a:prstGeom prst="rect">
                <a:avLst/>
              </a:prstGeom>
              <a:blipFill rotWithShape="1">
                <a:blip r:embed="rId11"/>
                <a:stretch>
                  <a:fillRect r="-3125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7249334" y="2267380"/>
            <a:ext cx="0" cy="52539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249569" y="2235657"/>
            <a:ext cx="9585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7212169" y="2196998"/>
            <a:ext cx="72000" cy="7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7250820" y="2792778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162321" y="2799627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𝟓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321" y="2799627"/>
                <a:ext cx="309700" cy="276999"/>
              </a:xfrm>
              <a:prstGeom prst="rect">
                <a:avLst/>
              </a:prstGeom>
              <a:blipFill rotWithShape="1">
                <a:blip r:embed="rId12"/>
                <a:stretch>
                  <a:fillRect r="-7843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 flipH="1">
            <a:off x="6157244" y="2232693"/>
            <a:ext cx="123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64215" y="2002853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𝟑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215" y="2002853"/>
                <a:ext cx="309700" cy="276999"/>
              </a:xfrm>
              <a:prstGeom prst="rect">
                <a:avLst/>
              </a:prstGeom>
              <a:blipFill rotWithShape="1">
                <a:blip r:embed="rId13"/>
                <a:stretch>
                  <a:fillRect r="-9804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Овал 53"/>
          <p:cNvSpPr/>
          <p:nvPr/>
        </p:nvSpPr>
        <p:spPr>
          <a:xfrm>
            <a:off x="6834098" y="1832188"/>
            <a:ext cx="838697" cy="8009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9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" grpId="0"/>
      <p:bldP spid="30" grpId="0"/>
      <p:bldP spid="31" grpId="0"/>
      <p:bldP spid="32" grpId="0"/>
      <p:bldP spid="34" grpId="0"/>
      <p:bldP spid="40" grpId="0"/>
      <p:bldP spid="44" grpId="0"/>
      <p:bldP spid="4" grpId="0" animBg="1"/>
      <p:bldP spid="36" grpId="0"/>
      <p:bldP spid="39" grpId="0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Группа 4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9552" y="267494"/>
                <a:ext cx="80648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Начертить окружность, заданную уравнением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=9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Решение.</a:t>
                </a:r>
              </a:p>
              <a:p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67494"/>
                <a:ext cx="8064896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681" t="-2538" r="-76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481067" y="1168845"/>
                <a:ext cx="280204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67" y="1168845"/>
                <a:ext cx="2802049" cy="37555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4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528271" y="1580325"/>
                <a:ext cx="1362424" cy="40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e>
                      </m:ra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71" y="1580325"/>
                <a:ext cx="1362424" cy="400944"/>
              </a:xfrm>
              <a:prstGeom prst="rect">
                <a:avLst/>
              </a:prstGeom>
              <a:blipFill rotWithShape="1">
                <a:blip r:embed="rId5"/>
                <a:stretch>
                  <a:fillRect r="-3587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2" descr="D:\Математика\Котяшёва\list2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5" t="8927" r="16341" b="42593"/>
          <a:stretch/>
        </p:blipFill>
        <p:spPr bwMode="auto">
          <a:xfrm>
            <a:off x="5296272" y="1077250"/>
            <a:ext cx="2958181" cy="2718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Прямая со стрелкой 41"/>
          <p:cNvCxnSpPr/>
          <p:nvPr/>
        </p:nvCxnSpPr>
        <p:spPr>
          <a:xfrm flipV="1">
            <a:off x="7660053" y="1103334"/>
            <a:ext cx="0" cy="25092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660763" y="2986870"/>
            <a:ext cx="2502942" cy="23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971447" y="2942471"/>
                <a:ext cx="3289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447" y="2942471"/>
                <a:ext cx="328936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379372" y="1093957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372" y="1093957"/>
                <a:ext cx="332142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571720" y="2961522"/>
                <a:ext cx="3032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 pitchFamily="18" charset="0"/>
                        </a:rPr>
                        <m:t>0</m:t>
                      </m:r>
                    </m:oMath>
                  </m:oMathPara>
                </a14:m>
                <a:endParaRPr lang="ru-RU" sz="12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720" y="2961522"/>
                <a:ext cx="303288" cy="276999"/>
              </a:xfrm>
              <a:prstGeom prst="rect">
                <a:avLst/>
              </a:prstGeom>
              <a:blipFill rotWithShape="1">
                <a:blip r:embed="rId9"/>
                <a:stretch>
                  <a:fillRect r="-8000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633115" y="2560022"/>
                <a:ext cx="269598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115" y="2560022"/>
                <a:ext cx="269598" cy="274126"/>
              </a:xfrm>
              <a:prstGeom prst="rect">
                <a:avLst/>
              </a:prstGeom>
              <a:blipFill rotWithShape="1">
                <a:blip r:embed="rId10"/>
                <a:stretch>
                  <a:fillRect r="-20455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255570" y="2974657"/>
                <a:ext cx="370069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−</m:t>
                      </m:r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570" y="2974657"/>
                <a:ext cx="370069" cy="274126"/>
              </a:xfrm>
              <a:prstGeom prst="rect">
                <a:avLst/>
              </a:prstGeom>
              <a:blipFill rotWithShape="1">
                <a:blip r:embed="rId11"/>
                <a:stretch>
                  <a:fillRect r="-18033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Прямая соединительная линия 52"/>
          <p:cNvCxnSpPr/>
          <p:nvPr/>
        </p:nvCxnSpPr>
        <p:spPr>
          <a:xfrm flipH="1">
            <a:off x="7596553" y="2781947"/>
            <a:ext cx="123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7467313" y="2943144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628196" y="2564840"/>
            <a:ext cx="0" cy="43421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648101" y="2578048"/>
            <a:ext cx="9585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6593035" y="2542048"/>
            <a:ext cx="72000" cy="7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6628195" y="2939543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409052" y="2974657"/>
                <a:ext cx="4251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𝟒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052" y="2974657"/>
                <a:ext cx="425116" cy="276999"/>
              </a:xfrm>
              <a:prstGeom prst="rect">
                <a:avLst/>
              </a:prstGeom>
              <a:blipFill rotWithShape="1">
                <a:blip r:embed="rId12"/>
                <a:stretch>
                  <a:fillRect r="-7143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Прямая соединительная линия 59"/>
          <p:cNvCxnSpPr/>
          <p:nvPr/>
        </p:nvCxnSpPr>
        <p:spPr>
          <a:xfrm flipH="1">
            <a:off x="7600239" y="2584398"/>
            <a:ext cx="123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607464" y="2339289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𝟐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464" y="2339289"/>
                <a:ext cx="309700" cy="276999"/>
              </a:xfrm>
              <a:prstGeom prst="rect">
                <a:avLst/>
              </a:prstGeom>
              <a:blipFill rotWithShape="1">
                <a:blip r:embed="rId13"/>
                <a:stretch>
                  <a:fillRect r="-7843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Овал 61"/>
          <p:cNvSpPr/>
          <p:nvPr/>
        </p:nvSpPr>
        <p:spPr>
          <a:xfrm>
            <a:off x="6020804" y="1987440"/>
            <a:ext cx="1234766" cy="11887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9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0" grpId="0"/>
      <p:bldP spid="44" grpId="0"/>
      <p:bldP spid="48" grpId="0"/>
      <p:bldP spid="49" grpId="0"/>
      <p:bldP spid="50" grpId="0"/>
      <p:bldP spid="51" grpId="0"/>
      <p:bldP spid="52" grpId="0"/>
      <p:bldP spid="57" grpId="0" animBg="1"/>
      <p:bldP spid="59" grpId="0"/>
      <p:bldP spid="61" grpId="0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Группа 4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9552" y="267494"/>
                <a:ext cx="80648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Начертить окружность, заданную уравнением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=9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Решение.</a:t>
                </a:r>
              </a:p>
              <a:p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67494"/>
                <a:ext cx="8064896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681" t="-253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530799" y="1168845"/>
                <a:ext cx="15341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99" y="1168845"/>
                <a:ext cx="1534138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77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528271" y="1580325"/>
                <a:ext cx="1362424" cy="40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e>
                      </m:ra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71" y="1580325"/>
                <a:ext cx="1362424" cy="400944"/>
              </a:xfrm>
              <a:prstGeom prst="rect">
                <a:avLst/>
              </a:prstGeom>
              <a:blipFill rotWithShape="1">
                <a:blip r:embed="rId5"/>
                <a:stretch>
                  <a:fillRect r="-3587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2" descr="D:\Математика\Котяшёва\list2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5" t="8927" r="16341" b="42593"/>
          <a:stretch/>
        </p:blipFill>
        <p:spPr bwMode="auto">
          <a:xfrm>
            <a:off x="5290293" y="1077250"/>
            <a:ext cx="2958181" cy="2718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Прямая со стрелкой 41"/>
          <p:cNvCxnSpPr/>
          <p:nvPr/>
        </p:nvCxnSpPr>
        <p:spPr>
          <a:xfrm flipV="1">
            <a:off x="6830727" y="1103334"/>
            <a:ext cx="0" cy="25092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635819" y="2369852"/>
            <a:ext cx="2502942" cy="23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986183" y="2315170"/>
                <a:ext cx="3289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6183" y="2315170"/>
                <a:ext cx="328936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1481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542873" y="1089969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873" y="1089969"/>
                <a:ext cx="332142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756623" y="2326589"/>
                <a:ext cx="3032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 pitchFamily="18" charset="0"/>
                        </a:rPr>
                        <m:t>0</m:t>
                      </m:r>
                    </m:oMath>
                  </m:oMathPara>
                </a14:m>
                <a:endParaRPr lang="ru-RU" sz="12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623" y="2326589"/>
                <a:ext cx="303288" cy="276999"/>
              </a:xfrm>
              <a:prstGeom prst="rect">
                <a:avLst/>
              </a:prstGeom>
              <a:blipFill rotWithShape="1">
                <a:blip r:embed="rId9"/>
                <a:stretch>
                  <a:fillRect r="-8000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628429" y="1947062"/>
                <a:ext cx="269598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429" y="1947062"/>
                <a:ext cx="269598" cy="274126"/>
              </a:xfrm>
              <a:prstGeom prst="rect">
                <a:avLst/>
              </a:prstGeom>
              <a:blipFill rotWithShape="1">
                <a:blip r:embed="rId10"/>
                <a:stretch>
                  <a:fillRect r="-17778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418366" y="2353621"/>
                <a:ext cx="370069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−</m:t>
                      </m:r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366" y="2353621"/>
                <a:ext cx="370069" cy="274126"/>
              </a:xfrm>
              <a:prstGeom prst="rect">
                <a:avLst/>
              </a:prstGeom>
              <a:blipFill rotWithShape="1">
                <a:blip r:embed="rId11"/>
                <a:stretch>
                  <a:fillRect r="-16393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Прямая соединительная линия 52"/>
          <p:cNvCxnSpPr/>
          <p:nvPr/>
        </p:nvCxnSpPr>
        <p:spPr>
          <a:xfrm flipH="1">
            <a:off x="6769672" y="2175557"/>
            <a:ext cx="123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6622608" y="2305948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6794727" y="2334221"/>
            <a:ext cx="72000" cy="7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6214892" y="1779793"/>
            <a:ext cx="1234766" cy="11887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14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0" grpId="0"/>
      <p:bldP spid="44" grpId="0"/>
      <p:bldP spid="48" grpId="0"/>
      <p:bldP spid="49" grpId="0"/>
      <p:bldP spid="50" grpId="0"/>
      <p:bldP spid="51" grpId="0"/>
      <p:bldP spid="52" grpId="0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539552" y="26749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Составить уравнение окружности, которая показана на рисунке.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Математика\Котяшёва\list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5" t="8927" r="16341" b="42593"/>
          <a:stretch/>
        </p:blipFill>
        <p:spPr bwMode="auto">
          <a:xfrm>
            <a:off x="5290293" y="1077250"/>
            <a:ext cx="2958181" cy="2718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6830727" y="1103334"/>
            <a:ext cx="0" cy="25092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35819" y="2373027"/>
            <a:ext cx="2502942" cy="23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986183" y="2315170"/>
                <a:ext cx="3289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6183" y="2315170"/>
                <a:ext cx="328936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1481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42873" y="1089969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873" y="1089969"/>
                <a:ext cx="332142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756623" y="2326589"/>
                <a:ext cx="3032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 pitchFamily="18" charset="0"/>
                        </a:rPr>
                        <m:t>0</m:t>
                      </m:r>
                    </m:oMath>
                  </m:oMathPara>
                </a14:m>
                <a:endParaRPr lang="ru-RU" sz="12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623" y="2326589"/>
                <a:ext cx="303288" cy="276999"/>
              </a:xfrm>
              <a:prstGeom prst="rect">
                <a:avLst/>
              </a:prstGeom>
              <a:blipFill rotWithShape="1">
                <a:blip r:embed="rId6"/>
                <a:stretch>
                  <a:fillRect r="-8000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628429" y="1947062"/>
                <a:ext cx="269598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429" y="1947062"/>
                <a:ext cx="269598" cy="274126"/>
              </a:xfrm>
              <a:prstGeom prst="rect">
                <a:avLst/>
              </a:prstGeom>
              <a:blipFill rotWithShape="1">
                <a:blip r:embed="rId7"/>
                <a:stretch>
                  <a:fillRect r="-17778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18366" y="2353621"/>
                <a:ext cx="370069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−</m:t>
                      </m:r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366" y="2353621"/>
                <a:ext cx="370069" cy="274126"/>
              </a:xfrm>
              <a:prstGeom prst="rect">
                <a:avLst/>
              </a:prstGeom>
              <a:blipFill rotWithShape="1">
                <a:blip r:embed="rId8"/>
                <a:stretch>
                  <a:fillRect r="-16393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6769672" y="2175557"/>
            <a:ext cx="123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622608" y="2305948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794727" y="2334221"/>
            <a:ext cx="72000" cy="7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004540" y="1577224"/>
            <a:ext cx="1645397" cy="15840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4422" y="1243857"/>
                <a:ext cx="27504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(0;0)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центр окружности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22" y="1243857"/>
                <a:ext cx="2750497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665" t="-9836" r="-310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66107" y="2322845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 dirty="0" smtClean="0">
                          <a:latin typeface="Cambria Math"/>
                          <a:ea typeface="Cambria Math" pitchFamily="18" charset="0"/>
                        </a:rPr>
                        <m:t>𝟒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107" y="2322845"/>
                <a:ext cx="309700" cy="276999"/>
              </a:xfrm>
              <a:prstGeom prst="rect">
                <a:avLst/>
              </a:prstGeom>
              <a:blipFill rotWithShape="1">
                <a:blip r:embed="rId10"/>
                <a:stretch>
                  <a:fillRect r="-9804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9592" y="1702839"/>
                <a:ext cx="28664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радиус окружности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92" y="1702839"/>
                <a:ext cx="286649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9836" r="-234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38459" y="2116717"/>
                <a:ext cx="15341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59" y="2116717"/>
                <a:ext cx="1534138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31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543870" y="2571750"/>
                <a:ext cx="15341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70" y="2571750"/>
                <a:ext cx="1534138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317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532744" y="3014444"/>
                <a:ext cx="1620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ru-RU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ru-RU" i="1" smtClean="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6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44" y="3014444"/>
                <a:ext cx="1620700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9836" r="-639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540229" y="3867894"/>
                <a:ext cx="2394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=16</m:t>
                    </m:r>
                  </m:oMath>
                </a14:m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29" y="3867894"/>
                <a:ext cx="2394951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2296" t="-8197" r="-382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54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9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4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6" grpId="0" animBg="1"/>
      <p:bldP spid="17" grpId="0" animBg="1"/>
      <p:bldP spid="22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539552" y="26749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Составить уравнение окружности, которая показана на рисунке.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Математика\Котяшёва\list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5" t="8927" r="16341" b="42593"/>
          <a:stretch/>
        </p:blipFill>
        <p:spPr bwMode="auto">
          <a:xfrm>
            <a:off x="5290293" y="1077250"/>
            <a:ext cx="2958181" cy="2718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5580112" y="1095476"/>
            <a:ext cx="0" cy="25092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351929" y="2775999"/>
            <a:ext cx="2502942" cy="23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75807" y="2772792"/>
                <a:ext cx="3289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5807" y="2772792"/>
                <a:ext cx="328936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95056" y="1092168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i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056" y="1092168"/>
                <a:ext cx="332142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34082" y="1923678"/>
                <a:ext cx="3032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 pitchFamily="18" charset="0"/>
                        </a:rPr>
                        <m:t>0</m:t>
                      </m:r>
                    </m:oMath>
                  </m:oMathPara>
                </a14:m>
                <a:endParaRPr lang="ru-RU" sz="12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082" y="1923678"/>
                <a:ext cx="303288" cy="276999"/>
              </a:xfrm>
              <a:prstGeom prst="rect">
                <a:avLst/>
              </a:prstGeom>
              <a:blipFill rotWithShape="1">
                <a:blip r:embed="rId6"/>
                <a:stretch>
                  <a:fillRect r="-8000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H="1">
            <a:off x="6415757" y="2008003"/>
            <a:ext cx="1588" cy="77030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51929" y="2330098"/>
                <a:ext cx="269598" cy="274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929" y="2330098"/>
                <a:ext cx="269598" cy="274126"/>
              </a:xfrm>
              <a:prstGeom prst="rect">
                <a:avLst/>
              </a:prstGeom>
              <a:blipFill rotWithShape="1">
                <a:blip r:embed="rId7"/>
                <a:stretch>
                  <a:fillRect r="-181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99753" y="2731960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753" y="2731960"/>
                <a:ext cx="309700" cy="276999"/>
              </a:xfrm>
              <a:prstGeom prst="rect">
                <a:avLst/>
              </a:prstGeom>
              <a:blipFill rotWithShape="1">
                <a:blip r:embed="rId8"/>
                <a:stretch>
                  <a:fillRect r="-7843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5525744" y="2573886"/>
            <a:ext cx="123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5790422" y="2711181"/>
            <a:ext cx="1" cy="1190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376582" y="1936003"/>
            <a:ext cx="72000" cy="7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007003" y="1573727"/>
            <a:ext cx="817508" cy="7870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4422" y="1243857"/>
                <a:ext cx="27504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ru-RU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ru-RU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центр окружности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22" y="1243857"/>
                <a:ext cx="2750497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665" t="-9836" r="-310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9592" y="1702839"/>
                <a:ext cx="28664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радиус окружности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92" y="1702839"/>
                <a:ext cx="286649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9836" r="-234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97038" y="2526515"/>
                <a:ext cx="25471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38" y="2526515"/>
                <a:ext cx="2547108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240" t="-8197" r="-19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92959" y="2942022"/>
                <a:ext cx="24477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59" y="2942022"/>
                <a:ext cx="2447721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249" t="-8333" r="-174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542700" y="3867894"/>
                <a:ext cx="32219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Ответ: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ru-RU" i="1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ru-RU" i="1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=4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00" y="3867894"/>
                <a:ext cx="3221972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1512" t="-8197" r="-245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19651" y="2723961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 dirty="0" smtClean="0">
                          <a:latin typeface="Cambria Math"/>
                          <a:ea typeface="Cambria Math" pitchFamily="18" charset="0"/>
                        </a:rPr>
                        <m:t>𝟒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651" y="2723961"/>
                <a:ext cx="3097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r="-10000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325765" y="1753984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 dirty="0" smtClean="0">
                          <a:latin typeface="Cambria Math"/>
                          <a:ea typeface="Cambria Math" pitchFamily="18" charset="0"/>
                        </a:rPr>
                        <m:t>𝟒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765" y="1753984"/>
                <a:ext cx="309700" cy="276999"/>
              </a:xfrm>
              <a:prstGeom prst="rect">
                <a:avLst/>
              </a:prstGeom>
              <a:blipFill rotWithShape="1">
                <a:blip r:embed="rId14"/>
                <a:stretch>
                  <a:fillRect r="-10000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H="1" flipV="1">
            <a:off x="5592563" y="1969765"/>
            <a:ext cx="788782" cy="223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5999065" y="1989556"/>
            <a:ext cx="1588" cy="77030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02959" y="2735994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 dirty="0" smtClean="0">
                          <a:latin typeface="Cambria Math"/>
                          <a:ea typeface="Cambria Math" pitchFamily="18" charset="0"/>
                        </a:rPr>
                        <m:t>𝟐</m:t>
                      </m:r>
                    </m:oMath>
                  </m:oMathPara>
                </a14:m>
                <a:endParaRPr lang="ru-RU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959" y="2735994"/>
                <a:ext cx="309700" cy="276999"/>
              </a:xfrm>
              <a:prstGeom prst="rect">
                <a:avLst/>
              </a:prstGeom>
              <a:blipFill rotWithShape="1">
                <a:blip r:embed="rId15"/>
                <a:stretch>
                  <a:fillRect r="-9804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460169" y="2072171"/>
                <a:ext cx="280204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69" y="2072171"/>
                <a:ext cx="2802049" cy="375552"/>
              </a:xfrm>
              <a:prstGeom prst="rect">
                <a:avLst/>
              </a:prstGeom>
              <a:blipFill rotWithShape="1">
                <a:blip r:embed="rId16"/>
                <a:stretch>
                  <a:fillRect t="-8065" r="-652" b="-22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07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9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1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8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3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6" grpId="0" animBg="1"/>
      <p:bldP spid="17" grpId="0" animBg="1"/>
      <p:bldP spid="22" grpId="0"/>
      <p:bldP spid="28" grpId="0"/>
      <p:bldP spid="29" grpId="0"/>
      <p:bldP spid="30" grpId="0"/>
      <p:bldP spid="32" grpId="0"/>
      <p:bldP spid="33" grpId="0"/>
      <p:bldP spid="34" grpId="0"/>
      <p:bldP spid="38" grpId="0"/>
      <p:bldP spid="3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1137</Words>
  <Application>Microsoft Office PowerPoint</Application>
  <PresentationFormat>Экран (16:9)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2015-03-30T10:11:45Z</dcterms:created>
  <dcterms:modified xsi:type="dcterms:W3CDTF">2015-03-30T10:12:13Z</dcterms:modified>
</cp:coreProperties>
</file>