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3" r:id="rId3"/>
    <p:sldId id="290" r:id="rId4"/>
    <p:sldId id="297" r:id="rId5"/>
    <p:sldId id="281" r:id="rId6"/>
    <p:sldId id="298" r:id="rId7"/>
    <p:sldId id="274" r:id="rId8"/>
    <p:sldId id="294" r:id="rId9"/>
    <p:sldId id="295" r:id="rId10"/>
    <p:sldId id="270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7F2"/>
    <a:srgbClr val="FEECF7"/>
    <a:srgbClr val="F9FFC5"/>
    <a:srgbClr val="FBFFD1"/>
    <a:srgbClr val="FDBBE5"/>
    <a:srgbClr val="FFFF99"/>
    <a:srgbClr val="F393F3"/>
    <a:srgbClr val="003366"/>
    <a:srgbClr val="CCFF99"/>
    <a:srgbClr val="FE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30" autoAdjust="0"/>
  </p:normalViewPr>
  <p:slideViewPr>
    <p:cSldViewPr>
      <p:cViewPr varScale="1">
        <p:scale>
          <a:sx n="86" d="100"/>
          <a:sy n="86" d="100"/>
        </p:scale>
        <p:origin x="8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0.png"/><Relationship Id="rId3" Type="http://schemas.openxmlformats.org/officeDocument/2006/relationships/image" Target="../media/image10.png"/><Relationship Id="rId21" Type="http://schemas.openxmlformats.org/officeDocument/2006/relationships/image" Target="../media/image25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2.png"/><Relationship Id="rId20" Type="http://schemas.openxmlformats.org/officeDocument/2006/relationships/image" Target="../media/image7.wmf"/><Relationship Id="rId29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28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6.png"/><Relationship Id="rId19" Type="http://schemas.openxmlformats.org/officeDocument/2006/relationships/oleObject" Target="../embeddings/oleObject1.bin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2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2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image" Target="../media/image64.pn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93614" cy="61383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36512" y="-236562"/>
            <a:ext cx="9252520" cy="58326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61016" y="2149786"/>
            <a:ext cx="4021998" cy="830997"/>
          </a:xfrm>
          <a:prstGeom prst="rect">
            <a:avLst/>
          </a:prstGeom>
          <a:effectLst>
            <a:glow rad="101600">
              <a:schemeClr val="accent6">
                <a:lumMod val="40000"/>
                <a:lumOff val="60000"/>
                <a:alpha val="96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Объем шара</a:t>
            </a:r>
            <a:endParaRPr lang="ru-RU" sz="48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374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181212"/>
              </p:ext>
            </p:extLst>
          </p:nvPr>
        </p:nvGraphicFramePr>
        <p:xfrm>
          <a:off x="0" y="0"/>
          <a:ext cx="9144000" cy="5164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2240"/>
                <a:gridCol w="2411760"/>
              </a:tblGrid>
              <a:tr h="771550">
                <a:tc gridSpan="2">
                  <a:txBody>
                    <a:bodyPr/>
                    <a:lstStyle/>
                    <a:p>
                      <a:pPr marL="179388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i="1" dirty="0" smtClean="0">
                        <a:solidFill>
                          <a:schemeClr val="bg1"/>
                        </a:solidFill>
                        <a:effectLst>
                          <a:glow rad="63500">
                            <a:schemeClr val="tx1">
                              <a:alpha val="55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5CD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D6">
                        <a:alpha val="70000"/>
                      </a:srgbClr>
                    </a:solidFill>
                  </a:tcPr>
                </a:tc>
              </a:tr>
              <a:tr h="1800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   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</a:tr>
              <a:tr h="2592288">
                <a:tc gridSpan="2">
                  <a:txBody>
                    <a:bodyPr/>
                    <a:lstStyle/>
                    <a:p>
                      <a:endParaRPr lang="ru-RU" sz="1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endParaRP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7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7F2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91009" y="123478"/>
            <a:ext cx="2352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5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Объем шара</a:t>
            </a:r>
            <a:endParaRPr lang="ru-RU" sz="3200" i="1" dirty="0">
              <a:solidFill>
                <a:schemeClr val="bg1"/>
              </a:solidFill>
              <a:effectLst>
                <a:glow rad="63500">
                  <a:schemeClr val="tx1">
                    <a:alpha val="5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55768" y="769878"/>
            <a:ext cx="9250892" cy="4445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60368" y="127560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Шар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– это совокупность всех точек пространства, находящихся от центра на расстоянии, не больше </a:t>
            </a:r>
            <a:r>
              <a:rPr lang="ru-RU" dirty="0" smtClean="0">
                <a:latin typeface="Times New Roman"/>
                <a:ea typeface="Calibri"/>
              </a:rPr>
              <a:t>данного.</a:t>
            </a:r>
            <a:endParaRPr lang="ru-RU" dirty="0">
              <a:latin typeface="Times New Roman"/>
              <a:ea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53786" y="2582214"/>
            <a:ext cx="9252192" cy="2561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636797" y="3003798"/>
                <a:ext cx="1865960" cy="669479"/>
              </a:xfrm>
              <a:prstGeom prst="rect">
                <a:avLst/>
              </a:prstGeom>
              <a:solidFill>
                <a:srgbClr val="F8F7F2"/>
              </a:solidFill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ru-RU" sz="2000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шара</m:t>
                          </m:r>
                        </m:sub>
                      </m:sSub>
                      <m:r>
                        <a:rPr lang="en-US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000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  <m:r>
                        <a:rPr lang="ru-RU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𝝅</m:t>
                      </m:r>
                      <m:sSup>
                        <m:sSupPr>
                          <m:ctrlPr>
                            <a:rPr lang="ru-RU" sz="2000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000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0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797" y="3003798"/>
                <a:ext cx="1865960" cy="6694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3609520" y="4074178"/>
                <a:ext cx="1909754" cy="441788"/>
              </a:xfrm>
              <a:prstGeom prst="rect">
                <a:avLst/>
              </a:prstGeom>
              <a:solidFill>
                <a:srgbClr val="F8F7F2"/>
              </a:solidFill>
              <a:ln w="12700">
                <a:solidFill>
                  <a:schemeClr val="tx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ru-RU" sz="2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сферы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ru-RU" sz="2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ru-RU" sz="2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en-US" sz="2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520" y="4074178"/>
                <a:ext cx="1909754" cy="4417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2700">
                <a:solidFill>
                  <a:schemeClr val="tx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987574"/>
            <a:ext cx="1285680" cy="1285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Группа 1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795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1" animBg="1"/>
      <p:bldP spid="16" grpId="0"/>
      <p:bldP spid="18" grpId="0" animBg="1"/>
      <p:bldP spid="4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512" y="-92546"/>
            <a:ext cx="9289032" cy="5472608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\\USER-PC-15\Disk D\projects\Руслан\рисунки Png\16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44391" y="-1861622"/>
            <a:ext cx="5127232" cy="885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530875" y="937979"/>
            <a:ext cx="2884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определение шара</a:t>
            </a:r>
            <a:endParaRPr lang="ru-RU" sz="2000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30875" y="1926347"/>
            <a:ext cx="3819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формула для вычисления объема шара</a:t>
            </a:r>
            <a:endParaRPr lang="ru-RU" sz="2000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30875" y="3246874"/>
            <a:ext cx="3819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формулу для вычисления площади сферы</a:t>
            </a:r>
            <a:endParaRPr lang="ru-RU" sz="2000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218827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Сегодня на уроке:</a:t>
            </a:r>
            <a:endParaRPr lang="ru-RU" sz="24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63638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80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5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69" t="6075" r="13989"/>
          <a:stretch/>
        </p:blipFill>
        <p:spPr>
          <a:xfrm>
            <a:off x="611888" y="1491452"/>
            <a:ext cx="2952000" cy="3049318"/>
          </a:xfrm>
          <a:prstGeom prst="rect">
            <a:avLst/>
          </a:prstGeom>
        </p:spPr>
      </p:pic>
      <p:pic>
        <p:nvPicPr>
          <p:cNvPr id="1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7494"/>
            <a:ext cx="8280920" cy="614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Прямоугольник 111"/>
          <p:cNvSpPr/>
          <p:nvPr/>
        </p:nvSpPr>
        <p:spPr>
          <a:xfrm>
            <a:off x="466201" y="230654"/>
            <a:ext cx="819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Определение.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Шар</a:t>
            </a:r>
            <a:r>
              <a:rPr lang="ru-RU" dirty="0" smtClean="0">
                <a:latin typeface="Times New Roman"/>
                <a:ea typeface="Calibri"/>
              </a:rPr>
              <a:t> – это </a:t>
            </a:r>
            <a:r>
              <a:rPr lang="ru-RU" dirty="0">
                <a:latin typeface="Times New Roman"/>
                <a:ea typeface="Calibri"/>
              </a:rPr>
              <a:t>совокупность всех точек пространства, находящихся от данной точки на расстоянии, не больше данного</a:t>
            </a:r>
            <a:r>
              <a:rPr lang="ru-RU" dirty="0" smtClean="0">
                <a:latin typeface="Times New Roman"/>
                <a:ea typeface="Calibri"/>
              </a:rPr>
              <a:t>.</a:t>
            </a:r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4070288" y="1078632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Радиусом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шара называют всякий отрезок, соединяющий центр шара с любой точкой шаровой поверхности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4067944" y="2008460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Отрезок, соединяющий две точки шаровой поверхности и проходящий через центр шара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называется </a:t>
            </a:r>
            <a:r>
              <a:rPr lang="ru-RU" b="1" i="1" dirty="0">
                <a:solidFill>
                  <a:schemeClr val="accent5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диаметром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шара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5867725" y="2931790"/>
                <a:ext cx="10150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𝑫</m:t>
                      </m:r>
                      <m:r>
                        <a:rPr lang="en-US" b="1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b="1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𝟐</m:t>
                      </m:r>
                      <m:r>
                        <a:rPr lang="en-US" b="1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𝑹</m:t>
                      </m:r>
                    </m:oMath>
                  </m:oMathPara>
                </a14:m>
                <a:endParaRPr lang="ru-RU" b="1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725" y="2931790"/>
                <a:ext cx="1015021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783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4085528" y="3286130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Отрезок, соединяющий две точки шаровой поверхности и не являющийся диаметром шара, т.е. не проходящий через центр шара,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называется </a:t>
            </a:r>
            <a:r>
              <a:rPr lang="ru-RU" b="1" i="1" dirty="0">
                <a:solidFill>
                  <a:schemeClr val="accent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хордой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шара.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0027" y="1275607"/>
            <a:ext cx="3177877" cy="324036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56" idx="2"/>
          </p:cNvCxnSpPr>
          <p:nvPr/>
        </p:nvCxnSpPr>
        <p:spPr>
          <a:xfrm flipH="1">
            <a:off x="1019825" y="2904574"/>
            <a:ext cx="1036930" cy="231281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Группа 51"/>
          <p:cNvGrpSpPr/>
          <p:nvPr/>
        </p:nvGrpSpPr>
        <p:grpSpPr>
          <a:xfrm>
            <a:off x="805078" y="1594598"/>
            <a:ext cx="2592000" cy="2592000"/>
            <a:chOff x="2843808" y="3939902"/>
            <a:chExt cx="1008112" cy="1008112"/>
          </a:xfrm>
        </p:grpSpPr>
        <p:sp>
          <p:nvSpPr>
            <p:cNvPr id="53" name="Овал 52"/>
            <p:cNvSpPr/>
            <p:nvPr/>
          </p:nvSpPr>
          <p:spPr>
            <a:xfrm>
              <a:off x="2843808" y="3939902"/>
              <a:ext cx="1008112" cy="1008112"/>
            </a:xfrm>
            <a:prstGeom prst="ellipse">
              <a:avLst/>
            </a:prstGeom>
            <a:noFill/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Дуга 53"/>
            <p:cNvSpPr/>
            <p:nvPr/>
          </p:nvSpPr>
          <p:spPr>
            <a:xfrm>
              <a:off x="2843808" y="4261308"/>
              <a:ext cx="1008000" cy="360000"/>
            </a:xfrm>
            <a:prstGeom prst="arc">
              <a:avLst>
                <a:gd name="adj1" fmla="val 21533130"/>
                <a:gd name="adj2" fmla="val 10798571"/>
              </a:avLst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Дуга 54"/>
            <p:cNvSpPr/>
            <p:nvPr/>
          </p:nvSpPr>
          <p:spPr>
            <a:xfrm flipV="1">
              <a:off x="2843808" y="4246982"/>
              <a:ext cx="1008000" cy="360000"/>
            </a:xfrm>
            <a:prstGeom prst="arc">
              <a:avLst>
                <a:gd name="adj1" fmla="val 21533130"/>
                <a:gd name="adj2" fmla="val 10798571"/>
              </a:avLst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1805563" y="2859782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563" y="2859782"/>
                <a:ext cx="398699" cy="36933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t="-8197" r="-1818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Овал 60"/>
          <p:cNvSpPr/>
          <p:nvPr/>
        </p:nvSpPr>
        <p:spPr>
          <a:xfrm>
            <a:off x="994815" y="3102094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rot="20882038">
            <a:off x="1097575" y="2716297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радиус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H="1" flipV="1">
            <a:off x="1522344" y="2435811"/>
            <a:ext cx="1085355" cy="881851"/>
          </a:xfrm>
          <a:prstGeom prst="line">
            <a:avLst/>
          </a:prstGeom>
          <a:ln w="12700"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Овал 76"/>
          <p:cNvSpPr/>
          <p:nvPr/>
        </p:nvSpPr>
        <p:spPr>
          <a:xfrm>
            <a:off x="1481207" y="2393199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2056755" y="2868574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2559559" y="3276980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 rot="2380130">
            <a:off x="1726912" y="2562735"/>
            <a:ext cx="996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диаметр</a:t>
            </a:r>
            <a:endParaRPr lang="ru-RU" sz="1600" b="1" i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1194193" y="1974188"/>
            <a:ext cx="1832820" cy="0"/>
          </a:xfrm>
          <a:prstGeom prst="line">
            <a:avLst/>
          </a:prstGeom>
          <a:ln w="12700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1154835" y="1938918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988179" y="1934726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733555" y="1923678"/>
            <a:ext cx="689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хорда</a:t>
            </a:r>
            <a:endParaRPr lang="ru-RU" b="1" i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34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57" grpId="0"/>
      <p:bldP spid="29" grpId="0" animBg="1"/>
      <p:bldP spid="38" grpId="0" animBg="1"/>
      <p:bldP spid="57" grpId="0" animBg="1"/>
      <p:bldP spid="61" grpId="0" animBg="1"/>
      <p:bldP spid="15" grpId="0"/>
      <p:bldP spid="15" grpId="1"/>
      <p:bldP spid="77" grpId="0" animBg="1"/>
      <p:bldP spid="56" grpId="0" animBg="1"/>
      <p:bldP spid="79" grpId="0" animBg="1"/>
      <p:bldP spid="80" grpId="0"/>
      <p:bldP spid="28" grpId="0" animBg="1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3"/>
          <p:cNvGrpSpPr/>
          <p:nvPr/>
        </p:nvGrpSpPr>
        <p:grpSpPr>
          <a:xfrm>
            <a:off x="3308652" y="1707934"/>
            <a:ext cx="2520000" cy="2520000"/>
            <a:chOff x="1547664" y="1275606"/>
            <a:chExt cx="2592000" cy="2592000"/>
          </a:xfrm>
          <a:solidFill>
            <a:schemeClr val="accent5">
              <a:lumMod val="20000"/>
              <a:lumOff val="80000"/>
              <a:alpha val="50000"/>
            </a:schemeClr>
          </a:solidFill>
        </p:grpSpPr>
        <p:sp>
          <p:nvSpPr>
            <p:cNvPr id="15" name="Овал 14"/>
            <p:cNvSpPr/>
            <p:nvPr/>
          </p:nvSpPr>
          <p:spPr>
            <a:xfrm>
              <a:off x="1547664" y="1275606"/>
              <a:ext cx="2592000" cy="2592000"/>
            </a:xfrm>
            <a:prstGeom prst="ellips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уга 15"/>
            <p:cNvSpPr/>
            <p:nvPr/>
          </p:nvSpPr>
          <p:spPr>
            <a:xfrm flipV="1">
              <a:off x="1547664" y="2172183"/>
              <a:ext cx="2591712" cy="848291"/>
            </a:xfrm>
            <a:prstGeom prst="arc">
              <a:avLst>
                <a:gd name="adj1" fmla="val 11208"/>
                <a:gd name="adj2" fmla="val 10815848"/>
              </a:avLst>
            </a:prstGeom>
            <a:grpFill/>
            <a:ln w="19050">
              <a:solidFill>
                <a:schemeClr val="accent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Дуга 16"/>
            <p:cNvSpPr/>
            <p:nvPr/>
          </p:nvSpPr>
          <p:spPr>
            <a:xfrm>
              <a:off x="1547664" y="2173094"/>
              <a:ext cx="2591712" cy="848291"/>
            </a:xfrm>
            <a:prstGeom prst="arc">
              <a:avLst>
                <a:gd name="adj1" fmla="val 21585231"/>
                <a:gd name="adj2" fmla="val 10797938"/>
              </a:avLst>
            </a:prstGeom>
            <a:grpFill/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Дуга 23"/>
          <p:cNvSpPr/>
          <p:nvPr/>
        </p:nvSpPr>
        <p:spPr>
          <a:xfrm flipV="1">
            <a:off x="3659820" y="1923958"/>
            <a:ext cx="1800000" cy="360000"/>
          </a:xfrm>
          <a:prstGeom prst="arc">
            <a:avLst>
              <a:gd name="adj1" fmla="val 11208"/>
              <a:gd name="adj2" fmla="val 10815848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  <a:ln w="19050">
            <a:solidFill>
              <a:schemeClr val="accent4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flipV="1">
            <a:off x="3478764" y="2167184"/>
            <a:ext cx="2196000" cy="432000"/>
          </a:xfrm>
          <a:prstGeom prst="arc">
            <a:avLst>
              <a:gd name="adj1" fmla="val 11208"/>
              <a:gd name="adj2" fmla="val 10815848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  <a:ln w="19050">
            <a:solidFill>
              <a:schemeClr val="accent4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flipV="1">
            <a:off x="3310044" y="2576816"/>
            <a:ext cx="2520000" cy="828000"/>
          </a:xfrm>
          <a:prstGeom prst="arc">
            <a:avLst>
              <a:gd name="adj1" fmla="val 11208"/>
              <a:gd name="adj2" fmla="val 10815848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>
            <a:off x="3659820" y="1924844"/>
            <a:ext cx="1800000" cy="360000"/>
          </a:xfrm>
          <a:prstGeom prst="arc">
            <a:avLst>
              <a:gd name="adj1" fmla="val 21585231"/>
              <a:gd name="adj2" fmla="val 10797938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>
            <a:off x="3478764" y="2168070"/>
            <a:ext cx="2196000" cy="432000"/>
          </a:xfrm>
          <a:prstGeom prst="arc">
            <a:avLst>
              <a:gd name="adj1" fmla="val 21585231"/>
              <a:gd name="adj2" fmla="val 10797938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50223" y="411510"/>
            <a:ext cx="3843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Сечение </a:t>
            </a:r>
            <a:r>
              <a:rPr lang="ru-RU" dirty="0">
                <a:latin typeface="Times New Roman"/>
                <a:ea typeface="Calibri"/>
              </a:rPr>
              <a:t>шара плоскостью есть </a:t>
            </a:r>
            <a:r>
              <a:rPr lang="ru-RU" i="1" dirty="0">
                <a:latin typeface="Times New Roman"/>
                <a:ea typeface="Calibri"/>
              </a:rPr>
              <a:t>круг</a:t>
            </a:r>
            <a:r>
              <a:rPr lang="ru-RU" dirty="0">
                <a:latin typeface="Times New Roman"/>
                <a:ea typeface="Calibri"/>
              </a:rPr>
              <a:t>. </a:t>
            </a:r>
            <a:endParaRPr lang="ru-RU" dirty="0"/>
          </a:p>
        </p:txBody>
      </p:sp>
      <p:sp>
        <p:nvSpPr>
          <p:cNvPr id="29" name="Дуга 28"/>
          <p:cNvSpPr/>
          <p:nvPr/>
        </p:nvSpPr>
        <p:spPr>
          <a:xfrm>
            <a:off x="3310044" y="2577702"/>
            <a:ext cx="2520000" cy="828000"/>
          </a:xfrm>
          <a:prstGeom prst="arc">
            <a:avLst>
              <a:gd name="adj1" fmla="val 21585231"/>
              <a:gd name="adj2" fmla="val 10797938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80617" y="2994786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617" y="2994786"/>
                <a:ext cx="398699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20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Овал 21"/>
          <p:cNvSpPr/>
          <p:nvPr/>
        </p:nvSpPr>
        <p:spPr>
          <a:xfrm>
            <a:off x="4524676" y="2974831"/>
            <a:ext cx="72000" cy="72000"/>
          </a:xfrm>
          <a:prstGeom prst="ellipse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535903" y="2059691"/>
            <a:ext cx="72000" cy="72000"/>
          </a:xfrm>
          <a:prstGeom prst="ellipse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40534" y="2354126"/>
            <a:ext cx="72000" cy="72000"/>
          </a:xfrm>
          <a:prstGeom prst="ellipse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45468" y="97828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Большой круг шара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сечение шара плоскостью, проходящей через его центр.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310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25" grpId="0" animBg="1"/>
      <p:bldP spid="27" grpId="0" animBg="1"/>
      <p:bldP spid="3" grpId="0"/>
      <p:bldP spid="29" grpId="0" animBg="1"/>
      <p:bldP spid="21" grpId="0" animBg="1"/>
      <p:bldP spid="22" grpId="0" animBg="1"/>
      <p:bldP spid="31" grpId="0" animBg="1"/>
      <p:bldP spid="34" grpId="0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Дуга 61"/>
          <p:cNvSpPr/>
          <p:nvPr/>
        </p:nvSpPr>
        <p:spPr>
          <a:xfrm flipV="1">
            <a:off x="5945143" y="1775761"/>
            <a:ext cx="1872000" cy="468000"/>
          </a:xfrm>
          <a:prstGeom prst="arc">
            <a:avLst>
              <a:gd name="adj1" fmla="val 11208"/>
              <a:gd name="adj2" fmla="val 10815848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69166"/>
            <a:ext cx="5760641" cy="504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805980" y="277311"/>
                <a:ext cx="5544616" cy="491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Теорема.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Объем шара радиуса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𝑅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равен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𝑽</m:t>
                        </m:r>
                      </m:e>
                      <m:sub>
                        <m:r>
                          <a:rPr lang="ru-RU" b="1" i="1" dirty="0" smtClean="0">
                            <a:latin typeface="Cambria Math"/>
                            <a:cs typeface="Times New Roman" pitchFamily="18" charset="0"/>
                          </a:rPr>
                          <m:t>шара</m:t>
                        </m:r>
                      </m:sub>
                    </m:sSub>
                    <m:r>
                      <a:rPr lang="en-US" b="1" i="0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ru-RU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sSup>
                      <m:sSupPr>
                        <m:ctrlPr>
                          <a:rPr lang="ru-RU" b="1" i="1" dirty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𝑹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980" y="277311"/>
                <a:ext cx="5544616" cy="491738"/>
              </a:xfrm>
              <a:prstGeom prst="rect">
                <a:avLst/>
              </a:prstGeom>
              <a:blipFill rotWithShape="1">
                <a:blip r:embed="rId5"/>
                <a:stretch>
                  <a:fillRect l="-879" r="-1538"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258041" y="771550"/>
            <a:ext cx="17490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Доказательство.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58041" y="1053328"/>
                <a:ext cx="435885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Пусть дан шар радиуса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  <a:cs typeface="Times New Roman" pitchFamily="18" charset="0"/>
                      </a:rPr>
                      <m:t>𝑅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с центром в точке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41" y="1053328"/>
                <a:ext cx="4358858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699"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 стрелкой 25"/>
          <p:cNvCxnSpPr/>
          <p:nvPr/>
        </p:nvCxnSpPr>
        <p:spPr>
          <a:xfrm rot="5400000">
            <a:off x="7881777" y="2419535"/>
            <a:ext cx="810000" cy="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8139404" y="2840324"/>
            <a:ext cx="432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5576914" y="2855706"/>
            <a:ext cx="2575360" cy="1588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6864834" y="1094326"/>
            <a:ext cx="0" cy="4680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13"/>
          <p:cNvGrpSpPr/>
          <p:nvPr/>
        </p:nvGrpSpPr>
        <p:grpSpPr>
          <a:xfrm>
            <a:off x="5623900" y="1571618"/>
            <a:ext cx="2520000" cy="2520000"/>
            <a:chOff x="1547664" y="1275606"/>
            <a:chExt cx="2592000" cy="2592000"/>
          </a:xfrm>
          <a:solidFill>
            <a:schemeClr val="accent5">
              <a:lumMod val="20000"/>
              <a:lumOff val="80000"/>
              <a:alpha val="50000"/>
            </a:schemeClr>
          </a:solidFill>
        </p:grpSpPr>
        <p:sp>
          <p:nvSpPr>
            <p:cNvPr id="45" name="Овал 44"/>
            <p:cNvSpPr/>
            <p:nvPr/>
          </p:nvSpPr>
          <p:spPr>
            <a:xfrm>
              <a:off x="1547664" y="1275606"/>
              <a:ext cx="2592000" cy="2592000"/>
            </a:xfrm>
            <a:prstGeom prst="ellips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Дуга 45"/>
            <p:cNvSpPr/>
            <p:nvPr/>
          </p:nvSpPr>
          <p:spPr>
            <a:xfrm flipV="1">
              <a:off x="1547664" y="2172183"/>
              <a:ext cx="2591712" cy="848291"/>
            </a:xfrm>
            <a:prstGeom prst="arc">
              <a:avLst>
                <a:gd name="adj1" fmla="val 11208"/>
                <a:gd name="adj2" fmla="val 10815848"/>
              </a:avLst>
            </a:prstGeom>
            <a:grpFill/>
            <a:ln w="19050">
              <a:solidFill>
                <a:schemeClr val="accent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Дуга 46"/>
            <p:cNvSpPr/>
            <p:nvPr/>
          </p:nvSpPr>
          <p:spPr>
            <a:xfrm>
              <a:off x="1547664" y="2173094"/>
              <a:ext cx="2591712" cy="848291"/>
            </a:xfrm>
            <a:prstGeom prst="arc">
              <a:avLst>
                <a:gd name="adj1" fmla="val 21585231"/>
                <a:gd name="adj2" fmla="val 10797938"/>
              </a:avLst>
            </a:prstGeom>
            <a:grpFill/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олилиния 17"/>
          <p:cNvSpPr/>
          <p:nvPr/>
        </p:nvSpPr>
        <p:spPr>
          <a:xfrm>
            <a:off x="5988844" y="2009775"/>
            <a:ext cx="864394" cy="809625"/>
          </a:xfrm>
          <a:custGeom>
            <a:avLst/>
            <a:gdLst>
              <a:gd name="connsiteX0" fmla="*/ 864394 w 864394"/>
              <a:gd name="connsiteY0" fmla="*/ 809625 h 809625"/>
              <a:gd name="connsiteX1" fmla="*/ 862012 w 864394"/>
              <a:gd name="connsiteY1" fmla="*/ 0 h 809625"/>
              <a:gd name="connsiteX2" fmla="*/ 0 w 864394"/>
              <a:gd name="connsiteY2" fmla="*/ 0 h 809625"/>
              <a:gd name="connsiteX3" fmla="*/ 864394 w 864394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394" h="809625">
                <a:moveTo>
                  <a:pt x="864394" y="809625"/>
                </a:moveTo>
                <a:lnTo>
                  <a:pt x="862012" y="0"/>
                </a:lnTo>
                <a:lnTo>
                  <a:pt x="0" y="0"/>
                </a:lnTo>
                <a:lnTo>
                  <a:pt x="864394" y="80962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6786578" y="2786064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578" y="2786064"/>
                <a:ext cx="398699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818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6505589" y="1000114"/>
                <a:ext cx="367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589" y="1000114"/>
                <a:ext cx="367986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 стрелкой 41"/>
          <p:cNvCxnSpPr>
            <a:stCxn id="47" idx="1"/>
            <a:endCxn id="57" idx="5"/>
          </p:cNvCxnSpPr>
          <p:nvPr/>
        </p:nvCxnSpPr>
        <p:spPr>
          <a:xfrm flipH="1" flipV="1">
            <a:off x="5965377" y="2005347"/>
            <a:ext cx="918383" cy="851193"/>
          </a:xfrm>
          <a:prstGeom prst="straightConnector1">
            <a:avLst/>
          </a:prstGeom>
          <a:ln w="19050">
            <a:solidFill>
              <a:schemeClr val="accent5"/>
            </a:solidFill>
            <a:prstDash val="lg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891835" y="2836650"/>
            <a:ext cx="1224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lg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6829075" y="2809028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258041" y="1347508"/>
                <a:ext cx="90685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/>
                          <a:cs typeface="Times New Roman" pitchFamily="18" charset="0"/>
                        </a:rPr>
                        <m:t>𝑂𝐶</m:t>
                      </m:r>
                      <m:r>
                        <a:rPr lang="en-US" sz="1600" i="1" dirty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1600" i="1" dirty="0" smtClean="0">
                          <a:latin typeface="Cambria Math"/>
                          <a:cs typeface="Times New Roman" pitchFamily="18" charset="0"/>
                        </a:rPr>
                        <m:t>𝑅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41" y="1347508"/>
                <a:ext cx="906851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5357" r="-2685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258041" y="1874827"/>
                <a:ext cx="9334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/>
                          <a:cs typeface="Times New Roman" pitchFamily="18" charset="0"/>
                        </a:rPr>
                        <m:t>𝑂𝑀</m:t>
                      </m:r>
                      <m:r>
                        <a:rPr lang="en-US" sz="1600" i="1" dirty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1600" i="1" dirty="0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41" y="1874827"/>
                <a:ext cx="933461" cy="338554"/>
              </a:xfrm>
              <a:prstGeom prst="rect">
                <a:avLst/>
              </a:prstGeom>
              <a:blipFill rotWithShape="1">
                <a:blip r:embed="rId10"/>
                <a:stretch>
                  <a:fillRect t="-5455" r="-2614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Дуга 62"/>
          <p:cNvSpPr/>
          <p:nvPr/>
        </p:nvSpPr>
        <p:spPr>
          <a:xfrm>
            <a:off x="5945143" y="1776647"/>
            <a:ext cx="1872000" cy="468000"/>
          </a:xfrm>
          <a:prstGeom prst="arc">
            <a:avLst>
              <a:gd name="adj1" fmla="val 21585231"/>
              <a:gd name="adj2" fmla="val 10797938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5676908" y="1643056"/>
                <a:ext cx="3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8" y="1643056"/>
                <a:ext cx="385554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2222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6772717" y="1933202"/>
                <a:ext cx="41088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/>
                          <a:cs typeface="Times New Roman" pitchFamily="18" charset="0"/>
                        </a:rPr>
                        <m:t>𝑀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717" y="1933202"/>
                <a:ext cx="410882" cy="338554"/>
              </a:xfrm>
              <a:prstGeom prst="rect">
                <a:avLst/>
              </a:prstGeom>
              <a:blipFill rotWithShape="1">
                <a:blip r:embed="rId12"/>
                <a:stretch>
                  <a:fillRect t="-5357" r="-1343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Прямая со стрелкой 71"/>
          <p:cNvCxnSpPr/>
          <p:nvPr/>
        </p:nvCxnSpPr>
        <p:spPr>
          <a:xfrm>
            <a:off x="7844248" y="2006513"/>
            <a:ext cx="756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5903921" y="1943891"/>
            <a:ext cx="72000" cy="72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>
                <a:off x="8234024" y="2214560"/>
                <a:ext cx="367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024" y="2214560"/>
                <a:ext cx="367986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r="-21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6786578" y="4026493"/>
                <a:ext cx="3960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578" y="4026493"/>
                <a:ext cx="396069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333" r="-2153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Овал 76"/>
          <p:cNvSpPr/>
          <p:nvPr/>
        </p:nvSpPr>
        <p:spPr>
          <a:xfrm>
            <a:off x="6829075" y="4049457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6812954" y="1261366"/>
                <a:ext cx="385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954" y="1261366"/>
                <a:ext cx="385683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Овал 78"/>
          <p:cNvSpPr/>
          <p:nvPr/>
        </p:nvSpPr>
        <p:spPr>
          <a:xfrm>
            <a:off x="6829075" y="1544799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7" name="Rectangle 1"/>
              <p:cNvSpPr>
                <a:spLocks noChangeArrowheads="1"/>
              </p:cNvSpPr>
              <p:nvPr/>
            </p:nvSpPr>
            <p:spPr bwMode="auto">
              <a:xfrm>
                <a:off x="258041" y="2116501"/>
                <a:ext cx="479969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Обозначим радиус круга через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𝑟</m:t>
                    </m:r>
                  </m:oMath>
                </a14:m>
                <a:r>
                  <a: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, 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marR="0" lvl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а его площадь через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𝑆</m:t>
                    </m:r>
                    <m:r>
                      <a: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𝑥</m:t>
                    </m:r>
                    <m:r>
                      <a: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, где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–</a:t>
                </a:r>
                <a:r>
                  <a: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абсцисса точки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. </a:t>
                </a: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21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041" y="2116501"/>
                <a:ext cx="4799698" cy="584775"/>
              </a:xfrm>
              <a:prstGeom prst="rect">
                <a:avLst/>
              </a:prstGeom>
              <a:blipFill rotWithShape="1">
                <a:blip r:embed="rId16"/>
                <a:stretch>
                  <a:fillRect l="-635" t="-2083" r="-761" b="-1354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258041" y="2924403"/>
                <a:ext cx="4425058" cy="370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Из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1600" i="1" dirty="0" smtClean="0">
                        <a:latin typeface="Cambria Math"/>
                        <a:cs typeface="Times New Roman" pitchFamily="18" charset="0"/>
                      </a:rPr>
                      <m:t>𝑂𝑀𝐶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имеем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cs typeface="Times New Roman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  <a:cs typeface="Times New Roman" pitchFamily="18" charset="0"/>
                              </a:rPr>
                              <m:t>𝑂𝐶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  <a:cs typeface="Times New Roman" pitchFamily="18" charset="0"/>
                              </a:rPr>
                              <m:t>𝑂𝑀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  <a:cs typeface="Times New Roman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41" y="2924403"/>
                <a:ext cx="4425058" cy="370743"/>
              </a:xfrm>
              <a:prstGeom prst="rect">
                <a:avLst/>
              </a:prstGeom>
              <a:blipFill rotWithShape="1">
                <a:blip r:embed="rId17"/>
                <a:stretch>
                  <a:fillRect l="-689" b="-19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251520" y="3284265"/>
                <a:ext cx="1210331" cy="337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/>
                          <a:ea typeface="Calibri" pitchFamily="34" charset="0"/>
                          <a:cs typeface="Times New Roman" pitchFamily="18" charset="0"/>
                        </a:rPr>
                        <m:t>𝑆</m:t>
                      </m:r>
                      <m:r>
                        <a:rPr lang="en-US" sz="1600" i="1" dirty="0" smtClean="0">
                          <a:latin typeface="Cambria Math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1600" i="1" dirty="0" smtClean="0">
                          <a:latin typeface="Cambria Math"/>
                          <a:ea typeface="Calibri" pitchFamily="34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1600" i="1" dirty="0" smtClean="0">
                          <a:latin typeface="Cambria Math"/>
                          <a:ea typeface="Calibri" pitchFamily="34" charset="0"/>
                          <a:cs typeface="Times New Roman" pitchFamily="18" charset="0"/>
                        </a:rPr>
                        <m:t>)=</m:t>
                      </m:r>
                      <m:r>
                        <a:rPr lang="en-US" sz="160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1600" i="1" dirty="0">
                              <a:latin typeface="Cambria Math"/>
                              <a:ea typeface="Calibri" pitchFamily="34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600" baseline="30000" dirty="0"/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284265"/>
                <a:ext cx="1210331" cy="337849"/>
              </a:xfrm>
              <a:prstGeom prst="rect">
                <a:avLst/>
              </a:prstGeom>
              <a:blipFill rotWithShape="1">
                <a:blip r:embed="rId18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2" name="Объект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135874"/>
              </p:ext>
            </p:extLst>
          </p:nvPr>
        </p:nvGraphicFramePr>
        <p:xfrm>
          <a:off x="2771775" y="39925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4" name="Формула" r:id="rId19" imgW="114120" imgH="215640" progId="Equation.3">
                  <p:embed/>
                </p:oleObj>
              </mc:Choice>
              <mc:Fallback>
                <p:oleObj name="Формула" r:id="rId19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992563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6214380" y="2409804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𝑅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380" y="2409804"/>
                <a:ext cx="391774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51520" y="1501508"/>
                <a:ext cx="3302843" cy="493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600" b="1" i="1" dirty="0" smtClean="0">
                    <a:latin typeface="Times New Roman"/>
                    <a:ea typeface="Calibri"/>
                    <a:cs typeface="Times New Roman"/>
                  </a:rPr>
                  <a:t>Докажем, что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ru-RU" sz="1600" b="1" i="1" dirty="0">
                            <a:latin typeface="Cambria Math"/>
                            <a:cs typeface="Times New Roman" pitchFamily="18" charset="0"/>
                          </a:rPr>
                          <m:t>шара</m:t>
                        </m:r>
                      </m:sub>
                    </m:sSub>
                    <m:r>
                      <a:rPr lang="en-US" sz="1600" b="0" dirty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16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600" b="0" i="1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b="0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ru-RU" sz="1600" b="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  <m:sSup>
                      <m:sSupPr>
                        <m:ctrlPr>
                          <a:rPr lang="ru-RU" sz="1600" i="1" dirty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600" b="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1600" dirty="0">
                    <a:latin typeface="Times New Roman"/>
                    <a:ea typeface="Calibri"/>
                    <a:cs typeface="Times New Roman"/>
                  </a:rPr>
                  <a:t>.</a:t>
                </a:r>
                <a:endParaRPr lang="ru-RU" sz="16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501508"/>
                <a:ext cx="3302843" cy="493020"/>
              </a:xfrm>
              <a:prstGeom prst="rect">
                <a:avLst/>
              </a:prstGeom>
              <a:blipFill rotWithShape="1">
                <a:blip r:embed="rId22"/>
                <a:stretch>
                  <a:fillRect l="-923"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5980629" y="2002829"/>
            <a:ext cx="1836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/>
          <p:cNvSpPr/>
          <p:nvPr/>
        </p:nvSpPr>
        <p:spPr>
          <a:xfrm>
            <a:off x="6827281" y="1967344"/>
            <a:ext cx="72000" cy="720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50787" y="2670579"/>
                <a:ext cx="4572000" cy="3385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1600" i="1" dirty="0">
                    <a:latin typeface="Times New Roman"/>
                    <a:ea typeface="Calibri"/>
                  </a:rPr>
                  <a:t>Выразим площадь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𝑆</m:t>
                    </m:r>
                    <m:r>
                      <a:rPr lang="en-US" sz="1600" i="1" dirty="0"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1600" i="1" dirty="0"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ru-RU" sz="1600" i="1" dirty="0">
                    <a:latin typeface="Times New Roman"/>
                    <a:ea typeface="Calibri"/>
                  </a:rPr>
                  <a:t> через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ru-RU" sz="1600" i="1" dirty="0">
                    <a:latin typeface="Times New Roman"/>
                    <a:ea typeface="Calibri"/>
                  </a:rPr>
                  <a:t> и радиус шара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𝑅</m:t>
                    </m:r>
                  </m:oMath>
                </a14:m>
                <a:r>
                  <a:rPr lang="ru-RU" sz="1600" i="1" dirty="0" smtClean="0">
                    <a:latin typeface="Times New Roman"/>
                    <a:ea typeface="Calibri"/>
                  </a:rPr>
                  <a:t>.</a:t>
                </a:r>
                <a:endParaRPr lang="ru-RU" sz="1600" i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87" y="2670579"/>
                <a:ext cx="4572000" cy="338554"/>
              </a:xfrm>
              <a:prstGeom prst="rect">
                <a:avLst/>
              </a:prstGeom>
              <a:blipFill rotWithShape="1">
                <a:blip r:embed="rId23"/>
                <a:stretch>
                  <a:fillRect l="-667" t="-714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317776" y="1698862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latin typeface="Cambria Math"/>
                          <a:ea typeface="Calibri" pitchFamily="34" charset="0"/>
                          <a:cs typeface="Times New Roman" pitchFamily="18" charset="0"/>
                        </a:rPr>
                        <m:t>𝒓</m:t>
                      </m:r>
                    </m:oMath>
                  </m:oMathPara>
                </a14:m>
                <a:endParaRPr lang="ru-RU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776" y="1698862"/>
                <a:ext cx="360996" cy="369332"/>
              </a:xfrm>
              <a:prstGeom prst="rect">
                <a:avLst/>
              </a:prstGeom>
              <a:blipFill rotWithShape="1">
                <a:blip r:embed="rId24"/>
                <a:stretch>
                  <a:fillRect t="-8333" r="-2166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266398" y="3177089"/>
                <a:ext cx="3001526" cy="5130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  <a:cs typeface="Times New Roman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398" y="3177089"/>
                <a:ext cx="3001526" cy="513026"/>
              </a:xfrm>
              <a:prstGeom prst="rect">
                <a:avLst/>
              </a:prstGeom>
              <a:blipFill rotWithShape="1">
                <a:blip r:embed="rId25"/>
                <a:stretch>
                  <a:fillRect r="-1220"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51520" y="3560758"/>
                <a:ext cx="59766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Times New Roman"/>
                    <a:ea typeface="Calibri"/>
                  </a:rPr>
                  <a:t>Эта </a:t>
                </a:r>
                <a:r>
                  <a:rPr lang="ru-RU" sz="1600" dirty="0">
                    <a:latin typeface="Times New Roman"/>
                    <a:ea typeface="Calibri"/>
                  </a:rPr>
                  <a:t>формула верна </a:t>
                </a:r>
                <a:r>
                  <a:rPr lang="ru-RU" sz="1600" dirty="0" smtClean="0">
                    <a:latin typeface="Times New Roman"/>
                    <a:ea typeface="Calibri"/>
                  </a:rPr>
                  <a:t>для </a:t>
                </a:r>
                <a:r>
                  <a:rPr lang="ru-RU" sz="1600" dirty="0">
                    <a:latin typeface="Times New Roman"/>
                    <a:ea typeface="Calibri"/>
                  </a:rPr>
                  <a:t>всех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, удовлетворяющих </a:t>
                </a:r>
                <a:r>
                  <a:rPr lang="ru-RU" sz="1600" dirty="0" smtClean="0">
                    <a:latin typeface="Times New Roman"/>
                    <a:ea typeface="Calibri"/>
                  </a:rPr>
                  <a:t>условию: </a:t>
                </a:r>
                <a:endParaRPr lang="en-US" sz="1600" dirty="0" smtClean="0">
                  <a:latin typeface="Times New Roman"/>
                  <a:ea typeface="Calibri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ea typeface="Calibri"/>
                      </a:rPr>
                      <m:t>−</m:t>
                    </m:r>
                    <m:r>
                      <a:rPr lang="en-US" sz="1600" b="0" i="1" smtClean="0">
                        <a:latin typeface="Cambria Math"/>
                        <a:ea typeface="Calibri"/>
                      </a:rPr>
                      <m:t>𝑅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ru-RU" sz="1600" dirty="0" smtClean="0">
                    <a:latin typeface="Times New Roman"/>
                    <a:ea typeface="Calibri"/>
                  </a:rPr>
                  <a:t>. </a:t>
                </a:r>
                <a:endParaRPr lang="ru-RU" sz="16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60758"/>
                <a:ext cx="5976664" cy="584775"/>
              </a:xfrm>
              <a:prstGeom prst="rect">
                <a:avLst/>
              </a:prstGeom>
              <a:blipFill rotWithShape="0">
                <a:blip r:embed="rId26"/>
                <a:stretch>
                  <a:fillRect l="-510" t="-3125" b="-114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Группа 23"/>
          <p:cNvGrpSpPr/>
          <p:nvPr/>
        </p:nvGrpSpPr>
        <p:grpSpPr>
          <a:xfrm>
            <a:off x="7164288" y="834921"/>
            <a:ext cx="1970475" cy="792525"/>
            <a:chOff x="7164288" y="834921"/>
            <a:chExt cx="1970475" cy="792525"/>
          </a:xfrm>
        </p:grpSpPr>
        <p:sp>
          <p:nvSpPr>
            <p:cNvPr id="23" name="Полилиния 22"/>
            <p:cNvSpPr/>
            <p:nvPr/>
          </p:nvSpPr>
          <p:spPr>
            <a:xfrm>
              <a:off x="7164288" y="843558"/>
              <a:ext cx="1970475" cy="782515"/>
            </a:xfrm>
            <a:custGeom>
              <a:avLst/>
              <a:gdLst>
                <a:gd name="connsiteX0" fmla="*/ 527538 w 2312377"/>
                <a:gd name="connsiteY0" fmla="*/ 0 h 782515"/>
                <a:gd name="connsiteX1" fmla="*/ 2312377 w 2312377"/>
                <a:gd name="connsiteY1" fmla="*/ 0 h 782515"/>
                <a:gd name="connsiteX2" fmla="*/ 2303585 w 2312377"/>
                <a:gd name="connsiteY2" fmla="*/ 782515 h 782515"/>
                <a:gd name="connsiteX3" fmla="*/ 527538 w 2312377"/>
                <a:gd name="connsiteY3" fmla="*/ 782515 h 782515"/>
                <a:gd name="connsiteX4" fmla="*/ 0 w 2312377"/>
                <a:gd name="connsiteY4" fmla="*/ 404446 h 782515"/>
                <a:gd name="connsiteX5" fmla="*/ 527538 w 2312377"/>
                <a:gd name="connsiteY5" fmla="*/ 0 h 78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377" h="782515">
                  <a:moveTo>
                    <a:pt x="527538" y="0"/>
                  </a:moveTo>
                  <a:lnTo>
                    <a:pt x="2312377" y="0"/>
                  </a:lnTo>
                  <a:cubicBezTo>
                    <a:pt x="2309446" y="260838"/>
                    <a:pt x="2306516" y="521677"/>
                    <a:pt x="2303585" y="782515"/>
                  </a:cubicBezTo>
                  <a:lnTo>
                    <a:pt x="527538" y="782515"/>
                  </a:lnTo>
                  <a:lnTo>
                    <a:pt x="0" y="404446"/>
                  </a:lnTo>
                  <a:lnTo>
                    <a:pt x="527538" y="0"/>
                  </a:lnTo>
                  <a:close/>
                </a:path>
              </a:pathLst>
            </a:custGeom>
            <a:solidFill>
              <a:srgbClr val="FBFFD1"/>
            </a:solidFill>
            <a:ln w="12700">
              <a:solidFill>
                <a:srgbClr val="F9F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618382" y="834921"/>
                  <a:ext cx="1392754" cy="7925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𝑽</m:t>
                        </m:r>
                        <m:r>
                          <a:rPr lang="en-US" sz="15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en-US" sz="15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sz="15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  <m:sup>
                            <m:r>
                              <a:rPr lang="en-US" sz="15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𝒃</m:t>
                            </m:r>
                          </m:sup>
                          <m:e>
                            <m:r>
                              <a:rPr lang="en-US" sz="1500" b="1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Calibri" pitchFamily="34" charset="0"/>
                                <a:cs typeface="Times New Roman" pitchFamily="18" charset="0"/>
                              </a:rPr>
                              <m:t>𝑺</m:t>
                            </m:r>
                            <m:d>
                              <m:dPr>
                                <m:ctrlPr>
                                  <a:rPr lang="en-US" sz="1500" b="1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 b="1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15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libri" pitchFamily="34" charset="0"/>
                                <a:cs typeface="Times New Roman" pitchFamily="18" charset="0"/>
                              </a:rPr>
                              <m:t>𝒅𝒙</m:t>
                            </m:r>
                          </m:e>
                        </m:nary>
                      </m:oMath>
                    </m:oMathPara>
                  </a14:m>
                  <a:endParaRPr lang="ru-RU" sz="15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8382" y="834921"/>
                  <a:ext cx="1392754" cy="792525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r="-350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251520" y="4116263"/>
                <a:ext cx="2428742" cy="832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1600" b="1" i="1" dirty="0">
                              <a:latin typeface="Cambria Math"/>
                              <a:cs typeface="Times New Roman" pitchFamily="18" charset="0"/>
                            </a:rPr>
                            <m:t>шара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sup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  <a:cs typeface="Times New Roman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0" i="1" dirty="0">
                              <a:solidFill>
                                <a:schemeClr val="tx1"/>
                              </a:solidFill>
                              <a:latin typeface="Cambria Math"/>
                              <a:ea typeface="Calibri" pitchFamily="34" charset="0"/>
                              <a:cs typeface="Times New Roman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116263"/>
                <a:ext cx="2428742" cy="832985"/>
              </a:xfrm>
              <a:prstGeom prst="rect">
                <a:avLst/>
              </a:prstGeom>
              <a:blipFill rotWithShape="1">
                <a:blip r:embed="rId28"/>
                <a:stretch>
                  <a:fillRect r="-2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78766" y="4107395"/>
                <a:ext cx="5445786" cy="832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=</m:t>
                      </m:r>
                      <m:r>
                        <a:rPr lang="ru-RU" sz="1600" i="1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𝜋</m:t>
                      </m:r>
                      <m:sSup>
                        <m:sSupPr>
                          <m:ctrlPr>
                            <a:rPr lang="ru-RU" sz="1600" i="1" dirty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/>
                            </a:rPr>
                            <m:t>−</m:t>
                          </m:r>
                          <m:r>
                            <a:rPr lang="en-US" sz="1600" i="1">
                              <a:latin typeface="Cambria Math"/>
                            </a:rPr>
                            <m:t>𝑅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𝑅</m:t>
                          </m:r>
                        </m:sup>
                        <m:e>
                          <m:r>
                            <a:rPr lang="en-US" sz="1600" i="1" dirty="0">
                              <a:latin typeface="Cambria Math"/>
                              <a:ea typeface="Calibri" pitchFamily="34" charset="0"/>
                              <a:cs typeface="Times New Roman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b="0" i="1" dirty="0" smtClean="0">
                          <a:latin typeface="Cambria Math"/>
                          <a:ea typeface="Calibri" pitchFamily="34" charset="0"/>
                          <a:cs typeface="Times New Roman" pitchFamily="18" charset="0"/>
                        </a:rPr>
                        <m:t>−</m:t>
                      </m:r>
                      <m:r>
                        <a:rPr lang="ru-RU" sz="1600" i="1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𝜋</m:t>
                      </m:r>
                      <m:nary>
                        <m:naryPr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/>
                            </a:rPr>
                            <m:t>−</m:t>
                          </m:r>
                          <m:r>
                            <a:rPr lang="en-US" sz="1600" i="1">
                              <a:latin typeface="Cambria Math"/>
                            </a:rPr>
                            <m:t>𝑅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𝑅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 dirty="0">
                              <a:latin typeface="Cambria Math"/>
                              <a:ea typeface="Calibri" pitchFamily="34" charset="0"/>
                              <a:cs typeface="Times New Roman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b="0" i="1" dirty="0" smtClean="0">
                          <a:latin typeface="Cambria Math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r>
                        <a:rPr lang="ru-RU" sz="1600" i="1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𝜋</m:t>
                      </m:r>
                      <m:sSup>
                        <m:sSupPr>
                          <m:ctrlPr>
                            <a:rPr lang="ru-RU" sz="1600" i="1" dirty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b="0" i="1" dirty="0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</m:eqArr>
                        </m:e>
                      </m:d>
                      <m:r>
                        <a:rPr lang="en-US" sz="1600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ru-RU" sz="1600" i="1" dirty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dirty="0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dirty="0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dirty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sz="1600" i="1" dirty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i="1" dirty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𝑅</m:t>
                              </m:r>
                            </m:e>
                          </m:eqAr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766" y="4107395"/>
                <a:ext cx="5445786" cy="832985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Группа 5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520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4" grpId="0"/>
      <p:bldP spid="15" grpId="0"/>
      <p:bldP spid="16" grpId="0"/>
      <p:bldP spid="18" grpId="0" animBg="1"/>
      <p:bldP spid="52" grpId="0"/>
      <p:bldP spid="53" grpId="0"/>
      <p:bldP spid="35" grpId="0" animBg="1"/>
      <p:bldP spid="58" grpId="0"/>
      <p:bldP spid="59" grpId="0"/>
      <p:bldP spid="63" grpId="0" animBg="1"/>
      <p:bldP spid="68" grpId="0"/>
      <p:bldP spid="71" grpId="0"/>
      <p:bldP spid="57" grpId="0" animBg="1"/>
      <p:bldP spid="76" grpId="0"/>
      <p:bldP spid="77" grpId="0" animBg="1"/>
      <p:bldP spid="78" grpId="0"/>
      <p:bldP spid="79" grpId="0" animBg="1"/>
      <p:bldP spid="9217" grpId="0"/>
      <p:bldP spid="80" grpId="0"/>
      <p:bldP spid="81" grpId="0"/>
      <p:bldP spid="2" grpId="0"/>
      <p:bldP spid="3" grpId="0"/>
      <p:bldP spid="66" grpId="0" animBg="1"/>
      <p:bldP spid="8" grpId="0"/>
      <p:bldP spid="17" grpId="0"/>
      <p:bldP spid="20" grpId="0"/>
      <p:bldP spid="21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Прямоугольник 105"/>
              <p:cNvSpPr/>
              <p:nvPr/>
            </p:nvSpPr>
            <p:spPr>
              <a:xfrm>
                <a:off x="3697440" y="204278"/>
                <a:ext cx="1737848" cy="406843"/>
              </a:xfrm>
              <a:prstGeom prst="rect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ru-RU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сферы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ru-RU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ru-RU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6" name="Прямоугольник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440" y="204278"/>
                <a:ext cx="1737848" cy="4068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solidFill>
                  <a:schemeClr val="tx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Группа 87"/>
          <p:cNvGrpSpPr/>
          <p:nvPr/>
        </p:nvGrpSpPr>
        <p:grpSpPr>
          <a:xfrm>
            <a:off x="6741032" y="701532"/>
            <a:ext cx="1980000" cy="1980000"/>
            <a:chOff x="5778227" y="1563551"/>
            <a:chExt cx="1980000" cy="1980000"/>
          </a:xfrm>
        </p:grpSpPr>
        <p:sp>
          <p:nvSpPr>
            <p:cNvPr id="105" name="Дуга 104"/>
            <p:cNvSpPr/>
            <p:nvPr/>
          </p:nvSpPr>
          <p:spPr>
            <a:xfrm flipV="1">
              <a:off x="5778227" y="2252596"/>
              <a:ext cx="1979780" cy="648000"/>
            </a:xfrm>
            <a:prstGeom prst="arc">
              <a:avLst>
                <a:gd name="adj1" fmla="val 21599396"/>
                <a:gd name="adj2" fmla="val 10790400"/>
              </a:avLst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 w="19050">
              <a:solidFill>
                <a:schemeClr val="accent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5778227" y="1563551"/>
              <a:ext cx="1980000" cy="1980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Дуга 107"/>
            <p:cNvSpPr/>
            <p:nvPr/>
          </p:nvSpPr>
          <p:spPr>
            <a:xfrm>
              <a:off x="5778227" y="2249132"/>
              <a:ext cx="1979780" cy="648000"/>
            </a:xfrm>
            <a:prstGeom prst="arc">
              <a:avLst>
                <a:gd name="adj1" fmla="val 21599450"/>
                <a:gd name="adj2" fmla="val 10798571"/>
              </a:avLst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6734156" y="2529272"/>
              <a:ext cx="72000" cy="72000"/>
            </a:xfrm>
            <a:prstGeom prst="ellipse">
              <a:avLst/>
            </a:prstGeom>
            <a:ln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78" name="Прямая соединительная линия 177"/>
          <p:cNvCxnSpPr/>
          <p:nvPr/>
        </p:nvCxnSpPr>
        <p:spPr>
          <a:xfrm flipH="1">
            <a:off x="7046070" y="1725519"/>
            <a:ext cx="658625" cy="200151"/>
          </a:xfrm>
          <a:prstGeom prst="line">
            <a:avLst/>
          </a:prstGeom>
          <a:ln w="19050"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Группа 153"/>
          <p:cNvGrpSpPr/>
          <p:nvPr/>
        </p:nvGrpSpPr>
        <p:grpSpPr>
          <a:xfrm>
            <a:off x="6732240" y="699542"/>
            <a:ext cx="1985911" cy="1981374"/>
            <a:chOff x="6172200" y="1347614"/>
            <a:chExt cx="1985911" cy="1981374"/>
          </a:xfrm>
        </p:grpSpPr>
        <p:sp>
          <p:nvSpPr>
            <p:cNvPr id="155" name="Овал 154"/>
            <p:cNvSpPr/>
            <p:nvPr/>
          </p:nvSpPr>
          <p:spPr>
            <a:xfrm>
              <a:off x="6178111" y="1347614"/>
              <a:ext cx="1980000" cy="1980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Полилиния 155"/>
            <p:cNvSpPr/>
            <p:nvPr/>
          </p:nvSpPr>
          <p:spPr>
            <a:xfrm>
              <a:off x="6700838" y="1409700"/>
              <a:ext cx="1290637" cy="1852613"/>
            </a:xfrm>
            <a:custGeom>
              <a:avLst/>
              <a:gdLst>
                <a:gd name="connsiteX0" fmla="*/ 809625 w 1290637"/>
                <a:gd name="connsiteY0" fmla="*/ 0 h 1852613"/>
                <a:gd name="connsiteX1" fmla="*/ 981075 w 1290637"/>
                <a:gd name="connsiteY1" fmla="*/ 123825 h 1852613"/>
                <a:gd name="connsiteX2" fmla="*/ 1166812 w 1290637"/>
                <a:gd name="connsiteY2" fmla="*/ 357188 h 1852613"/>
                <a:gd name="connsiteX3" fmla="*/ 1276350 w 1290637"/>
                <a:gd name="connsiteY3" fmla="*/ 633413 h 1852613"/>
                <a:gd name="connsiteX4" fmla="*/ 1290637 w 1290637"/>
                <a:gd name="connsiteY4" fmla="*/ 919163 h 1852613"/>
                <a:gd name="connsiteX5" fmla="*/ 1209675 w 1290637"/>
                <a:gd name="connsiteY5" fmla="*/ 1209675 h 1852613"/>
                <a:gd name="connsiteX6" fmla="*/ 1038225 w 1290637"/>
                <a:gd name="connsiteY6" fmla="*/ 1490663 h 1852613"/>
                <a:gd name="connsiteX7" fmla="*/ 833437 w 1290637"/>
                <a:gd name="connsiteY7" fmla="*/ 1700213 h 1852613"/>
                <a:gd name="connsiteX8" fmla="*/ 566737 w 1290637"/>
                <a:gd name="connsiteY8" fmla="*/ 1824038 h 1852613"/>
                <a:gd name="connsiteX9" fmla="*/ 276225 w 1290637"/>
                <a:gd name="connsiteY9" fmla="*/ 1852613 h 1852613"/>
                <a:gd name="connsiteX10" fmla="*/ 0 w 1290637"/>
                <a:gd name="connsiteY10" fmla="*/ 1800225 h 185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0637" h="1852613">
                  <a:moveTo>
                    <a:pt x="809625" y="0"/>
                  </a:moveTo>
                  <a:lnTo>
                    <a:pt x="981075" y="123825"/>
                  </a:lnTo>
                  <a:lnTo>
                    <a:pt x="1166812" y="357188"/>
                  </a:lnTo>
                  <a:lnTo>
                    <a:pt x="1276350" y="633413"/>
                  </a:lnTo>
                  <a:lnTo>
                    <a:pt x="1290637" y="919163"/>
                  </a:lnTo>
                  <a:lnTo>
                    <a:pt x="1209675" y="1209675"/>
                  </a:lnTo>
                  <a:lnTo>
                    <a:pt x="1038225" y="1490663"/>
                  </a:lnTo>
                  <a:lnTo>
                    <a:pt x="833437" y="1700213"/>
                  </a:lnTo>
                  <a:lnTo>
                    <a:pt x="566737" y="1824038"/>
                  </a:lnTo>
                  <a:lnTo>
                    <a:pt x="276225" y="1852613"/>
                  </a:lnTo>
                  <a:lnTo>
                    <a:pt x="0" y="1800225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Полилиния 156"/>
            <p:cNvSpPr/>
            <p:nvPr/>
          </p:nvSpPr>
          <p:spPr>
            <a:xfrm>
              <a:off x="6386513" y="1347788"/>
              <a:ext cx="1462087" cy="1776412"/>
            </a:xfrm>
            <a:custGeom>
              <a:avLst/>
              <a:gdLst>
                <a:gd name="connsiteX0" fmla="*/ 790575 w 1462087"/>
                <a:gd name="connsiteY0" fmla="*/ 0 h 1776412"/>
                <a:gd name="connsiteX1" fmla="*/ 1004887 w 1462087"/>
                <a:gd name="connsiteY1" fmla="*/ 138112 h 1776412"/>
                <a:gd name="connsiteX2" fmla="*/ 1214437 w 1462087"/>
                <a:gd name="connsiteY2" fmla="*/ 328612 h 1776412"/>
                <a:gd name="connsiteX3" fmla="*/ 1366837 w 1462087"/>
                <a:gd name="connsiteY3" fmla="*/ 566737 h 1776412"/>
                <a:gd name="connsiteX4" fmla="*/ 1462087 w 1462087"/>
                <a:gd name="connsiteY4" fmla="*/ 819150 h 1776412"/>
                <a:gd name="connsiteX5" fmla="*/ 1400175 w 1462087"/>
                <a:gd name="connsiteY5" fmla="*/ 1057275 h 1776412"/>
                <a:gd name="connsiteX6" fmla="*/ 1257300 w 1462087"/>
                <a:gd name="connsiteY6" fmla="*/ 1328737 h 1776412"/>
                <a:gd name="connsiteX7" fmla="*/ 1071562 w 1462087"/>
                <a:gd name="connsiteY7" fmla="*/ 1581150 h 1776412"/>
                <a:gd name="connsiteX8" fmla="*/ 909637 w 1462087"/>
                <a:gd name="connsiteY8" fmla="*/ 1738312 h 1776412"/>
                <a:gd name="connsiteX9" fmla="*/ 652462 w 1462087"/>
                <a:gd name="connsiteY9" fmla="*/ 1776412 h 1776412"/>
                <a:gd name="connsiteX10" fmla="*/ 352425 w 1462087"/>
                <a:gd name="connsiteY10" fmla="*/ 1747837 h 1776412"/>
                <a:gd name="connsiteX11" fmla="*/ 95250 w 1462087"/>
                <a:gd name="connsiteY11" fmla="*/ 1647825 h 1776412"/>
                <a:gd name="connsiteX12" fmla="*/ 0 w 1462087"/>
                <a:gd name="connsiteY12" fmla="*/ 1600200 h 177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2087" h="1776412">
                  <a:moveTo>
                    <a:pt x="790575" y="0"/>
                  </a:moveTo>
                  <a:lnTo>
                    <a:pt x="1004887" y="138112"/>
                  </a:lnTo>
                  <a:lnTo>
                    <a:pt x="1214437" y="328612"/>
                  </a:lnTo>
                  <a:lnTo>
                    <a:pt x="1366837" y="566737"/>
                  </a:lnTo>
                  <a:lnTo>
                    <a:pt x="1462087" y="819150"/>
                  </a:lnTo>
                  <a:lnTo>
                    <a:pt x="1400175" y="1057275"/>
                  </a:lnTo>
                  <a:lnTo>
                    <a:pt x="1257300" y="1328737"/>
                  </a:lnTo>
                  <a:lnTo>
                    <a:pt x="1071562" y="1581150"/>
                  </a:lnTo>
                  <a:lnTo>
                    <a:pt x="909637" y="1738312"/>
                  </a:lnTo>
                  <a:lnTo>
                    <a:pt x="652462" y="1776412"/>
                  </a:lnTo>
                  <a:lnTo>
                    <a:pt x="352425" y="1747837"/>
                  </a:lnTo>
                  <a:lnTo>
                    <a:pt x="95250" y="1647825"/>
                  </a:lnTo>
                  <a:lnTo>
                    <a:pt x="0" y="160020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олилиния 157"/>
            <p:cNvSpPr/>
            <p:nvPr/>
          </p:nvSpPr>
          <p:spPr>
            <a:xfrm>
              <a:off x="6943725" y="1376363"/>
              <a:ext cx="690563" cy="1928812"/>
            </a:xfrm>
            <a:custGeom>
              <a:avLst/>
              <a:gdLst>
                <a:gd name="connsiteX0" fmla="*/ 0 w 690563"/>
                <a:gd name="connsiteY0" fmla="*/ 0 h 1928812"/>
                <a:gd name="connsiteX1" fmla="*/ 157163 w 690563"/>
                <a:gd name="connsiteY1" fmla="*/ 109537 h 1928812"/>
                <a:gd name="connsiteX2" fmla="*/ 333375 w 690563"/>
                <a:gd name="connsiteY2" fmla="*/ 271462 h 1928812"/>
                <a:gd name="connsiteX3" fmla="*/ 528638 w 690563"/>
                <a:gd name="connsiteY3" fmla="*/ 504825 h 1928812"/>
                <a:gd name="connsiteX4" fmla="*/ 690563 w 690563"/>
                <a:gd name="connsiteY4" fmla="*/ 776287 h 1928812"/>
                <a:gd name="connsiteX5" fmla="*/ 566738 w 690563"/>
                <a:gd name="connsiteY5" fmla="*/ 1033462 h 1928812"/>
                <a:gd name="connsiteX6" fmla="*/ 385763 w 690563"/>
                <a:gd name="connsiteY6" fmla="*/ 1314450 h 1928812"/>
                <a:gd name="connsiteX7" fmla="*/ 223838 w 690563"/>
                <a:gd name="connsiteY7" fmla="*/ 1547812 h 1928812"/>
                <a:gd name="connsiteX8" fmla="*/ 95250 w 690563"/>
                <a:gd name="connsiteY8" fmla="*/ 1743075 h 1928812"/>
                <a:gd name="connsiteX9" fmla="*/ 28575 w 690563"/>
                <a:gd name="connsiteY9" fmla="*/ 1871662 h 1928812"/>
                <a:gd name="connsiteX10" fmla="*/ 9525 w 690563"/>
                <a:gd name="connsiteY10" fmla="*/ 1928812 h 19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0563" h="1928812">
                  <a:moveTo>
                    <a:pt x="0" y="0"/>
                  </a:moveTo>
                  <a:lnTo>
                    <a:pt x="157163" y="109537"/>
                  </a:lnTo>
                  <a:lnTo>
                    <a:pt x="333375" y="271462"/>
                  </a:lnTo>
                  <a:lnTo>
                    <a:pt x="528638" y="504825"/>
                  </a:lnTo>
                  <a:lnTo>
                    <a:pt x="690563" y="776287"/>
                  </a:lnTo>
                  <a:lnTo>
                    <a:pt x="566738" y="1033462"/>
                  </a:lnTo>
                  <a:lnTo>
                    <a:pt x="385763" y="1314450"/>
                  </a:lnTo>
                  <a:lnTo>
                    <a:pt x="223838" y="1547812"/>
                  </a:lnTo>
                  <a:lnTo>
                    <a:pt x="95250" y="1743075"/>
                  </a:lnTo>
                  <a:lnTo>
                    <a:pt x="28575" y="1871662"/>
                  </a:lnTo>
                  <a:lnTo>
                    <a:pt x="9525" y="1928812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Полилиния 158"/>
            <p:cNvSpPr/>
            <p:nvPr/>
          </p:nvSpPr>
          <p:spPr>
            <a:xfrm>
              <a:off x="6677025" y="1476375"/>
              <a:ext cx="1095375" cy="1652588"/>
            </a:xfrm>
            <a:custGeom>
              <a:avLst/>
              <a:gdLst>
                <a:gd name="connsiteX0" fmla="*/ 0 w 1095375"/>
                <a:gd name="connsiteY0" fmla="*/ 0 h 1652588"/>
                <a:gd name="connsiteX1" fmla="*/ 128588 w 1095375"/>
                <a:gd name="connsiteY1" fmla="*/ 61913 h 1652588"/>
                <a:gd name="connsiteX2" fmla="*/ 276225 w 1095375"/>
                <a:gd name="connsiteY2" fmla="*/ 200025 h 1652588"/>
                <a:gd name="connsiteX3" fmla="*/ 457200 w 1095375"/>
                <a:gd name="connsiteY3" fmla="*/ 409575 h 1652588"/>
                <a:gd name="connsiteX4" fmla="*/ 647700 w 1095375"/>
                <a:gd name="connsiteY4" fmla="*/ 652463 h 1652588"/>
                <a:gd name="connsiteX5" fmla="*/ 833438 w 1095375"/>
                <a:gd name="connsiteY5" fmla="*/ 947738 h 1652588"/>
                <a:gd name="connsiteX6" fmla="*/ 971550 w 1095375"/>
                <a:gd name="connsiteY6" fmla="*/ 1195388 h 1652588"/>
                <a:gd name="connsiteX7" fmla="*/ 1062038 w 1095375"/>
                <a:gd name="connsiteY7" fmla="*/ 1423988 h 1652588"/>
                <a:gd name="connsiteX8" fmla="*/ 1095375 w 1095375"/>
                <a:gd name="connsiteY8" fmla="*/ 1652588 h 165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375" h="1652588">
                  <a:moveTo>
                    <a:pt x="0" y="0"/>
                  </a:moveTo>
                  <a:lnTo>
                    <a:pt x="128588" y="61913"/>
                  </a:lnTo>
                  <a:lnTo>
                    <a:pt x="276225" y="200025"/>
                  </a:lnTo>
                  <a:lnTo>
                    <a:pt x="457200" y="409575"/>
                  </a:lnTo>
                  <a:lnTo>
                    <a:pt x="647700" y="652463"/>
                  </a:lnTo>
                  <a:lnTo>
                    <a:pt x="833438" y="947738"/>
                  </a:lnTo>
                  <a:lnTo>
                    <a:pt x="971550" y="1195388"/>
                  </a:lnTo>
                  <a:lnTo>
                    <a:pt x="1062038" y="1423988"/>
                  </a:lnTo>
                  <a:lnTo>
                    <a:pt x="1095375" y="1652588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Полилиния 159"/>
            <p:cNvSpPr/>
            <p:nvPr/>
          </p:nvSpPr>
          <p:spPr>
            <a:xfrm>
              <a:off x="6453188" y="1652588"/>
              <a:ext cx="1076325" cy="1609725"/>
            </a:xfrm>
            <a:custGeom>
              <a:avLst/>
              <a:gdLst>
                <a:gd name="connsiteX0" fmla="*/ 0 w 1076325"/>
                <a:gd name="connsiteY0" fmla="*/ 0 h 1609725"/>
                <a:gd name="connsiteX1" fmla="*/ 209550 w 1076325"/>
                <a:gd name="connsiteY1" fmla="*/ 128587 h 1609725"/>
                <a:gd name="connsiteX2" fmla="*/ 366712 w 1076325"/>
                <a:gd name="connsiteY2" fmla="*/ 276225 h 1609725"/>
                <a:gd name="connsiteX3" fmla="*/ 547687 w 1076325"/>
                <a:gd name="connsiteY3" fmla="*/ 500062 h 1609725"/>
                <a:gd name="connsiteX4" fmla="*/ 709612 w 1076325"/>
                <a:gd name="connsiteY4" fmla="*/ 766762 h 1609725"/>
                <a:gd name="connsiteX5" fmla="*/ 881062 w 1076325"/>
                <a:gd name="connsiteY5" fmla="*/ 1047750 h 1609725"/>
                <a:gd name="connsiteX6" fmla="*/ 1014412 w 1076325"/>
                <a:gd name="connsiteY6" fmla="*/ 1271587 h 1609725"/>
                <a:gd name="connsiteX7" fmla="*/ 1076325 w 1076325"/>
                <a:gd name="connsiteY7" fmla="*/ 1462087 h 1609725"/>
                <a:gd name="connsiteX8" fmla="*/ 1057275 w 1076325"/>
                <a:gd name="connsiteY8" fmla="*/ 1609725 h 160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6325" h="1609725">
                  <a:moveTo>
                    <a:pt x="0" y="0"/>
                  </a:moveTo>
                  <a:lnTo>
                    <a:pt x="209550" y="128587"/>
                  </a:lnTo>
                  <a:lnTo>
                    <a:pt x="366712" y="276225"/>
                  </a:lnTo>
                  <a:lnTo>
                    <a:pt x="547687" y="500062"/>
                  </a:lnTo>
                  <a:lnTo>
                    <a:pt x="709612" y="766762"/>
                  </a:lnTo>
                  <a:lnTo>
                    <a:pt x="881062" y="1047750"/>
                  </a:lnTo>
                  <a:lnTo>
                    <a:pt x="1014412" y="1271587"/>
                  </a:lnTo>
                  <a:lnTo>
                    <a:pt x="1076325" y="1462087"/>
                  </a:lnTo>
                  <a:lnTo>
                    <a:pt x="1057275" y="1609725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291263" y="1866900"/>
              <a:ext cx="1581150" cy="1252538"/>
            </a:xfrm>
            <a:custGeom>
              <a:avLst/>
              <a:gdLst>
                <a:gd name="connsiteX0" fmla="*/ 0 w 1581150"/>
                <a:gd name="connsiteY0" fmla="*/ 0 h 1252538"/>
                <a:gd name="connsiteX1" fmla="*/ 104775 w 1581150"/>
                <a:gd name="connsiteY1" fmla="*/ 76200 h 1252538"/>
                <a:gd name="connsiteX2" fmla="*/ 276225 w 1581150"/>
                <a:gd name="connsiteY2" fmla="*/ 190500 h 1252538"/>
                <a:gd name="connsiteX3" fmla="*/ 457200 w 1581150"/>
                <a:gd name="connsiteY3" fmla="*/ 309563 h 1252538"/>
                <a:gd name="connsiteX4" fmla="*/ 561975 w 1581150"/>
                <a:gd name="connsiteY4" fmla="*/ 557213 h 1252538"/>
                <a:gd name="connsiteX5" fmla="*/ 709612 w 1581150"/>
                <a:gd name="connsiteY5" fmla="*/ 828675 h 1252538"/>
                <a:gd name="connsiteX6" fmla="*/ 862012 w 1581150"/>
                <a:gd name="connsiteY6" fmla="*/ 1066800 h 1252538"/>
                <a:gd name="connsiteX7" fmla="*/ 1000125 w 1581150"/>
                <a:gd name="connsiteY7" fmla="*/ 1223963 h 1252538"/>
                <a:gd name="connsiteX8" fmla="*/ 1233487 w 1581150"/>
                <a:gd name="connsiteY8" fmla="*/ 1252538 h 1252538"/>
                <a:gd name="connsiteX9" fmla="*/ 1481137 w 1581150"/>
                <a:gd name="connsiteY9" fmla="*/ 1214438 h 1252538"/>
                <a:gd name="connsiteX10" fmla="*/ 1581150 w 1581150"/>
                <a:gd name="connsiteY10" fmla="*/ 1176338 h 125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1150" h="1252538">
                  <a:moveTo>
                    <a:pt x="0" y="0"/>
                  </a:moveTo>
                  <a:lnTo>
                    <a:pt x="104775" y="76200"/>
                  </a:lnTo>
                  <a:lnTo>
                    <a:pt x="276225" y="190500"/>
                  </a:lnTo>
                  <a:lnTo>
                    <a:pt x="457200" y="309563"/>
                  </a:lnTo>
                  <a:lnTo>
                    <a:pt x="561975" y="557213"/>
                  </a:lnTo>
                  <a:lnTo>
                    <a:pt x="709612" y="828675"/>
                  </a:lnTo>
                  <a:lnTo>
                    <a:pt x="862012" y="1066800"/>
                  </a:lnTo>
                  <a:lnTo>
                    <a:pt x="1000125" y="1223963"/>
                  </a:lnTo>
                  <a:lnTo>
                    <a:pt x="1233487" y="1252538"/>
                  </a:lnTo>
                  <a:lnTo>
                    <a:pt x="1481137" y="1214438"/>
                  </a:lnTo>
                  <a:lnTo>
                    <a:pt x="1581150" y="1176338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196013" y="2124075"/>
              <a:ext cx="1957387" cy="295275"/>
            </a:xfrm>
            <a:custGeom>
              <a:avLst/>
              <a:gdLst>
                <a:gd name="connsiteX0" fmla="*/ 0 w 1957387"/>
                <a:gd name="connsiteY0" fmla="*/ 0 h 295275"/>
                <a:gd name="connsiteX1" fmla="*/ 171450 w 1957387"/>
                <a:gd name="connsiteY1" fmla="*/ 128588 h 295275"/>
                <a:gd name="connsiteX2" fmla="*/ 395287 w 1957387"/>
                <a:gd name="connsiteY2" fmla="*/ 219075 h 295275"/>
                <a:gd name="connsiteX3" fmla="*/ 666750 w 1957387"/>
                <a:gd name="connsiteY3" fmla="*/ 285750 h 295275"/>
                <a:gd name="connsiteX4" fmla="*/ 976312 w 1957387"/>
                <a:gd name="connsiteY4" fmla="*/ 290513 h 295275"/>
                <a:gd name="connsiteX5" fmla="*/ 1314450 w 1957387"/>
                <a:gd name="connsiteY5" fmla="*/ 295275 h 295275"/>
                <a:gd name="connsiteX6" fmla="*/ 1600200 w 1957387"/>
                <a:gd name="connsiteY6" fmla="*/ 271463 h 295275"/>
                <a:gd name="connsiteX7" fmla="*/ 1800225 w 1957387"/>
                <a:gd name="connsiteY7" fmla="*/ 214313 h 295275"/>
                <a:gd name="connsiteX8" fmla="*/ 1957387 w 1957387"/>
                <a:gd name="connsiteY8" fmla="*/ 952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295275">
                  <a:moveTo>
                    <a:pt x="0" y="0"/>
                  </a:moveTo>
                  <a:lnTo>
                    <a:pt x="171450" y="128588"/>
                  </a:lnTo>
                  <a:lnTo>
                    <a:pt x="395287" y="219075"/>
                  </a:lnTo>
                  <a:lnTo>
                    <a:pt x="666750" y="285750"/>
                  </a:lnTo>
                  <a:lnTo>
                    <a:pt x="976312" y="290513"/>
                  </a:lnTo>
                  <a:lnTo>
                    <a:pt x="1314450" y="295275"/>
                  </a:lnTo>
                  <a:lnTo>
                    <a:pt x="1600200" y="271463"/>
                  </a:lnTo>
                  <a:lnTo>
                    <a:pt x="1800225" y="214313"/>
                  </a:lnTo>
                  <a:lnTo>
                    <a:pt x="1957387" y="9525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>
              <a:off x="6172200" y="2414588"/>
              <a:ext cx="1981200" cy="290512"/>
            </a:xfrm>
            <a:custGeom>
              <a:avLst/>
              <a:gdLst>
                <a:gd name="connsiteX0" fmla="*/ 0 w 1981200"/>
                <a:gd name="connsiteY0" fmla="*/ 0 h 290512"/>
                <a:gd name="connsiteX1" fmla="*/ 80963 w 1981200"/>
                <a:gd name="connsiteY1" fmla="*/ 52387 h 290512"/>
                <a:gd name="connsiteX2" fmla="*/ 261938 w 1981200"/>
                <a:gd name="connsiteY2" fmla="*/ 152400 h 290512"/>
                <a:gd name="connsiteX3" fmla="*/ 519113 w 1981200"/>
                <a:gd name="connsiteY3" fmla="*/ 228600 h 290512"/>
                <a:gd name="connsiteX4" fmla="*/ 833438 w 1981200"/>
                <a:gd name="connsiteY4" fmla="*/ 271462 h 290512"/>
                <a:gd name="connsiteX5" fmla="*/ 1166813 w 1981200"/>
                <a:gd name="connsiteY5" fmla="*/ 290512 h 290512"/>
                <a:gd name="connsiteX6" fmla="*/ 1481138 w 1981200"/>
                <a:gd name="connsiteY6" fmla="*/ 266700 h 290512"/>
                <a:gd name="connsiteX7" fmla="*/ 1743075 w 1981200"/>
                <a:gd name="connsiteY7" fmla="*/ 214312 h 290512"/>
                <a:gd name="connsiteX8" fmla="*/ 1933575 w 1981200"/>
                <a:gd name="connsiteY8" fmla="*/ 123825 h 290512"/>
                <a:gd name="connsiteX9" fmla="*/ 1981200 w 1981200"/>
                <a:gd name="connsiteY9" fmla="*/ 90487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1200" h="290512">
                  <a:moveTo>
                    <a:pt x="0" y="0"/>
                  </a:moveTo>
                  <a:lnTo>
                    <a:pt x="80963" y="52387"/>
                  </a:lnTo>
                  <a:lnTo>
                    <a:pt x="261938" y="152400"/>
                  </a:lnTo>
                  <a:lnTo>
                    <a:pt x="519113" y="228600"/>
                  </a:lnTo>
                  <a:lnTo>
                    <a:pt x="833438" y="271462"/>
                  </a:lnTo>
                  <a:lnTo>
                    <a:pt x="1166813" y="290512"/>
                  </a:lnTo>
                  <a:lnTo>
                    <a:pt x="1481138" y="266700"/>
                  </a:lnTo>
                  <a:lnTo>
                    <a:pt x="1743075" y="214312"/>
                  </a:lnTo>
                  <a:lnTo>
                    <a:pt x="1933575" y="123825"/>
                  </a:lnTo>
                  <a:lnTo>
                    <a:pt x="1981200" y="90487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>
              <a:off x="6238875" y="2681288"/>
              <a:ext cx="1819275" cy="252412"/>
            </a:xfrm>
            <a:custGeom>
              <a:avLst/>
              <a:gdLst>
                <a:gd name="connsiteX0" fmla="*/ 0 w 1819275"/>
                <a:gd name="connsiteY0" fmla="*/ 0 h 252412"/>
                <a:gd name="connsiteX1" fmla="*/ 104775 w 1819275"/>
                <a:gd name="connsiteY1" fmla="*/ 80962 h 252412"/>
                <a:gd name="connsiteX2" fmla="*/ 319088 w 1819275"/>
                <a:gd name="connsiteY2" fmla="*/ 180975 h 252412"/>
                <a:gd name="connsiteX3" fmla="*/ 623888 w 1819275"/>
                <a:gd name="connsiteY3" fmla="*/ 242887 h 252412"/>
                <a:gd name="connsiteX4" fmla="*/ 928688 w 1819275"/>
                <a:gd name="connsiteY4" fmla="*/ 252412 h 252412"/>
                <a:gd name="connsiteX5" fmla="*/ 1228725 w 1819275"/>
                <a:gd name="connsiteY5" fmla="*/ 242887 h 252412"/>
                <a:gd name="connsiteX6" fmla="*/ 1504950 w 1819275"/>
                <a:gd name="connsiteY6" fmla="*/ 223837 h 252412"/>
                <a:gd name="connsiteX7" fmla="*/ 1743075 w 1819275"/>
                <a:gd name="connsiteY7" fmla="*/ 157162 h 252412"/>
                <a:gd name="connsiteX8" fmla="*/ 1819275 w 1819275"/>
                <a:gd name="connsiteY8" fmla="*/ 95250 h 2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252412">
                  <a:moveTo>
                    <a:pt x="0" y="0"/>
                  </a:moveTo>
                  <a:lnTo>
                    <a:pt x="104775" y="80962"/>
                  </a:lnTo>
                  <a:lnTo>
                    <a:pt x="319088" y="180975"/>
                  </a:lnTo>
                  <a:lnTo>
                    <a:pt x="623888" y="242887"/>
                  </a:lnTo>
                  <a:lnTo>
                    <a:pt x="928688" y="252412"/>
                  </a:lnTo>
                  <a:lnTo>
                    <a:pt x="1228725" y="242887"/>
                  </a:lnTo>
                  <a:lnTo>
                    <a:pt x="1504950" y="223837"/>
                  </a:lnTo>
                  <a:lnTo>
                    <a:pt x="1743075" y="157162"/>
                  </a:lnTo>
                  <a:lnTo>
                    <a:pt x="1819275" y="9525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>
              <a:off x="6191250" y="1643063"/>
              <a:ext cx="1876425" cy="552450"/>
            </a:xfrm>
            <a:custGeom>
              <a:avLst/>
              <a:gdLst>
                <a:gd name="connsiteX0" fmla="*/ 0 w 1876425"/>
                <a:gd name="connsiteY0" fmla="*/ 552450 h 552450"/>
                <a:gd name="connsiteX1" fmla="*/ 57150 w 1876425"/>
                <a:gd name="connsiteY1" fmla="*/ 466725 h 552450"/>
                <a:gd name="connsiteX2" fmla="*/ 209550 w 1876425"/>
                <a:gd name="connsiteY2" fmla="*/ 290512 h 552450"/>
                <a:gd name="connsiteX3" fmla="*/ 461963 w 1876425"/>
                <a:gd name="connsiteY3" fmla="*/ 133350 h 552450"/>
                <a:gd name="connsiteX4" fmla="*/ 762000 w 1876425"/>
                <a:gd name="connsiteY4" fmla="*/ 28575 h 552450"/>
                <a:gd name="connsiteX5" fmla="*/ 1085850 w 1876425"/>
                <a:gd name="connsiteY5" fmla="*/ 0 h 552450"/>
                <a:gd name="connsiteX6" fmla="*/ 1409700 w 1876425"/>
                <a:gd name="connsiteY6" fmla="*/ 23812 h 552450"/>
                <a:gd name="connsiteX7" fmla="*/ 1685925 w 1876425"/>
                <a:gd name="connsiteY7" fmla="*/ 133350 h 552450"/>
                <a:gd name="connsiteX8" fmla="*/ 1876425 w 1876425"/>
                <a:gd name="connsiteY8" fmla="*/ 276225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6425" h="552450">
                  <a:moveTo>
                    <a:pt x="0" y="552450"/>
                  </a:moveTo>
                  <a:lnTo>
                    <a:pt x="57150" y="466725"/>
                  </a:lnTo>
                  <a:lnTo>
                    <a:pt x="209550" y="290512"/>
                  </a:lnTo>
                  <a:lnTo>
                    <a:pt x="461963" y="133350"/>
                  </a:lnTo>
                  <a:lnTo>
                    <a:pt x="762000" y="28575"/>
                  </a:lnTo>
                  <a:lnTo>
                    <a:pt x="1085850" y="0"/>
                  </a:lnTo>
                  <a:lnTo>
                    <a:pt x="1409700" y="23812"/>
                  </a:lnTo>
                  <a:lnTo>
                    <a:pt x="1685925" y="133350"/>
                  </a:lnTo>
                  <a:lnTo>
                    <a:pt x="1876425" y="276225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Полилиния 165"/>
            <p:cNvSpPr/>
            <p:nvPr/>
          </p:nvSpPr>
          <p:spPr>
            <a:xfrm>
              <a:off x="6315075" y="1481138"/>
              <a:ext cx="1509713" cy="366712"/>
            </a:xfrm>
            <a:custGeom>
              <a:avLst/>
              <a:gdLst>
                <a:gd name="connsiteX0" fmla="*/ 0 w 1509713"/>
                <a:gd name="connsiteY0" fmla="*/ 366712 h 366712"/>
                <a:gd name="connsiteX1" fmla="*/ 190500 w 1509713"/>
                <a:gd name="connsiteY1" fmla="*/ 200025 h 366712"/>
                <a:gd name="connsiteX2" fmla="*/ 481013 w 1509713"/>
                <a:gd name="connsiteY2" fmla="*/ 52387 h 366712"/>
                <a:gd name="connsiteX3" fmla="*/ 785813 w 1509713"/>
                <a:gd name="connsiteY3" fmla="*/ 0 h 366712"/>
                <a:gd name="connsiteX4" fmla="*/ 1085850 w 1509713"/>
                <a:gd name="connsiteY4" fmla="*/ 4762 h 366712"/>
                <a:gd name="connsiteX5" fmla="*/ 1381125 w 1509713"/>
                <a:gd name="connsiteY5" fmla="*/ 57150 h 366712"/>
                <a:gd name="connsiteX6" fmla="*/ 1509713 w 1509713"/>
                <a:gd name="connsiteY6" fmla="*/ 114300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713" h="366712">
                  <a:moveTo>
                    <a:pt x="0" y="366712"/>
                  </a:moveTo>
                  <a:lnTo>
                    <a:pt x="190500" y="200025"/>
                  </a:lnTo>
                  <a:lnTo>
                    <a:pt x="481013" y="52387"/>
                  </a:lnTo>
                  <a:lnTo>
                    <a:pt x="785813" y="0"/>
                  </a:lnTo>
                  <a:lnTo>
                    <a:pt x="1085850" y="4762"/>
                  </a:lnTo>
                  <a:lnTo>
                    <a:pt x="1381125" y="57150"/>
                  </a:lnTo>
                  <a:lnTo>
                    <a:pt x="1509713" y="11430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олилиния 166"/>
            <p:cNvSpPr/>
            <p:nvPr/>
          </p:nvSpPr>
          <p:spPr>
            <a:xfrm>
              <a:off x="6205538" y="1881188"/>
              <a:ext cx="1947862" cy="671512"/>
            </a:xfrm>
            <a:custGeom>
              <a:avLst/>
              <a:gdLst>
                <a:gd name="connsiteX0" fmla="*/ 0 w 1947862"/>
                <a:gd name="connsiteY0" fmla="*/ 671512 h 671512"/>
                <a:gd name="connsiteX1" fmla="*/ 38100 w 1947862"/>
                <a:gd name="connsiteY1" fmla="*/ 571500 h 671512"/>
                <a:gd name="connsiteX2" fmla="*/ 157162 w 1947862"/>
                <a:gd name="connsiteY2" fmla="*/ 361950 h 671512"/>
                <a:gd name="connsiteX3" fmla="*/ 357187 w 1947862"/>
                <a:gd name="connsiteY3" fmla="*/ 161925 h 671512"/>
                <a:gd name="connsiteX4" fmla="*/ 619125 w 1947862"/>
                <a:gd name="connsiteY4" fmla="*/ 52387 h 671512"/>
                <a:gd name="connsiteX5" fmla="*/ 928687 w 1947862"/>
                <a:gd name="connsiteY5" fmla="*/ 4762 h 671512"/>
                <a:gd name="connsiteX6" fmla="*/ 1276350 w 1947862"/>
                <a:gd name="connsiteY6" fmla="*/ 0 h 671512"/>
                <a:gd name="connsiteX7" fmla="*/ 1557337 w 1947862"/>
                <a:gd name="connsiteY7" fmla="*/ 47625 h 671512"/>
                <a:gd name="connsiteX8" fmla="*/ 1766887 w 1947862"/>
                <a:gd name="connsiteY8" fmla="*/ 152400 h 671512"/>
                <a:gd name="connsiteX9" fmla="*/ 1947862 w 1947862"/>
                <a:gd name="connsiteY9" fmla="*/ 338137 h 67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7862" h="671512">
                  <a:moveTo>
                    <a:pt x="0" y="671512"/>
                  </a:moveTo>
                  <a:lnTo>
                    <a:pt x="38100" y="571500"/>
                  </a:lnTo>
                  <a:lnTo>
                    <a:pt x="157162" y="361950"/>
                  </a:lnTo>
                  <a:lnTo>
                    <a:pt x="357187" y="161925"/>
                  </a:lnTo>
                  <a:lnTo>
                    <a:pt x="619125" y="52387"/>
                  </a:lnTo>
                  <a:lnTo>
                    <a:pt x="928687" y="4762"/>
                  </a:lnTo>
                  <a:lnTo>
                    <a:pt x="1276350" y="0"/>
                  </a:lnTo>
                  <a:lnTo>
                    <a:pt x="1557337" y="47625"/>
                  </a:lnTo>
                  <a:lnTo>
                    <a:pt x="1766887" y="152400"/>
                  </a:lnTo>
                  <a:lnTo>
                    <a:pt x="1947862" y="338137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Полилиния 167"/>
            <p:cNvSpPr/>
            <p:nvPr/>
          </p:nvSpPr>
          <p:spPr>
            <a:xfrm>
              <a:off x="6315075" y="2133600"/>
              <a:ext cx="1804988" cy="700088"/>
            </a:xfrm>
            <a:custGeom>
              <a:avLst/>
              <a:gdLst>
                <a:gd name="connsiteX0" fmla="*/ 0 w 1804988"/>
                <a:gd name="connsiteY0" fmla="*/ 700088 h 700088"/>
                <a:gd name="connsiteX1" fmla="*/ 14288 w 1804988"/>
                <a:gd name="connsiteY1" fmla="*/ 619125 h 700088"/>
                <a:gd name="connsiteX2" fmla="*/ 104775 w 1804988"/>
                <a:gd name="connsiteY2" fmla="*/ 428625 h 700088"/>
                <a:gd name="connsiteX3" fmla="*/ 266700 w 1804988"/>
                <a:gd name="connsiteY3" fmla="*/ 200025 h 700088"/>
                <a:gd name="connsiteX4" fmla="*/ 433388 w 1804988"/>
                <a:gd name="connsiteY4" fmla="*/ 38100 h 700088"/>
                <a:gd name="connsiteX5" fmla="*/ 695325 w 1804988"/>
                <a:gd name="connsiteY5" fmla="*/ 14288 h 700088"/>
                <a:gd name="connsiteX6" fmla="*/ 1009650 w 1804988"/>
                <a:gd name="connsiteY6" fmla="*/ 0 h 700088"/>
                <a:gd name="connsiteX7" fmla="*/ 1309688 w 1804988"/>
                <a:gd name="connsiteY7" fmla="*/ 19050 h 700088"/>
                <a:gd name="connsiteX8" fmla="*/ 1543050 w 1804988"/>
                <a:gd name="connsiteY8" fmla="*/ 28575 h 700088"/>
                <a:gd name="connsiteX9" fmla="*/ 1681163 w 1804988"/>
                <a:gd name="connsiteY9" fmla="*/ 204788 h 700088"/>
                <a:gd name="connsiteX10" fmla="*/ 1781175 w 1804988"/>
                <a:gd name="connsiteY10" fmla="*/ 409575 h 700088"/>
                <a:gd name="connsiteX11" fmla="*/ 1804988 w 1804988"/>
                <a:gd name="connsiteY11" fmla="*/ 490538 h 70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4988" h="700088">
                  <a:moveTo>
                    <a:pt x="0" y="700088"/>
                  </a:moveTo>
                  <a:lnTo>
                    <a:pt x="14288" y="619125"/>
                  </a:lnTo>
                  <a:lnTo>
                    <a:pt x="104775" y="428625"/>
                  </a:lnTo>
                  <a:lnTo>
                    <a:pt x="266700" y="200025"/>
                  </a:lnTo>
                  <a:lnTo>
                    <a:pt x="433388" y="38100"/>
                  </a:lnTo>
                  <a:lnTo>
                    <a:pt x="695325" y="14288"/>
                  </a:lnTo>
                  <a:lnTo>
                    <a:pt x="1009650" y="0"/>
                  </a:lnTo>
                  <a:lnTo>
                    <a:pt x="1309688" y="19050"/>
                  </a:lnTo>
                  <a:lnTo>
                    <a:pt x="1543050" y="28575"/>
                  </a:lnTo>
                  <a:lnTo>
                    <a:pt x="1681163" y="204788"/>
                  </a:lnTo>
                  <a:lnTo>
                    <a:pt x="1781175" y="409575"/>
                  </a:lnTo>
                  <a:lnTo>
                    <a:pt x="1804988" y="490538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Полилиния 168"/>
            <p:cNvSpPr/>
            <p:nvPr/>
          </p:nvSpPr>
          <p:spPr>
            <a:xfrm>
              <a:off x="6472238" y="1385888"/>
              <a:ext cx="976312" cy="1647825"/>
            </a:xfrm>
            <a:custGeom>
              <a:avLst/>
              <a:gdLst>
                <a:gd name="connsiteX0" fmla="*/ 976312 w 976312"/>
                <a:gd name="connsiteY0" fmla="*/ 0 h 1647825"/>
                <a:gd name="connsiteX1" fmla="*/ 919162 w 976312"/>
                <a:gd name="connsiteY1" fmla="*/ 104775 h 1647825"/>
                <a:gd name="connsiteX2" fmla="*/ 800100 w 976312"/>
                <a:gd name="connsiteY2" fmla="*/ 257175 h 1647825"/>
                <a:gd name="connsiteX3" fmla="*/ 666750 w 976312"/>
                <a:gd name="connsiteY3" fmla="*/ 500062 h 1647825"/>
                <a:gd name="connsiteX4" fmla="*/ 523875 w 976312"/>
                <a:gd name="connsiteY4" fmla="*/ 762000 h 1647825"/>
                <a:gd name="connsiteX5" fmla="*/ 376237 w 976312"/>
                <a:gd name="connsiteY5" fmla="*/ 1014412 h 1647825"/>
                <a:gd name="connsiteX6" fmla="*/ 214312 w 976312"/>
                <a:gd name="connsiteY6" fmla="*/ 1247775 h 1647825"/>
                <a:gd name="connsiteX7" fmla="*/ 76200 w 976312"/>
                <a:gd name="connsiteY7" fmla="*/ 1471612 h 1647825"/>
                <a:gd name="connsiteX8" fmla="*/ 19050 w 976312"/>
                <a:gd name="connsiteY8" fmla="*/ 1619250 h 1647825"/>
                <a:gd name="connsiteX9" fmla="*/ 0 w 976312"/>
                <a:gd name="connsiteY9" fmla="*/ 1647825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312" h="1647825">
                  <a:moveTo>
                    <a:pt x="976312" y="0"/>
                  </a:moveTo>
                  <a:lnTo>
                    <a:pt x="919162" y="104775"/>
                  </a:lnTo>
                  <a:lnTo>
                    <a:pt x="800100" y="257175"/>
                  </a:lnTo>
                  <a:lnTo>
                    <a:pt x="666750" y="500062"/>
                  </a:lnTo>
                  <a:lnTo>
                    <a:pt x="523875" y="762000"/>
                  </a:lnTo>
                  <a:lnTo>
                    <a:pt x="376237" y="1014412"/>
                  </a:lnTo>
                  <a:lnTo>
                    <a:pt x="214312" y="1247775"/>
                  </a:lnTo>
                  <a:lnTo>
                    <a:pt x="76200" y="1471612"/>
                  </a:lnTo>
                  <a:lnTo>
                    <a:pt x="19050" y="1619250"/>
                  </a:lnTo>
                  <a:lnTo>
                    <a:pt x="0" y="1647825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олилиния 169"/>
            <p:cNvSpPr/>
            <p:nvPr/>
          </p:nvSpPr>
          <p:spPr>
            <a:xfrm>
              <a:off x="6667500" y="1490663"/>
              <a:ext cx="1023938" cy="1704975"/>
            </a:xfrm>
            <a:custGeom>
              <a:avLst/>
              <a:gdLst>
                <a:gd name="connsiteX0" fmla="*/ 1023938 w 1023938"/>
                <a:gd name="connsiteY0" fmla="*/ 0 h 1704975"/>
                <a:gd name="connsiteX1" fmla="*/ 933450 w 1023938"/>
                <a:gd name="connsiteY1" fmla="*/ 176212 h 1704975"/>
                <a:gd name="connsiteX2" fmla="*/ 809625 w 1023938"/>
                <a:gd name="connsiteY2" fmla="*/ 390525 h 1704975"/>
                <a:gd name="connsiteX3" fmla="*/ 657225 w 1023938"/>
                <a:gd name="connsiteY3" fmla="*/ 638175 h 1704975"/>
                <a:gd name="connsiteX4" fmla="*/ 500063 w 1023938"/>
                <a:gd name="connsiteY4" fmla="*/ 923925 h 1704975"/>
                <a:gd name="connsiteX5" fmla="*/ 338138 w 1023938"/>
                <a:gd name="connsiteY5" fmla="*/ 1195387 h 1704975"/>
                <a:gd name="connsiteX6" fmla="*/ 180975 w 1023938"/>
                <a:gd name="connsiteY6" fmla="*/ 1438275 h 1704975"/>
                <a:gd name="connsiteX7" fmla="*/ 80963 w 1023938"/>
                <a:gd name="connsiteY7" fmla="*/ 1600200 h 1704975"/>
                <a:gd name="connsiteX8" fmla="*/ 0 w 1023938"/>
                <a:gd name="connsiteY8" fmla="*/ 1704975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3938" h="1704975">
                  <a:moveTo>
                    <a:pt x="1023938" y="0"/>
                  </a:moveTo>
                  <a:lnTo>
                    <a:pt x="933450" y="176212"/>
                  </a:lnTo>
                  <a:lnTo>
                    <a:pt x="809625" y="390525"/>
                  </a:lnTo>
                  <a:lnTo>
                    <a:pt x="657225" y="638175"/>
                  </a:lnTo>
                  <a:lnTo>
                    <a:pt x="500063" y="923925"/>
                  </a:lnTo>
                  <a:lnTo>
                    <a:pt x="338138" y="1195387"/>
                  </a:lnTo>
                  <a:lnTo>
                    <a:pt x="180975" y="1438275"/>
                  </a:lnTo>
                  <a:lnTo>
                    <a:pt x="80963" y="1600200"/>
                  </a:lnTo>
                  <a:lnTo>
                    <a:pt x="0" y="1704975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Полилиния 170"/>
            <p:cNvSpPr/>
            <p:nvPr/>
          </p:nvSpPr>
          <p:spPr>
            <a:xfrm>
              <a:off x="6753225" y="1352550"/>
              <a:ext cx="495300" cy="819150"/>
            </a:xfrm>
            <a:custGeom>
              <a:avLst/>
              <a:gdLst>
                <a:gd name="connsiteX0" fmla="*/ 495300 w 495300"/>
                <a:gd name="connsiteY0" fmla="*/ 0 h 819150"/>
                <a:gd name="connsiteX1" fmla="*/ 357188 w 495300"/>
                <a:gd name="connsiteY1" fmla="*/ 119063 h 819150"/>
                <a:gd name="connsiteX2" fmla="*/ 200025 w 495300"/>
                <a:gd name="connsiteY2" fmla="*/ 323850 h 819150"/>
                <a:gd name="connsiteX3" fmla="*/ 71438 w 495300"/>
                <a:gd name="connsiteY3" fmla="*/ 571500 h 819150"/>
                <a:gd name="connsiteX4" fmla="*/ 0 w 495300"/>
                <a:gd name="connsiteY4" fmla="*/ 819150 h 819150"/>
                <a:gd name="connsiteX5" fmla="*/ 0 w 495300"/>
                <a:gd name="connsiteY5" fmla="*/ 81915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5300" h="819150">
                  <a:moveTo>
                    <a:pt x="495300" y="0"/>
                  </a:moveTo>
                  <a:lnTo>
                    <a:pt x="357188" y="119063"/>
                  </a:lnTo>
                  <a:lnTo>
                    <a:pt x="200025" y="323850"/>
                  </a:lnTo>
                  <a:lnTo>
                    <a:pt x="71438" y="571500"/>
                  </a:lnTo>
                  <a:lnTo>
                    <a:pt x="0" y="819150"/>
                  </a:lnTo>
                  <a:lnTo>
                    <a:pt x="0" y="81915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Полилиния 171"/>
            <p:cNvSpPr/>
            <p:nvPr/>
          </p:nvSpPr>
          <p:spPr>
            <a:xfrm>
              <a:off x="7629525" y="1690688"/>
              <a:ext cx="352425" cy="1214437"/>
            </a:xfrm>
            <a:custGeom>
              <a:avLst/>
              <a:gdLst>
                <a:gd name="connsiteX0" fmla="*/ 285750 w 352425"/>
                <a:gd name="connsiteY0" fmla="*/ 0 h 1214437"/>
                <a:gd name="connsiteX1" fmla="*/ 238125 w 352425"/>
                <a:gd name="connsiteY1" fmla="*/ 85725 h 1214437"/>
                <a:gd name="connsiteX2" fmla="*/ 147638 w 352425"/>
                <a:gd name="connsiteY2" fmla="*/ 219075 h 1214437"/>
                <a:gd name="connsiteX3" fmla="*/ 0 w 352425"/>
                <a:gd name="connsiteY3" fmla="*/ 452437 h 1214437"/>
                <a:gd name="connsiteX4" fmla="*/ 176213 w 352425"/>
                <a:gd name="connsiteY4" fmla="*/ 714375 h 1214437"/>
                <a:gd name="connsiteX5" fmla="*/ 280988 w 352425"/>
                <a:gd name="connsiteY5" fmla="*/ 933450 h 1214437"/>
                <a:gd name="connsiteX6" fmla="*/ 352425 w 352425"/>
                <a:gd name="connsiteY6" fmla="*/ 1133475 h 1214437"/>
                <a:gd name="connsiteX7" fmla="*/ 347663 w 352425"/>
                <a:gd name="connsiteY7" fmla="*/ 1214437 h 121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425" h="1214437">
                  <a:moveTo>
                    <a:pt x="285750" y="0"/>
                  </a:moveTo>
                  <a:lnTo>
                    <a:pt x="238125" y="85725"/>
                  </a:lnTo>
                  <a:lnTo>
                    <a:pt x="147638" y="219075"/>
                  </a:lnTo>
                  <a:lnTo>
                    <a:pt x="0" y="452437"/>
                  </a:lnTo>
                  <a:lnTo>
                    <a:pt x="176213" y="714375"/>
                  </a:lnTo>
                  <a:lnTo>
                    <a:pt x="280988" y="933450"/>
                  </a:lnTo>
                  <a:lnTo>
                    <a:pt x="352425" y="1133475"/>
                  </a:lnTo>
                  <a:lnTo>
                    <a:pt x="347663" y="1214437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олилиния 172"/>
            <p:cNvSpPr/>
            <p:nvPr/>
          </p:nvSpPr>
          <p:spPr>
            <a:xfrm>
              <a:off x="7858125" y="1924050"/>
              <a:ext cx="209550" cy="238125"/>
            </a:xfrm>
            <a:custGeom>
              <a:avLst/>
              <a:gdLst>
                <a:gd name="connsiteX0" fmla="*/ 0 w 209550"/>
                <a:gd name="connsiteY0" fmla="*/ 238125 h 238125"/>
                <a:gd name="connsiteX1" fmla="*/ 128588 w 209550"/>
                <a:gd name="connsiteY1" fmla="*/ 123825 h 238125"/>
                <a:gd name="connsiteX2" fmla="*/ 209550 w 209550"/>
                <a:gd name="connsiteY2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550" h="238125">
                  <a:moveTo>
                    <a:pt x="0" y="238125"/>
                  </a:moveTo>
                  <a:lnTo>
                    <a:pt x="128588" y="12382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>
              <a:off x="6562725" y="1371600"/>
              <a:ext cx="1581150" cy="1890713"/>
            </a:xfrm>
            <a:custGeom>
              <a:avLst/>
              <a:gdLst>
                <a:gd name="connsiteX0" fmla="*/ 400050 w 1581150"/>
                <a:gd name="connsiteY0" fmla="*/ 0 h 1890713"/>
                <a:gd name="connsiteX1" fmla="*/ 242888 w 1581150"/>
                <a:gd name="connsiteY1" fmla="*/ 152400 h 1890713"/>
                <a:gd name="connsiteX2" fmla="*/ 95250 w 1581150"/>
                <a:gd name="connsiteY2" fmla="*/ 395288 h 1890713"/>
                <a:gd name="connsiteX3" fmla="*/ 0 w 1581150"/>
                <a:gd name="connsiteY3" fmla="*/ 671513 h 1890713"/>
                <a:gd name="connsiteX4" fmla="*/ 19050 w 1581150"/>
                <a:gd name="connsiteY4" fmla="*/ 966788 h 1890713"/>
                <a:gd name="connsiteX5" fmla="*/ 123825 w 1581150"/>
                <a:gd name="connsiteY5" fmla="*/ 1276350 h 1890713"/>
                <a:gd name="connsiteX6" fmla="*/ 285750 w 1581150"/>
                <a:gd name="connsiteY6" fmla="*/ 1571625 h 1890713"/>
                <a:gd name="connsiteX7" fmla="*/ 466725 w 1581150"/>
                <a:gd name="connsiteY7" fmla="*/ 1747838 h 1890713"/>
                <a:gd name="connsiteX8" fmla="*/ 704850 w 1581150"/>
                <a:gd name="connsiteY8" fmla="*/ 1866900 h 1890713"/>
                <a:gd name="connsiteX9" fmla="*/ 942975 w 1581150"/>
                <a:gd name="connsiteY9" fmla="*/ 1890713 h 1890713"/>
                <a:gd name="connsiteX10" fmla="*/ 1214438 w 1581150"/>
                <a:gd name="connsiteY10" fmla="*/ 1704975 h 1890713"/>
                <a:gd name="connsiteX11" fmla="*/ 1423988 w 1581150"/>
                <a:gd name="connsiteY11" fmla="*/ 1447800 h 1890713"/>
                <a:gd name="connsiteX12" fmla="*/ 1533525 w 1581150"/>
                <a:gd name="connsiteY12" fmla="*/ 1162050 h 1890713"/>
                <a:gd name="connsiteX13" fmla="*/ 1581150 w 1581150"/>
                <a:gd name="connsiteY13" fmla="*/ 847725 h 1890713"/>
                <a:gd name="connsiteX14" fmla="*/ 1571625 w 1581150"/>
                <a:gd name="connsiteY14" fmla="*/ 847725 h 189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81150" h="1890713">
                  <a:moveTo>
                    <a:pt x="400050" y="0"/>
                  </a:moveTo>
                  <a:lnTo>
                    <a:pt x="242888" y="152400"/>
                  </a:lnTo>
                  <a:lnTo>
                    <a:pt x="95250" y="395288"/>
                  </a:lnTo>
                  <a:lnTo>
                    <a:pt x="0" y="671513"/>
                  </a:lnTo>
                  <a:lnTo>
                    <a:pt x="19050" y="966788"/>
                  </a:lnTo>
                  <a:lnTo>
                    <a:pt x="123825" y="1276350"/>
                  </a:lnTo>
                  <a:lnTo>
                    <a:pt x="285750" y="1571625"/>
                  </a:lnTo>
                  <a:lnTo>
                    <a:pt x="466725" y="1747838"/>
                  </a:lnTo>
                  <a:lnTo>
                    <a:pt x="704850" y="1866900"/>
                  </a:lnTo>
                  <a:lnTo>
                    <a:pt x="942975" y="1890713"/>
                  </a:lnTo>
                  <a:lnTo>
                    <a:pt x="1214438" y="1704975"/>
                  </a:lnTo>
                  <a:lnTo>
                    <a:pt x="1423988" y="1447800"/>
                  </a:lnTo>
                  <a:lnTo>
                    <a:pt x="1533525" y="1162050"/>
                  </a:lnTo>
                  <a:lnTo>
                    <a:pt x="1581150" y="847725"/>
                  </a:lnTo>
                  <a:lnTo>
                    <a:pt x="1571625" y="847725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Полилиния 174"/>
            <p:cNvSpPr/>
            <p:nvPr/>
          </p:nvSpPr>
          <p:spPr>
            <a:xfrm>
              <a:off x="6362700" y="1381125"/>
              <a:ext cx="1023938" cy="1947863"/>
            </a:xfrm>
            <a:custGeom>
              <a:avLst/>
              <a:gdLst>
                <a:gd name="connsiteX0" fmla="*/ 1023938 w 1023938"/>
                <a:gd name="connsiteY0" fmla="*/ 0 h 1947863"/>
                <a:gd name="connsiteX1" fmla="*/ 862013 w 1023938"/>
                <a:gd name="connsiteY1" fmla="*/ 0 h 1947863"/>
                <a:gd name="connsiteX2" fmla="*/ 576263 w 1023938"/>
                <a:gd name="connsiteY2" fmla="*/ 4763 h 1947863"/>
                <a:gd name="connsiteX3" fmla="*/ 338138 w 1023938"/>
                <a:gd name="connsiteY3" fmla="*/ 90488 h 1947863"/>
                <a:gd name="connsiteX4" fmla="*/ 128588 w 1023938"/>
                <a:gd name="connsiteY4" fmla="*/ 295275 h 1947863"/>
                <a:gd name="connsiteX5" fmla="*/ 33338 w 1023938"/>
                <a:gd name="connsiteY5" fmla="*/ 552450 h 1947863"/>
                <a:gd name="connsiteX6" fmla="*/ 0 w 1023938"/>
                <a:gd name="connsiteY6" fmla="*/ 866775 h 1947863"/>
                <a:gd name="connsiteX7" fmla="*/ 57150 w 1023938"/>
                <a:gd name="connsiteY7" fmla="*/ 1181100 h 1947863"/>
                <a:gd name="connsiteX8" fmla="*/ 190500 w 1023938"/>
                <a:gd name="connsiteY8" fmla="*/ 1490663 h 1947863"/>
                <a:gd name="connsiteX9" fmla="*/ 381000 w 1023938"/>
                <a:gd name="connsiteY9" fmla="*/ 1719263 h 1947863"/>
                <a:gd name="connsiteX10" fmla="*/ 609600 w 1023938"/>
                <a:gd name="connsiteY10" fmla="*/ 1871663 h 1947863"/>
                <a:gd name="connsiteX11" fmla="*/ 857250 w 1023938"/>
                <a:gd name="connsiteY11" fmla="*/ 1947863 h 1947863"/>
                <a:gd name="connsiteX12" fmla="*/ 904875 w 1023938"/>
                <a:gd name="connsiteY12" fmla="*/ 1852613 h 1947863"/>
                <a:gd name="connsiteX13" fmla="*/ 923925 w 1023938"/>
                <a:gd name="connsiteY13" fmla="*/ 1704975 h 194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3938" h="1947863">
                  <a:moveTo>
                    <a:pt x="1023938" y="0"/>
                  </a:moveTo>
                  <a:lnTo>
                    <a:pt x="862013" y="0"/>
                  </a:lnTo>
                  <a:lnTo>
                    <a:pt x="576263" y="4763"/>
                  </a:lnTo>
                  <a:lnTo>
                    <a:pt x="338138" y="90488"/>
                  </a:lnTo>
                  <a:lnTo>
                    <a:pt x="128588" y="295275"/>
                  </a:lnTo>
                  <a:lnTo>
                    <a:pt x="33338" y="552450"/>
                  </a:lnTo>
                  <a:lnTo>
                    <a:pt x="0" y="866775"/>
                  </a:lnTo>
                  <a:lnTo>
                    <a:pt x="57150" y="1181100"/>
                  </a:lnTo>
                  <a:lnTo>
                    <a:pt x="190500" y="1490663"/>
                  </a:lnTo>
                  <a:lnTo>
                    <a:pt x="381000" y="1719263"/>
                  </a:lnTo>
                  <a:lnTo>
                    <a:pt x="609600" y="1871663"/>
                  </a:lnTo>
                  <a:lnTo>
                    <a:pt x="857250" y="1947863"/>
                  </a:lnTo>
                  <a:lnTo>
                    <a:pt x="904875" y="1852613"/>
                  </a:lnTo>
                  <a:lnTo>
                    <a:pt x="923925" y="1704975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6224588" y="1862138"/>
              <a:ext cx="438150" cy="1333500"/>
            </a:xfrm>
            <a:custGeom>
              <a:avLst/>
              <a:gdLst>
                <a:gd name="connsiteX0" fmla="*/ 438150 w 438150"/>
                <a:gd name="connsiteY0" fmla="*/ 1333500 h 1333500"/>
                <a:gd name="connsiteX1" fmla="*/ 438150 w 438150"/>
                <a:gd name="connsiteY1" fmla="*/ 1333500 h 1333500"/>
                <a:gd name="connsiteX2" fmla="*/ 266700 w 438150"/>
                <a:gd name="connsiteY2" fmla="*/ 1143000 h 1333500"/>
                <a:gd name="connsiteX3" fmla="*/ 100012 w 438150"/>
                <a:gd name="connsiteY3" fmla="*/ 885825 h 1333500"/>
                <a:gd name="connsiteX4" fmla="*/ 19050 w 438150"/>
                <a:gd name="connsiteY4" fmla="*/ 595312 h 1333500"/>
                <a:gd name="connsiteX5" fmla="*/ 0 w 438150"/>
                <a:gd name="connsiteY5" fmla="*/ 280987 h 1333500"/>
                <a:gd name="connsiteX6" fmla="*/ 76200 w 438150"/>
                <a:gd name="connsiteY6" fmla="*/ 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1333500">
                  <a:moveTo>
                    <a:pt x="438150" y="1333500"/>
                  </a:moveTo>
                  <a:lnTo>
                    <a:pt x="438150" y="1333500"/>
                  </a:lnTo>
                  <a:lnTo>
                    <a:pt x="266700" y="1143000"/>
                  </a:lnTo>
                  <a:lnTo>
                    <a:pt x="100012" y="885825"/>
                  </a:lnTo>
                  <a:lnTo>
                    <a:pt x="19050" y="595312"/>
                  </a:lnTo>
                  <a:lnTo>
                    <a:pt x="0" y="28098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9" name="Овал 178"/>
          <p:cNvSpPr/>
          <p:nvPr/>
        </p:nvSpPr>
        <p:spPr>
          <a:xfrm>
            <a:off x="6983344" y="1896711"/>
            <a:ext cx="72000" cy="72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251520" y="627534"/>
                <a:ext cx="381642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1600" dirty="0" smtClean="0">
                    <a:latin typeface="Times New Roman"/>
                    <a:ea typeface="Calibri"/>
                    <a:cs typeface="Times New Roman"/>
                  </a:rPr>
                  <a:t>Обозначим через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1600" dirty="0" smtClean="0">
                    <a:latin typeface="Times New Roman"/>
                    <a:ea typeface="Calibri"/>
                    <a:cs typeface="Times New Roman"/>
                  </a:rPr>
                  <a:t>– площадь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ea typeface="Calibri"/>
                        <a:cs typeface="Times New Roman"/>
                      </a:rPr>
                      <m:t>𝑖</m:t>
                    </m:r>
                  </m:oMath>
                </a14:m>
                <a:r>
                  <a:rPr lang="en-US" sz="1600" dirty="0" smtClean="0">
                    <a:latin typeface="Times New Roman"/>
                    <a:ea typeface="Calibri"/>
                    <a:cs typeface="Times New Roman"/>
                  </a:rPr>
                  <a:t>-</a:t>
                </a:r>
                <a:r>
                  <a:rPr lang="ru-RU" sz="1600" dirty="0" smtClean="0">
                    <a:latin typeface="Times New Roman"/>
                    <a:ea typeface="Calibri"/>
                    <a:cs typeface="Times New Roman"/>
                  </a:rPr>
                  <a:t>й </a:t>
                </a:r>
                <a:r>
                  <a:rPr lang="ru-RU" sz="1600" dirty="0">
                    <a:latin typeface="Times New Roman"/>
                    <a:ea typeface="Calibri"/>
                    <a:cs typeface="Times New Roman"/>
                  </a:rPr>
                  <a:t>грани. </a:t>
                </a:r>
                <a:endParaRPr lang="ru-RU" sz="16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27534"/>
                <a:ext cx="3816424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799" t="-5455" r="-1438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251520" y="862608"/>
                <a:ext cx="1080120" cy="441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1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a: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ru-RU" sz="16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𝑅</m:t>
                    </m:r>
                  </m:oMath>
                </a14:m>
                <a:r>
                  <a:rPr lang="en-US" sz="16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62608"/>
                <a:ext cx="1080120" cy="441275"/>
              </a:xfrm>
              <a:prstGeom prst="rect">
                <a:avLst/>
              </a:prstGeom>
              <a:blipFill rotWithShape="1">
                <a:blip r:embed="rId5"/>
                <a:stretch>
                  <a:fillRect r="-7910"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3419872" y="1417950"/>
                <a:ext cx="1944216" cy="339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Times New Roman"/>
                    <a:ea typeface="Calibri"/>
                  </a:rPr>
                  <a:t>, 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ru-RU" sz="1600" b="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ru-RU" sz="16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ru-RU" sz="16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417950"/>
                <a:ext cx="1944216" cy="339388"/>
              </a:xfrm>
              <a:prstGeom prst="rect">
                <a:avLst/>
              </a:prstGeom>
              <a:blipFill rotWithShape="1">
                <a:blip r:embed="rId6"/>
                <a:stretch>
                  <a:fillRect l="-1567" t="-109091" b="-17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251520" y="1923678"/>
                <a:ext cx="1008112" cy="4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ru-RU" sz="16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160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16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ru-RU" sz="1600" b="0" i="1" dirty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16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endParaRPr lang="ru-RU" sz="16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23678"/>
                <a:ext cx="1008112" cy="440633"/>
              </a:xfrm>
              <a:prstGeom prst="rect">
                <a:avLst/>
              </a:prstGeom>
              <a:blipFill rotWithShape="1">
                <a:blip r:embed="rId7"/>
                <a:stretch>
                  <a:fillRect r="-1205" b="-6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251520" y="1203598"/>
                <a:ext cx="3408049" cy="764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ru-RU" sz="16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ru-RU" sz="1600" i="1" dirty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dirty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ru-RU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Times New Roman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Times New Roman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</m:nary>
                      <m:r>
                        <a:rPr lang="en-US" sz="1600" b="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𝑅</m:t>
                      </m:r>
                      <m:nary>
                        <m:naryPr>
                          <m:chr m:val="∑"/>
                          <m:ctrlPr>
                            <a:rPr lang="ru-RU" sz="16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ru-RU" sz="1600" i="1" dirty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dirty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ru-RU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Times New Roman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Times New Roman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600" b="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160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3598"/>
                <a:ext cx="3408049" cy="7645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Прямая соединительная линия 77"/>
          <p:cNvCxnSpPr/>
          <p:nvPr/>
        </p:nvCxnSpPr>
        <p:spPr>
          <a:xfrm flipV="1">
            <a:off x="7758417" y="1372648"/>
            <a:ext cx="288090" cy="305149"/>
          </a:xfrm>
          <a:prstGeom prst="line">
            <a:avLst/>
          </a:prstGeom>
          <a:ln>
            <a:solidFill>
              <a:schemeClr val="accent6">
                <a:alpha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/>
          <p:nvPr/>
        </p:nvCxnSpPr>
        <p:spPr>
          <a:xfrm flipV="1">
            <a:off x="7758417" y="920732"/>
            <a:ext cx="592249" cy="757065"/>
          </a:xfrm>
          <a:prstGeom prst="line">
            <a:avLst/>
          </a:prstGeom>
          <a:ln>
            <a:solidFill>
              <a:schemeClr val="accent6">
                <a:alpha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92"/>
          <p:cNvCxnSpPr/>
          <p:nvPr/>
        </p:nvCxnSpPr>
        <p:spPr>
          <a:xfrm flipH="1" flipV="1">
            <a:off x="7732961" y="1739253"/>
            <a:ext cx="146859" cy="700195"/>
          </a:xfrm>
          <a:prstGeom prst="line">
            <a:avLst/>
          </a:prstGeom>
          <a:ln>
            <a:solidFill>
              <a:schemeClr val="accent6">
                <a:alpha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/>
          <p:cNvCxnSpPr/>
          <p:nvPr/>
        </p:nvCxnSpPr>
        <p:spPr>
          <a:xfrm flipH="1" flipV="1">
            <a:off x="7322607" y="791623"/>
            <a:ext cx="384898" cy="886174"/>
          </a:xfrm>
          <a:prstGeom prst="line">
            <a:avLst/>
          </a:prstGeom>
          <a:ln>
            <a:solidFill>
              <a:schemeClr val="accent6">
                <a:alpha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201"/>
          <p:cNvCxnSpPr/>
          <p:nvPr/>
        </p:nvCxnSpPr>
        <p:spPr>
          <a:xfrm flipH="1">
            <a:off x="7027332" y="1703253"/>
            <a:ext cx="669629" cy="45632"/>
          </a:xfrm>
          <a:prstGeom prst="line">
            <a:avLst/>
          </a:prstGeom>
          <a:ln>
            <a:solidFill>
              <a:schemeClr val="accent6">
                <a:alpha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 flipH="1" flipV="1">
            <a:off x="7768961" y="1703253"/>
            <a:ext cx="944296" cy="112307"/>
          </a:xfrm>
          <a:prstGeom prst="line">
            <a:avLst/>
          </a:prstGeom>
          <a:ln>
            <a:solidFill>
              <a:schemeClr val="accent6">
                <a:alpha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единительная линия 207"/>
          <p:cNvCxnSpPr/>
          <p:nvPr/>
        </p:nvCxnSpPr>
        <p:spPr>
          <a:xfrm flipH="1" flipV="1">
            <a:off x="6747383" y="1616429"/>
            <a:ext cx="949578" cy="86824"/>
          </a:xfrm>
          <a:prstGeom prst="line">
            <a:avLst/>
          </a:prstGeom>
          <a:ln>
            <a:solidFill>
              <a:schemeClr val="accent6">
                <a:alpha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единительная линия 210"/>
          <p:cNvCxnSpPr/>
          <p:nvPr/>
        </p:nvCxnSpPr>
        <p:spPr>
          <a:xfrm flipH="1">
            <a:off x="6963407" y="1728709"/>
            <a:ext cx="744098" cy="566524"/>
          </a:xfrm>
          <a:prstGeom prst="line">
            <a:avLst/>
          </a:prstGeom>
          <a:ln>
            <a:solidFill>
              <a:schemeClr val="accent6">
                <a:alpha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 flipV="1">
            <a:off x="7341954" y="1739253"/>
            <a:ext cx="391007" cy="856565"/>
          </a:xfrm>
          <a:prstGeom prst="line">
            <a:avLst/>
          </a:prstGeom>
          <a:ln>
            <a:solidFill>
              <a:schemeClr val="accent6">
                <a:alpha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единительная линия 215"/>
          <p:cNvCxnSpPr/>
          <p:nvPr/>
        </p:nvCxnSpPr>
        <p:spPr>
          <a:xfrm flipH="1" flipV="1">
            <a:off x="7758417" y="1728709"/>
            <a:ext cx="243834" cy="904339"/>
          </a:xfrm>
          <a:prstGeom prst="line">
            <a:avLst/>
          </a:prstGeom>
          <a:ln>
            <a:solidFill>
              <a:schemeClr val="accent6">
                <a:alpha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единительная линия 217"/>
          <p:cNvCxnSpPr/>
          <p:nvPr/>
        </p:nvCxnSpPr>
        <p:spPr>
          <a:xfrm flipH="1" flipV="1">
            <a:off x="7758417" y="1728709"/>
            <a:ext cx="916740" cy="239251"/>
          </a:xfrm>
          <a:prstGeom prst="line">
            <a:avLst/>
          </a:prstGeom>
          <a:ln>
            <a:solidFill>
              <a:schemeClr val="accent6">
                <a:alpha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Группа 179"/>
          <p:cNvGrpSpPr/>
          <p:nvPr/>
        </p:nvGrpSpPr>
        <p:grpSpPr>
          <a:xfrm>
            <a:off x="6740416" y="701532"/>
            <a:ext cx="1980000" cy="1980000"/>
            <a:chOff x="6228184" y="1419622"/>
            <a:chExt cx="1980000" cy="1980000"/>
          </a:xfrm>
        </p:grpSpPr>
        <p:sp>
          <p:nvSpPr>
            <p:cNvPr id="181" name="Овал 180"/>
            <p:cNvSpPr/>
            <p:nvPr/>
          </p:nvSpPr>
          <p:spPr>
            <a:xfrm>
              <a:off x="6228184" y="1419622"/>
              <a:ext cx="1980000" cy="1980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олилиния 181"/>
            <p:cNvSpPr/>
            <p:nvPr/>
          </p:nvSpPr>
          <p:spPr>
            <a:xfrm>
              <a:off x="6229350" y="1633538"/>
              <a:ext cx="1614488" cy="842962"/>
            </a:xfrm>
            <a:custGeom>
              <a:avLst/>
              <a:gdLst>
                <a:gd name="connsiteX0" fmla="*/ 0 w 1614488"/>
                <a:gd name="connsiteY0" fmla="*/ 700087 h 842962"/>
                <a:gd name="connsiteX1" fmla="*/ 128588 w 1614488"/>
                <a:gd name="connsiteY1" fmla="*/ 795337 h 842962"/>
                <a:gd name="connsiteX2" fmla="*/ 290513 w 1614488"/>
                <a:gd name="connsiteY2" fmla="*/ 842962 h 842962"/>
                <a:gd name="connsiteX3" fmla="*/ 728663 w 1614488"/>
                <a:gd name="connsiteY3" fmla="*/ 633412 h 842962"/>
                <a:gd name="connsiteX4" fmla="*/ 1304925 w 1614488"/>
                <a:gd name="connsiteY4" fmla="*/ 457200 h 842962"/>
                <a:gd name="connsiteX5" fmla="*/ 1485900 w 1614488"/>
                <a:gd name="connsiteY5" fmla="*/ 200025 h 842962"/>
                <a:gd name="connsiteX6" fmla="*/ 1614488 w 1614488"/>
                <a:gd name="connsiteY6" fmla="*/ 0 h 84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488" h="842962">
                  <a:moveTo>
                    <a:pt x="0" y="700087"/>
                  </a:moveTo>
                  <a:lnTo>
                    <a:pt x="128588" y="795337"/>
                  </a:lnTo>
                  <a:lnTo>
                    <a:pt x="290513" y="842962"/>
                  </a:lnTo>
                  <a:lnTo>
                    <a:pt x="728663" y="633412"/>
                  </a:lnTo>
                  <a:lnTo>
                    <a:pt x="1304925" y="457200"/>
                  </a:lnTo>
                  <a:lnTo>
                    <a:pt x="1485900" y="200025"/>
                  </a:lnTo>
                  <a:lnTo>
                    <a:pt x="1614488" y="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Полилиния 182"/>
            <p:cNvSpPr/>
            <p:nvPr/>
          </p:nvSpPr>
          <p:spPr>
            <a:xfrm>
              <a:off x="6515100" y="1509713"/>
              <a:ext cx="1023938" cy="1652587"/>
            </a:xfrm>
            <a:custGeom>
              <a:avLst/>
              <a:gdLst>
                <a:gd name="connsiteX0" fmla="*/ 295275 w 1023938"/>
                <a:gd name="connsiteY0" fmla="*/ 0 h 1652587"/>
                <a:gd name="connsiteX1" fmla="*/ 114300 w 1023938"/>
                <a:gd name="connsiteY1" fmla="*/ 242887 h 1652587"/>
                <a:gd name="connsiteX2" fmla="*/ 19050 w 1023938"/>
                <a:gd name="connsiteY2" fmla="*/ 523875 h 1652587"/>
                <a:gd name="connsiteX3" fmla="*/ 0 w 1023938"/>
                <a:gd name="connsiteY3" fmla="*/ 957262 h 1652587"/>
                <a:gd name="connsiteX4" fmla="*/ 280988 w 1023938"/>
                <a:gd name="connsiteY4" fmla="*/ 1300162 h 1652587"/>
                <a:gd name="connsiteX5" fmla="*/ 566738 w 1023938"/>
                <a:gd name="connsiteY5" fmla="*/ 1500187 h 1652587"/>
                <a:gd name="connsiteX6" fmla="*/ 852488 w 1023938"/>
                <a:gd name="connsiteY6" fmla="*/ 1652587 h 1652587"/>
                <a:gd name="connsiteX7" fmla="*/ 928688 w 1023938"/>
                <a:gd name="connsiteY7" fmla="*/ 1409700 h 1652587"/>
                <a:gd name="connsiteX8" fmla="*/ 985838 w 1023938"/>
                <a:gd name="connsiteY8" fmla="*/ 1066800 h 1652587"/>
                <a:gd name="connsiteX9" fmla="*/ 1023938 w 1023938"/>
                <a:gd name="connsiteY9" fmla="*/ 571500 h 1652587"/>
                <a:gd name="connsiteX10" fmla="*/ 790575 w 1023938"/>
                <a:gd name="connsiteY10" fmla="*/ 309562 h 1652587"/>
                <a:gd name="connsiteX11" fmla="*/ 557213 w 1023938"/>
                <a:gd name="connsiteY11" fmla="*/ 104775 h 1652587"/>
                <a:gd name="connsiteX12" fmla="*/ 295275 w 1023938"/>
                <a:gd name="connsiteY12" fmla="*/ 0 h 1652587"/>
                <a:gd name="connsiteX0" fmla="*/ 295275 w 1023938"/>
                <a:gd name="connsiteY0" fmla="*/ 0 h 1652587"/>
                <a:gd name="connsiteX1" fmla="*/ 138113 w 1023938"/>
                <a:gd name="connsiteY1" fmla="*/ 223837 h 1652587"/>
                <a:gd name="connsiteX2" fmla="*/ 19050 w 1023938"/>
                <a:gd name="connsiteY2" fmla="*/ 523875 h 1652587"/>
                <a:gd name="connsiteX3" fmla="*/ 0 w 1023938"/>
                <a:gd name="connsiteY3" fmla="*/ 957262 h 1652587"/>
                <a:gd name="connsiteX4" fmla="*/ 280988 w 1023938"/>
                <a:gd name="connsiteY4" fmla="*/ 1300162 h 1652587"/>
                <a:gd name="connsiteX5" fmla="*/ 566738 w 1023938"/>
                <a:gd name="connsiteY5" fmla="*/ 1500187 h 1652587"/>
                <a:gd name="connsiteX6" fmla="*/ 852488 w 1023938"/>
                <a:gd name="connsiteY6" fmla="*/ 1652587 h 1652587"/>
                <a:gd name="connsiteX7" fmla="*/ 928688 w 1023938"/>
                <a:gd name="connsiteY7" fmla="*/ 1409700 h 1652587"/>
                <a:gd name="connsiteX8" fmla="*/ 985838 w 1023938"/>
                <a:gd name="connsiteY8" fmla="*/ 1066800 h 1652587"/>
                <a:gd name="connsiteX9" fmla="*/ 1023938 w 1023938"/>
                <a:gd name="connsiteY9" fmla="*/ 571500 h 1652587"/>
                <a:gd name="connsiteX10" fmla="*/ 790575 w 1023938"/>
                <a:gd name="connsiteY10" fmla="*/ 309562 h 1652587"/>
                <a:gd name="connsiteX11" fmla="*/ 557213 w 1023938"/>
                <a:gd name="connsiteY11" fmla="*/ 104775 h 1652587"/>
                <a:gd name="connsiteX12" fmla="*/ 295275 w 1023938"/>
                <a:gd name="connsiteY12" fmla="*/ 0 h 1652587"/>
                <a:gd name="connsiteX0" fmla="*/ 295275 w 1023938"/>
                <a:gd name="connsiteY0" fmla="*/ 0 h 1652587"/>
                <a:gd name="connsiteX1" fmla="*/ 138113 w 1023938"/>
                <a:gd name="connsiteY1" fmla="*/ 223837 h 1652587"/>
                <a:gd name="connsiteX2" fmla="*/ 19050 w 1023938"/>
                <a:gd name="connsiteY2" fmla="*/ 523875 h 1652587"/>
                <a:gd name="connsiteX3" fmla="*/ 0 w 1023938"/>
                <a:gd name="connsiteY3" fmla="*/ 957262 h 1652587"/>
                <a:gd name="connsiteX4" fmla="*/ 280988 w 1023938"/>
                <a:gd name="connsiteY4" fmla="*/ 1300162 h 1652587"/>
                <a:gd name="connsiteX5" fmla="*/ 566738 w 1023938"/>
                <a:gd name="connsiteY5" fmla="*/ 1500187 h 1652587"/>
                <a:gd name="connsiteX6" fmla="*/ 852488 w 1023938"/>
                <a:gd name="connsiteY6" fmla="*/ 1652587 h 1652587"/>
                <a:gd name="connsiteX7" fmla="*/ 928688 w 1023938"/>
                <a:gd name="connsiteY7" fmla="*/ 1409700 h 1652587"/>
                <a:gd name="connsiteX8" fmla="*/ 985838 w 1023938"/>
                <a:gd name="connsiteY8" fmla="*/ 1066800 h 1652587"/>
                <a:gd name="connsiteX9" fmla="*/ 1023938 w 1023938"/>
                <a:gd name="connsiteY9" fmla="*/ 571500 h 1652587"/>
                <a:gd name="connsiteX10" fmla="*/ 790575 w 1023938"/>
                <a:gd name="connsiteY10" fmla="*/ 309562 h 1652587"/>
                <a:gd name="connsiteX11" fmla="*/ 557213 w 1023938"/>
                <a:gd name="connsiteY11" fmla="*/ 104775 h 1652587"/>
                <a:gd name="connsiteX12" fmla="*/ 295275 w 1023938"/>
                <a:gd name="connsiteY12" fmla="*/ 0 h 1652587"/>
                <a:gd name="connsiteX0" fmla="*/ 295275 w 1023938"/>
                <a:gd name="connsiteY0" fmla="*/ 0 h 1652587"/>
                <a:gd name="connsiteX1" fmla="*/ 138113 w 1023938"/>
                <a:gd name="connsiteY1" fmla="*/ 223837 h 1652587"/>
                <a:gd name="connsiteX2" fmla="*/ 19050 w 1023938"/>
                <a:gd name="connsiteY2" fmla="*/ 523875 h 1652587"/>
                <a:gd name="connsiteX3" fmla="*/ 0 w 1023938"/>
                <a:gd name="connsiteY3" fmla="*/ 957262 h 1652587"/>
                <a:gd name="connsiteX4" fmla="*/ 280988 w 1023938"/>
                <a:gd name="connsiteY4" fmla="*/ 1300162 h 1652587"/>
                <a:gd name="connsiteX5" fmla="*/ 566738 w 1023938"/>
                <a:gd name="connsiteY5" fmla="*/ 1500187 h 1652587"/>
                <a:gd name="connsiteX6" fmla="*/ 852488 w 1023938"/>
                <a:gd name="connsiteY6" fmla="*/ 1652587 h 1652587"/>
                <a:gd name="connsiteX7" fmla="*/ 928688 w 1023938"/>
                <a:gd name="connsiteY7" fmla="*/ 1409700 h 1652587"/>
                <a:gd name="connsiteX8" fmla="*/ 985838 w 1023938"/>
                <a:gd name="connsiteY8" fmla="*/ 1066800 h 1652587"/>
                <a:gd name="connsiteX9" fmla="*/ 1023938 w 1023938"/>
                <a:gd name="connsiteY9" fmla="*/ 571500 h 1652587"/>
                <a:gd name="connsiteX10" fmla="*/ 790575 w 1023938"/>
                <a:gd name="connsiteY10" fmla="*/ 309562 h 1652587"/>
                <a:gd name="connsiteX11" fmla="*/ 557213 w 1023938"/>
                <a:gd name="connsiteY11" fmla="*/ 104775 h 1652587"/>
                <a:gd name="connsiteX12" fmla="*/ 295275 w 1023938"/>
                <a:gd name="connsiteY12" fmla="*/ 0 h 1652587"/>
                <a:gd name="connsiteX0" fmla="*/ 295275 w 1023938"/>
                <a:gd name="connsiteY0" fmla="*/ 0 h 1652587"/>
                <a:gd name="connsiteX1" fmla="*/ 138113 w 1023938"/>
                <a:gd name="connsiteY1" fmla="*/ 223837 h 1652587"/>
                <a:gd name="connsiteX2" fmla="*/ 19050 w 1023938"/>
                <a:gd name="connsiteY2" fmla="*/ 523875 h 1652587"/>
                <a:gd name="connsiteX3" fmla="*/ 0 w 1023938"/>
                <a:gd name="connsiteY3" fmla="*/ 957262 h 1652587"/>
                <a:gd name="connsiteX4" fmla="*/ 280988 w 1023938"/>
                <a:gd name="connsiteY4" fmla="*/ 1300162 h 1652587"/>
                <a:gd name="connsiteX5" fmla="*/ 566738 w 1023938"/>
                <a:gd name="connsiteY5" fmla="*/ 1500187 h 1652587"/>
                <a:gd name="connsiteX6" fmla="*/ 852488 w 1023938"/>
                <a:gd name="connsiteY6" fmla="*/ 1652587 h 1652587"/>
                <a:gd name="connsiteX7" fmla="*/ 928688 w 1023938"/>
                <a:gd name="connsiteY7" fmla="*/ 1409700 h 1652587"/>
                <a:gd name="connsiteX8" fmla="*/ 985838 w 1023938"/>
                <a:gd name="connsiteY8" fmla="*/ 1066800 h 1652587"/>
                <a:gd name="connsiteX9" fmla="*/ 1023938 w 1023938"/>
                <a:gd name="connsiteY9" fmla="*/ 571500 h 1652587"/>
                <a:gd name="connsiteX10" fmla="*/ 790575 w 1023938"/>
                <a:gd name="connsiteY10" fmla="*/ 309562 h 1652587"/>
                <a:gd name="connsiteX11" fmla="*/ 557213 w 1023938"/>
                <a:gd name="connsiteY11" fmla="*/ 104775 h 1652587"/>
                <a:gd name="connsiteX12" fmla="*/ 295275 w 1023938"/>
                <a:gd name="connsiteY12" fmla="*/ 0 h 1652587"/>
                <a:gd name="connsiteX0" fmla="*/ 295275 w 1023938"/>
                <a:gd name="connsiteY0" fmla="*/ 0 h 1652587"/>
                <a:gd name="connsiteX1" fmla="*/ 138113 w 1023938"/>
                <a:gd name="connsiteY1" fmla="*/ 223837 h 1652587"/>
                <a:gd name="connsiteX2" fmla="*/ 19050 w 1023938"/>
                <a:gd name="connsiteY2" fmla="*/ 523875 h 1652587"/>
                <a:gd name="connsiteX3" fmla="*/ 0 w 1023938"/>
                <a:gd name="connsiteY3" fmla="*/ 957262 h 1652587"/>
                <a:gd name="connsiteX4" fmla="*/ 280988 w 1023938"/>
                <a:gd name="connsiteY4" fmla="*/ 1300162 h 1652587"/>
                <a:gd name="connsiteX5" fmla="*/ 566738 w 1023938"/>
                <a:gd name="connsiteY5" fmla="*/ 1500187 h 1652587"/>
                <a:gd name="connsiteX6" fmla="*/ 852488 w 1023938"/>
                <a:gd name="connsiteY6" fmla="*/ 1652587 h 1652587"/>
                <a:gd name="connsiteX7" fmla="*/ 928688 w 1023938"/>
                <a:gd name="connsiteY7" fmla="*/ 1409700 h 1652587"/>
                <a:gd name="connsiteX8" fmla="*/ 985838 w 1023938"/>
                <a:gd name="connsiteY8" fmla="*/ 1066800 h 1652587"/>
                <a:gd name="connsiteX9" fmla="*/ 1023938 w 1023938"/>
                <a:gd name="connsiteY9" fmla="*/ 571500 h 1652587"/>
                <a:gd name="connsiteX10" fmla="*/ 790575 w 1023938"/>
                <a:gd name="connsiteY10" fmla="*/ 309562 h 1652587"/>
                <a:gd name="connsiteX11" fmla="*/ 557213 w 1023938"/>
                <a:gd name="connsiteY11" fmla="*/ 104775 h 1652587"/>
                <a:gd name="connsiteX12" fmla="*/ 295275 w 1023938"/>
                <a:gd name="connsiteY12" fmla="*/ 0 h 1652587"/>
                <a:gd name="connsiteX0" fmla="*/ 295275 w 1023938"/>
                <a:gd name="connsiteY0" fmla="*/ 0 h 1652587"/>
                <a:gd name="connsiteX1" fmla="*/ 138113 w 1023938"/>
                <a:gd name="connsiteY1" fmla="*/ 223837 h 1652587"/>
                <a:gd name="connsiteX2" fmla="*/ 19050 w 1023938"/>
                <a:gd name="connsiteY2" fmla="*/ 523875 h 1652587"/>
                <a:gd name="connsiteX3" fmla="*/ 0 w 1023938"/>
                <a:gd name="connsiteY3" fmla="*/ 957262 h 1652587"/>
                <a:gd name="connsiteX4" fmla="*/ 280988 w 1023938"/>
                <a:gd name="connsiteY4" fmla="*/ 1300162 h 1652587"/>
                <a:gd name="connsiteX5" fmla="*/ 566738 w 1023938"/>
                <a:gd name="connsiteY5" fmla="*/ 1500187 h 1652587"/>
                <a:gd name="connsiteX6" fmla="*/ 852488 w 1023938"/>
                <a:gd name="connsiteY6" fmla="*/ 1652587 h 1652587"/>
                <a:gd name="connsiteX7" fmla="*/ 928688 w 1023938"/>
                <a:gd name="connsiteY7" fmla="*/ 1409700 h 1652587"/>
                <a:gd name="connsiteX8" fmla="*/ 985838 w 1023938"/>
                <a:gd name="connsiteY8" fmla="*/ 1066800 h 1652587"/>
                <a:gd name="connsiteX9" fmla="*/ 1023938 w 1023938"/>
                <a:gd name="connsiteY9" fmla="*/ 571500 h 1652587"/>
                <a:gd name="connsiteX10" fmla="*/ 790575 w 1023938"/>
                <a:gd name="connsiteY10" fmla="*/ 309562 h 1652587"/>
                <a:gd name="connsiteX11" fmla="*/ 585788 w 1023938"/>
                <a:gd name="connsiteY11" fmla="*/ 128587 h 1652587"/>
                <a:gd name="connsiteX12" fmla="*/ 295275 w 1023938"/>
                <a:gd name="connsiteY12" fmla="*/ 0 h 1652587"/>
                <a:gd name="connsiteX0" fmla="*/ 295275 w 1023938"/>
                <a:gd name="connsiteY0" fmla="*/ 0 h 1652587"/>
                <a:gd name="connsiteX1" fmla="*/ 138113 w 1023938"/>
                <a:gd name="connsiteY1" fmla="*/ 223837 h 1652587"/>
                <a:gd name="connsiteX2" fmla="*/ 19050 w 1023938"/>
                <a:gd name="connsiteY2" fmla="*/ 523875 h 1652587"/>
                <a:gd name="connsiteX3" fmla="*/ 0 w 1023938"/>
                <a:gd name="connsiteY3" fmla="*/ 957262 h 1652587"/>
                <a:gd name="connsiteX4" fmla="*/ 280988 w 1023938"/>
                <a:gd name="connsiteY4" fmla="*/ 1300162 h 1652587"/>
                <a:gd name="connsiteX5" fmla="*/ 566738 w 1023938"/>
                <a:gd name="connsiteY5" fmla="*/ 1500187 h 1652587"/>
                <a:gd name="connsiteX6" fmla="*/ 852488 w 1023938"/>
                <a:gd name="connsiteY6" fmla="*/ 1652587 h 1652587"/>
                <a:gd name="connsiteX7" fmla="*/ 928688 w 1023938"/>
                <a:gd name="connsiteY7" fmla="*/ 1409700 h 1652587"/>
                <a:gd name="connsiteX8" fmla="*/ 985838 w 1023938"/>
                <a:gd name="connsiteY8" fmla="*/ 1066800 h 1652587"/>
                <a:gd name="connsiteX9" fmla="*/ 1023938 w 1023938"/>
                <a:gd name="connsiteY9" fmla="*/ 571500 h 1652587"/>
                <a:gd name="connsiteX10" fmla="*/ 790575 w 1023938"/>
                <a:gd name="connsiteY10" fmla="*/ 309562 h 1652587"/>
                <a:gd name="connsiteX11" fmla="*/ 585788 w 1023938"/>
                <a:gd name="connsiteY11" fmla="*/ 128587 h 1652587"/>
                <a:gd name="connsiteX12" fmla="*/ 295275 w 1023938"/>
                <a:gd name="connsiteY12" fmla="*/ 0 h 1652587"/>
                <a:gd name="connsiteX0" fmla="*/ 295275 w 1023938"/>
                <a:gd name="connsiteY0" fmla="*/ 0 h 1652587"/>
                <a:gd name="connsiteX1" fmla="*/ 138113 w 1023938"/>
                <a:gd name="connsiteY1" fmla="*/ 223837 h 1652587"/>
                <a:gd name="connsiteX2" fmla="*/ 19050 w 1023938"/>
                <a:gd name="connsiteY2" fmla="*/ 523875 h 1652587"/>
                <a:gd name="connsiteX3" fmla="*/ 0 w 1023938"/>
                <a:gd name="connsiteY3" fmla="*/ 957262 h 1652587"/>
                <a:gd name="connsiteX4" fmla="*/ 280988 w 1023938"/>
                <a:gd name="connsiteY4" fmla="*/ 1300162 h 1652587"/>
                <a:gd name="connsiteX5" fmla="*/ 566738 w 1023938"/>
                <a:gd name="connsiteY5" fmla="*/ 1500187 h 1652587"/>
                <a:gd name="connsiteX6" fmla="*/ 852488 w 1023938"/>
                <a:gd name="connsiteY6" fmla="*/ 1652587 h 1652587"/>
                <a:gd name="connsiteX7" fmla="*/ 928688 w 1023938"/>
                <a:gd name="connsiteY7" fmla="*/ 1409700 h 1652587"/>
                <a:gd name="connsiteX8" fmla="*/ 985838 w 1023938"/>
                <a:gd name="connsiteY8" fmla="*/ 1066800 h 1652587"/>
                <a:gd name="connsiteX9" fmla="*/ 1023938 w 1023938"/>
                <a:gd name="connsiteY9" fmla="*/ 571500 h 1652587"/>
                <a:gd name="connsiteX10" fmla="*/ 790575 w 1023938"/>
                <a:gd name="connsiteY10" fmla="*/ 309562 h 1652587"/>
                <a:gd name="connsiteX11" fmla="*/ 585788 w 1023938"/>
                <a:gd name="connsiteY11" fmla="*/ 128587 h 1652587"/>
                <a:gd name="connsiteX12" fmla="*/ 295275 w 1023938"/>
                <a:gd name="connsiteY12" fmla="*/ 0 h 165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3938" h="1652587">
                  <a:moveTo>
                    <a:pt x="295275" y="0"/>
                  </a:moveTo>
                  <a:cubicBezTo>
                    <a:pt x="242888" y="74612"/>
                    <a:pt x="200025" y="106363"/>
                    <a:pt x="138113" y="223837"/>
                  </a:cubicBezTo>
                  <a:cubicBezTo>
                    <a:pt x="65088" y="381000"/>
                    <a:pt x="63501" y="385762"/>
                    <a:pt x="19050" y="523875"/>
                  </a:cubicBezTo>
                  <a:lnTo>
                    <a:pt x="0" y="957262"/>
                  </a:lnTo>
                  <a:lnTo>
                    <a:pt x="280988" y="1300162"/>
                  </a:lnTo>
                  <a:lnTo>
                    <a:pt x="566738" y="1500187"/>
                  </a:lnTo>
                  <a:lnTo>
                    <a:pt x="852488" y="1652587"/>
                  </a:lnTo>
                  <a:lnTo>
                    <a:pt x="928688" y="1409700"/>
                  </a:lnTo>
                  <a:lnTo>
                    <a:pt x="985838" y="1066800"/>
                  </a:lnTo>
                  <a:lnTo>
                    <a:pt x="1023938" y="571500"/>
                  </a:lnTo>
                  <a:lnTo>
                    <a:pt x="790575" y="309562"/>
                  </a:lnTo>
                  <a:cubicBezTo>
                    <a:pt x="722313" y="249237"/>
                    <a:pt x="711200" y="227012"/>
                    <a:pt x="585788" y="128587"/>
                  </a:cubicBezTo>
                  <a:cubicBezTo>
                    <a:pt x="474662" y="66675"/>
                    <a:pt x="392113" y="42862"/>
                    <a:pt x="295275" y="0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Полилиния 183"/>
            <p:cNvSpPr/>
            <p:nvPr/>
          </p:nvSpPr>
          <p:spPr>
            <a:xfrm>
              <a:off x="7372350" y="2085975"/>
              <a:ext cx="828675" cy="1271588"/>
            </a:xfrm>
            <a:custGeom>
              <a:avLst/>
              <a:gdLst>
                <a:gd name="connsiteX0" fmla="*/ 166688 w 828675"/>
                <a:gd name="connsiteY0" fmla="*/ 0 h 1271588"/>
                <a:gd name="connsiteX1" fmla="*/ 447675 w 828675"/>
                <a:gd name="connsiteY1" fmla="*/ 123825 h 1271588"/>
                <a:gd name="connsiteX2" fmla="*/ 657225 w 828675"/>
                <a:gd name="connsiteY2" fmla="*/ 252413 h 1271588"/>
                <a:gd name="connsiteX3" fmla="*/ 828675 w 828675"/>
                <a:gd name="connsiteY3" fmla="*/ 447675 h 1271588"/>
                <a:gd name="connsiteX4" fmla="*/ 790575 w 828675"/>
                <a:gd name="connsiteY4" fmla="*/ 600075 h 1271588"/>
                <a:gd name="connsiteX5" fmla="*/ 652463 w 828675"/>
                <a:gd name="connsiteY5" fmla="*/ 757238 h 1271588"/>
                <a:gd name="connsiteX6" fmla="*/ 385763 w 828675"/>
                <a:gd name="connsiteY6" fmla="*/ 938213 h 1271588"/>
                <a:gd name="connsiteX7" fmla="*/ 0 w 828675"/>
                <a:gd name="connsiteY7" fmla="*/ 1076325 h 1271588"/>
                <a:gd name="connsiteX8" fmla="*/ 57150 w 828675"/>
                <a:gd name="connsiteY8" fmla="*/ 1185863 h 1271588"/>
                <a:gd name="connsiteX9" fmla="*/ 123825 w 828675"/>
                <a:gd name="connsiteY9" fmla="*/ 1271588 h 127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1271588">
                  <a:moveTo>
                    <a:pt x="166688" y="0"/>
                  </a:moveTo>
                  <a:lnTo>
                    <a:pt x="447675" y="123825"/>
                  </a:lnTo>
                  <a:lnTo>
                    <a:pt x="657225" y="252413"/>
                  </a:lnTo>
                  <a:lnTo>
                    <a:pt x="828675" y="447675"/>
                  </a:lnTo>
                  <a:lnTo>
                    <a:pt x="790575" y="600075"/>
                  </a:lnTo>
                  <a:lnTo>
                    <a:pt x="652463" y="757238"/>
                  </a:lnTo>
                  <a:lnTo>
                    <a:pt x="385763" y="938213"/>
                  </a:lnTo>
                  <a:lnTo>
                    <a:pt x="0" y="1076325"/>
                  </a:lnTo>
                  <a:lnTo>
                    <a:pt x="57150" y="1185863"/>
                  </a:lnTo>
                  <a:lnTo>
                    <a:pt x="123825" y="1271588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олилиния 184"/>
            <p:cNvSpPr/>
            <p:nvPr/>
          </p:nvSpPr>
          <p:spPr>
            <a:xfrm>
              <a:off x="6434138" y="2471738"/>
              <a:ext cx="71437" cy="552450"/>
            </a:xfrm>
            <a:custGeom>
              <a:avLst/>
              <a:gdLst>
                <a:gd name="connsiteX0" fmla="*/ 71437 w 71437"/>
                <a:gd name="connsiteY0" fmla="*/ 0 h 552450"/>
                <a:gd name="connsiteX1" fmla="*/ 14287 w 71437"/>
                <a:gd name="connsiteY1" fmla="*/ 190500 h 552450"/>
                <a:gd name="connsiteX2" fmla="*/ 0 w 71437"/>
                <a:gd name="connsiteY2" fmla="*/ 352425 h 552450"/>
                <a:gd name="connsiteX3" fmla="*/ 14287 w 71437"/>
                <a:gd name="connsiteY3" fmla="*/ 55245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37" h="552450">
                  <a:moveTo>
                    <a:pt x="71437" y="0"/>
                  </a:moveTo>
                  <a:lnTo>
                    <a:pt x="14287" y="190500"/>
                  </a:lnTo>
                  <a:lnTo>
                    <a:pt x="0" y="352425"/>
                  </a:lnTo>
                  <a:lnTo>
                    <a:pt x="14287" y="55245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Полилиния 185"/>
            <p:cNvSpPr/>
            <p:nvPr/>
          </p:nvSpPr>
          <p:spPr>
            <a:xfrm>
              <a:off x="6824663" y="3157538"/>
              <a:ext cx="542925" cy="161925"/>
            </a:xfrm>
            <a:custGeom>
              <a:avLst/>
              <a:gdLst>
                <a:gd name="connsiteX0" fmla="*/ 542925 w 542925"/>
                <a:gd name="connsiteY0" fmla="*/ 0 h 161925"/>
                <a:gd name="connsiteX1" fmla="*/ 371475 w 542925"/>
                <a:gd name="connsiteY1" fmla="*/ 90487 h 161925"/>
                <a:gd name="connsiteX2" fmla="*/ 171450 w 542925"/>
                <a:gd name="connsiteY2" fmla="*/ 128587 h 161925"/>
                <a:gd name="connsiteX3" fmla="*/ 0 w 542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25" h="161925">
                  <a:moveTo>
                    <a:pt x="542925" y="0"/>
                  </a:moveTo>
                  <a:lnTo>
                    <a:pt x="371475" y="90487"/>
                  </a:lnTo>
                  <a:lnTo>
                    <a:pt x="171450" y="128587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Прямоугольник 176"/>
              <p:cNvSpPr/>
              <p:nvPr/>
            </p:nvSpPr>
            <p:spPr>
              <a:xfrm>
                <a:off x="7669993" y="1557964"/>
                <a:ext cx="3756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/>
                          <a:cs typeface="Times New Roman" pitchFamily="18" charset="0"/>
                        </a:rPr>
                        <m:t>𝑂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77" name="Прямоугольник 1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993" y="1557964"/>
                <a:ext cx="375616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5455" r="-1290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7101072" y="1548044"/>
                <a:ext cx="36862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latin typeface="Cambria Math"/>
                          <a:ea typeface="Calibri"/>
                        </a:rPr>
                        <m:t>𝑅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072" y="1548044"/>
                <a:ext cx="368626" cy="338554"/>
              </a:xfrm>
              <a:prstGeom prst="rect">
                <a:avLst/>
              </a:prstGeom>
              <a:blipFill rotWithShape="1">
                <a:blip r:embed="rId10"/>
                <a:stretch>
                  <a:fillRect t="-5455" r="-1333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51520" y="2355726"/>
                <a:ext cx="1141274" cy="360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16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1600" b="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шара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55726"/>
                <a:ext cx="1141274" cy="360612"/>
              </a:xfrm>
              <a:prstGeom prst="rect">
                <a:avLst/>
              </a:prstGeom>
              <a:blipFill rotWithShape="1">
                <a:blip r:embed="rId11"/>
                <a:stretch>
                  <a:fillRect t="-3333" r="-2674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2658616"/>
                <a:ext cx="864096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Times New Roman"/>
                    <a:ea typeface="Calibri"/>
                  </a:rPr>
                  <a:t>Если </a:t>
                </a:r>
                <a:r>
                  <a:rPr lang="ru-RU" sz="1600" dirty="0">
                    <a:latin typeface="Times New Roman"/>
                    <a:ea typeface="Calibri"/>
                  </a:rPr>
                  <a:t>наибольший размер каждой грани описанного многогранника </a:t>
                </a:r>
                <a:r>
                  <a:rPr lang="ru-RU" sz="1600" dirty="0" smtClean="0">
                    <a:latin typeface="Times New Roman"/>
                    <a:ea typeface="Calibri"/>
                  </a:rPr>
                  <a:t>не </a:t>
                </a:r>
                <a:r>
                  <a:rPr lang="ru-RU" sz="1600" dirty="0">
                    <a:latin typeface="Times New Roman"/>
                    <a:ea typeface="Calibri"/>
                  </a:rPr>
                  <a:t>превосходит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, то описанный многогранник содержится в шаре радиуса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libri"/>
                      </a:rPr>
                      <m:t>𝑅</m:t>
                    </m:r>
                    <m:r>
                      <a:rPr lang="en-US" sz="1600" b="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libri"/>
                      </a:rPr>
                      <m:t>+</m:t>
                    </m:r>
                    <m:r>
                      <a:rPr lang="en-US" sz="1600" b="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 с центром в точке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libri"/>
                      </a:rPr>
                      <m:t>𝑂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58616"/>
                <a:ext cx="8640960" cy="584775"/>
              </a:xfrm>
              <a:prstGeom prst="rect">
                <a:avLst/>
              </a:prstGeom>
              <a:blipFill rotWithShape="1">
                <a:blip r:embed="rId12"/>
                <a:stretch>
                  <a:fillRect l="-353" t="-312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51520" y="3219822"/>
                <a:ext cx="2449068" cy="440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1600" i="1" dirty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dirty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1600" b="0" i="1" dirty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16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1600" i="1" dirty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1600" b="0" i="1" dirty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6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sz="1600" b="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f>
                      <m:fPr>
                        <m:ctrlPr>
                          <a:rPr lang="en-US" sz="160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1600" b="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 dirty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𝑅</m:t>
                            </m:r>
                            <m:r>
                              <a:rPr lang="en-US" sz="1600" b="0" i="1" dirty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1600" b="0" i="1" dirty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𝛿</m:t>
                            </m:r>
                          </m:e>
                        </m:d>
                      </m:e>
                      <m:sup>
                        <m:r>
                          <a:rPr lang="en-US" sz="16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219822"/>
                <a:ext cx="2449068" cy="440762"/>
              </a:xfrm>
              <a:prstGeom prst="rect">
                <a:avLst/>
              </a:prstGeom>
              <a:blipFill rotWithShape="1">
                <a:blip r:embed="rId13"/>
                <a:stretch>
                  <a:fillRect r="-2239" b="-6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51520" y="3579862"/>
                <a:ext cx="7200800" cy="440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1600" dirty="0" smtClean="0">
                    <a:latin typeface="Times New Roman"/>
                    <a:ea typeface="Calibri"/>
                    <a:cs typeface="Times New Roman"/>
                  </a:rPr>
                  <a:t>Т.к.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16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1600" i="1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𝑅</m:t>
                            </m:r>
                            <m:r>
                              <a:rPr lang="en-US" sz="1600" i="1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1600" i="1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𝛿</m:t>
                            </m:r>
                          </m:e>
                        </m:d>
                      </m:e>
                      <m:sup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160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f>
                      <m:fPr>
                        <m:ctrlP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16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1600" dirty="0">
                    <a:latin typeface="Times New Roman"/>
                    <a:ea typeface="Calibri"/>
                    <a:cs typeface="Times New Roman"/>
                  </a:rPr>
                  <a:t> при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60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ru-RU" sz="1600" b="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  <a:cs typeface="Times New Roman"/>
                  </a:rPr>
                  <a:t>, то и объем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f>
                      <m:fPr>
                        <m:ctrlP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16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1600" dirty="0">
                    <a:latin typeface="Times New Roman"/>
                    <a:ea typeface="Calibri"/>
                    <a:cs typeface="Times New Roman"/>
                  </a:rPr>
                  <a:t> при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6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ru-RU" sz="1600" dirty="0" smtClean="0">
                    <a:latin typeface="Times New Roman"/>
                    <a:ea typeface="Calibri"/>
                    <a:cs typeface="Times New Roman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libri"/>
                        <a:cs typeface="Times New Roman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→∞</m:t>
                    </m:r>
                  </m:oMath>
                </a14:m>
                <a:r>
                  <a:rPr lang="ru-RU" sz="1600" dirty="0" smtClean="0">
                    <a:latin typeface="Times New Roman"/>
                    <a:ea typeface="Calibri"/>
                    <a:cs typeface="Times New Roman"/>
                  </a:rPr>
                  <a:t>)</a:t>
                </a:r>
                <a:r>
                  <a:rPr lang="ru-RU" sz="1600" dirty="0">
                    <a:latin typeface="Times New Roman"/>
                    <a:ea typeface="Calibri"/>
                    <a:cs typeface="Times New Roman"/>
                  </a:rPr>
                  <a:t>.</a:t>
                </a:r>
                <a:endParaRPr lang="ru-RU" sz="16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79862"/>
                <a:ext cx="7200800" cy="440762"/>
              </a:xfrm>
              <a:prstGeom prst="rect">
                <a:avLst/>
              </a:prstGeom>
              <a:blipFill rotWithShape="1">
                <a:blip r:embed="rId14"/>
                <a:stretch>
                  <a:fillRect l="-423" b="-41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4324" y="3958952"/>
                <a:ext cx="4613314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 i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16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ru-RU" sz="1600" i="1" dirty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600" i="1" dirty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ru-RU" sz="1600" i="1" dirty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 dirty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func>
                      <m:r>
                        <a:rPr lang="en-US" sz="16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</m:den>
                      </m:f>
                      <m:func>
                        <m:funcPr>
                          <m:ctrlPr>
                            <a:rPr lang="en-US" sz="16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ru-RU" sz="1600" i="1" dirty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 dirty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1600" b="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sz="160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16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6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6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16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6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=4</m:t>
                      </m:r>
                      <m:r>
                        <a:rPr lang="en-US" sz="1600" b="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600" b="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6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24" y="3958952"/>
                <a:ext cx="4613314" cy="55496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51520" y="4491583"/>
                <a:ext cx="3460243" cy="4178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sz="1600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сферы</m:t>
                          </m:r>
                        </m:sub>
                      </m:sSub>
                      <m:r>
                        <a:rPr lang="en-US" sz="1600" b="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16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16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⟹ 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сферы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4</m:t>
                      </m:r>
                      <m:r>
                        <a:rPr lang="en-US" sz="1600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6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16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6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91583"/>
                <a:ext cx="3460243" cy="417807"/>
              </a:xfrm>
              <a:prstGeom prst="rect">
                <a:avLst/>
              </a:prstGeom>
              <a:blipFill rotWithShape="1">
                <a:blip r:embed="rId16"/>
                <a:stretch>
                  <a:fillRect t="-2941" b="-1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3563888" y="1114167"/>
            <a:ext cx="31500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Многогранник 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называется 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описанным около сферы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(шара), если сфера касается всех его граней. </a:t>
            </a:r>
            <a:endParaRPr lang="ru-RU" sz="1400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 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этом сфера называется 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вписанной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многогранник.</a:t>
            </a:r>
            <a:endParaRPr lang="ru-RU" sz="1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562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4" dur="1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79" grpId="0" animBg="1"/>
      <p:bldP spid="52" grpId="0"/>
      <p:bldP spid="62" grpId="0"/>
      <p:bldP spid="63" grpId="0"/>
      <p:bldP spid="64" grpId="0"/>
      <p:bldP spid="68" grpId="0"/>
      <p:bldP spid="177" grpId="0"/>
      <p:bldP spid="74" grpId="0"/>
      <p:bldP spid="3" grpId="0"/>
      <p:bldP spid="4" grpId="0"/>
      <p:bldP spid="5" grpId="0"/>
      <p:bldP spid="6" grpId="0"/>
      <p:bldP spid="7" grpId="0"/>
      <p:bldP spid="9" grpId="0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7654" y="413251"/>
                <a:ext cx="72186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/>
                    <a:ea typeface="Calibri"/>
                  </a:rPr>
                  <a:t>Объем шара равен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36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</a:t>
                </a:r>
                <a:r>
                  <a:rPr lang="ru-RU" dirty="0" smtClean="0">
                    <a:latin typeface="Times New Roman"/>
                    <a:ea typeface="Calibri"/>
                  </a:rPr>
                  <a:t>см</a:t>
                </a:r>
                <a:r>
                  <a:rPr lang="en-US" baseline="30000" dirty="0" smtClean="0">
                    <a:latin typeface="Times New Roman"/>
                    <a:ea typeface="Calibri"/>
                  </a:rPr>
                  <a:t>3</a:t>
                </a:r>
                <a:r>
                  <a:rPr lang="ru-RU" dirty="0" smtClean="0">
                    <a:latin typeface="Times New Roman"/>
                    <a:ea typeface="Calibri"/>
                  </a:rPr>
                  <a:t>. </a:t>
                </a:r>
                <a:r>
                  <a:rPr lang="ru-RU" dirty="0">
                    <a:latin typeface="Times New Roman"/>
                    <a:ea typeface="Calibri"/>
                  </a:rPr>
                  <a:t>Найдите диаметр </a:t>
                </a:r>
                <a:r>
                  <a:rPr lang="ru-RU" dirty="0" smtClean="0">
                    <a:latin typeface="Times New Roman"/>
                    <a:ea typeface="Calibri"/>
                  </a:rPr>
                  <a:t>шара.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54" y="413251"/>
                <a:ext cx="7218682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760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69898" y="3570570"/>
                <a:ext cx="14462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Ответ: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6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см.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98" y="3570570"/>
                <a:ext cx="144623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3797" t="-8333" r="-717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395536" y="915566"/>
            <a:ext cx="114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95536" y="1275606"/>
                <a:ext cx="1694566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ru-RU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шара</m:t>
                          </m:r>
                        </m:sub>
                      </m:sSub>
                      <m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  <m:r>
                        <a:rPr lang="ru-RU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𝝅</m:t>
                      </m:r>
                      <m:sSup>
                        <m:sSupPr>
                          <m:ctrlPr>
                            <a:rPr lang="ru-RU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75606"/>
                <a:ext cx="1694566" cy="611706"/>
              </a:xfrm>
              <a:prstGeom prst="rect">
                <a:avLst/>
              </a:prstGeom>
              <a:blipFill rotWithShape="1">
                <a:blip r:embed="rId4"/>
                <a:stretch>
                  <a:fillRect r="-2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04328" y="1923678"/>
                <a:ext cx="1810432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b="0" i="1" dirty="0">
                              <a:latin typeface="Cambria Math"/>
                              <a:cs typeface="Times New Roman" pitchFamily="18" charset="0"/>
                            </a:rPr>
                            <m:t>шара</m:t>
                          </m:r>
                        </m:sub>
                      </m:sSub>
                      <m:r>
                        <a:rPr lang="en-US" b="0" dirty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i="1" dirty="0">
                          <a:latin typeface="Cambria Math"/>
                          <a:ea typeface="Calibri"/>
                        </a:rPr>
                        <m:t>36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m:rPr>
                          <m:nor/>
                        </m:rPr>
                        <a:rPr lang="ru-RU" dirty="0">
                          <a:latin typeface="Times New Roman"/>
                          <a:ea typeface="Calibri"/>
                        </a:rPr>
                        <m:t> см</m:t>
                      </m:r>
                      <m:r>
                        <m:rPr>
                          <m:nor/>
                        </m:rPr>
                        <a:rPr lang="en-US" baseline="30000" dirty="0">
                          <a:latin typeface="Times New Roman"/>
                          <a:ea typeface="Calibri"/>
                        </a:rPr>
                        <m:t>3</m:t>
                      </m:r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28" y="1923678"/>
                <a:ext cx="1810432" cy="394210"/>
              </a:xfrm>
              <a:prstGeom prst="rect">
                <a:avLst/>
              </a:prstGeom>
              <a:blipFill rotWithShape="1">
                <a:blip r:embed="rId5"/>
                <a:stretch>
                  <a:fillRect t="-7813" r="-2357"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95536" y="2427734"/>
                <a:ext cx="4306948" cy="502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ru-RU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шара</m:t>
                            </m:r>
                          </m:sub>
                        </m:sSub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∙36</m:t>
                        </m:r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/>
                      </a:rPr>
                      <m:t>=27   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⟹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=3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(см)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27734"/>
                <a:ext cx="4306948" cy="502253"/>
              </a:xfrm>
              <a:prstGeom prst="rect">
                <a:avLst/>
              </a:prstGeom>
              <a:blipFill rotWithShape="1">
                <a:blip r:embed="rId6"/>
                <a:stretch>
                  <a:fillRect r="-1983" b="-6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Группа 13"/>
          <p:cNvGrpSpPr/>
          <p:nvPr/>
        </p:nvGrpSpPr>
        <p:grpSpPr>
          <a:xfrm>
            <a:off x="5914370" y="1230417"/>
            <a:ext cx="2520000" cy="2520000"/>
            <a:chOff x="1547664" y="1275606"/>
            <a:chExt cx="2592000" cy="2592000"/>
          </a:xfrm>
          <a:solidFill>
            <a:schemeClr val="accent5">
              <a:lumMod val="20000"/>
              <a:lumOff val="80000"/>
              <a:alpha val="50000"/>
            </a:schemeClr>
          </a:solidFill>
        </p:grpSpPr>
        <p:sp>
          <p:nvSpPr>
            <p:cNvPr id="55" name="Овал 54"/>
            <p:cNvSpPr/>
            <p:nvPr/>
          </p:nvSpPr>
          <p:spPr>
            <a:xfrm>
              <a:off x="1547664" y="1275606"/>
              <a:ext cx="2592000" cy="2592000"/>
            </a:xfrm>
            <a:prstGeom prst="ellips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Дуга 55"/>
            <p:cNvSpPr/>
            <p:nvPr/>
          </p:nvSpPr>
          <p:spPr>
            <a:xfrm flipV="1">
              <a:off x="1547664" y="2172183"/>
              <a:ext cx="2591712" cy="848291"/>
            </a:xfrm>
            <a:prstGeom prst="arc">
              <a:avLst>
                <a:gd name="adj1" fmla="val 11208"/>
                <a:gd name="adj2" fmla="val 10815848"/>
              </a:avLst>
            </a:prstGeom>
            <a:grpFill/>
            <a:ln w="19050">
              <a:solidFill>
                <a:schemeClr val="accent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Дуга 56"/>
            <p:cNvSpPr/>
            <p:nvPr/>
          </p:nvSpPr>
          <p:spPr>
            <a:xfrm>
              <a:off x="1547664" y="2173094"/>
              <a:ext cx="2591712" cy="848291"/>
            </a:xfrm>
            <a:prstGeom prst="arc">
              <a:avLst>
                <a:gd name="adj1" fmla="val 21585231"/>
                <a:gd name="adj2" fmla="val 10797938"/>
              </a:avLst>
            </a:prstGeom>
            <a:grpFill/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7077048" y="2444863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048" y="2444863"/>
                <a:ext cx="398699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846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Прямая со стрелкой 59"/>
          <p:cNvCxnSpPr>
            <a:stCxn id="62" idx="6"/>
            <a:endCxn id="67" idx="6"/>
          </p:cNvCxnSpPr>
          <p:nvPr/>
        </p:nvCxnSpPr>
        <p:spPr>
          <a:xfrm flipH="1">
            <a:off x="6275916" y="2503827"/>
            <a:ext cx="915629" cy="286045"/>
          </a:xfrm>
          <a:prstGeom prst="straightConnector1">
            <a:avLst/>
          </a:prstGeom>
          <a:ln w="19050">
            <a:solidFill>
              <a:schemeClr val="accent5"/>
            </a:solidFill>
            <a:prstDash val="lg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7119545" y="2467827"/>
            <a:ext cx="72000" cy="72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203916" y="2753872"/>
            <a:ext cx="72000" cy="72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6484482" y="2346434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/>
                          <a:cs typeface="Times New Roman" pitchFamily="18" charset="0"/>
                        </a:rPr>
                        <m:t>𝑅</m:t>
                      </m:r>
                    </m:oMath>
                  </m:oMathPara>
                </a14:m>
                <a:endParaRPr lang="ru-RU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482" y="2346434"/>
                <a:ext cx="391774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125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95939" y="3066514"/>
                <a:ext cx="25385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=2∙3=6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(см)</a:t>
                </a:r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39" y="3066514"/>
                <a:ext cx="2538515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9836" r="-336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Группа 2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12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6" grpId="0"/>
      <p:bldP spid="76" grpId="0"/>
      <p:bldP spid="14" grpId="0"/>
      <p:bldP spid="15" grpId="0"/>
      <p:bldP spid="59" grpId="0"/>
      <p:bldP spid="62" grpId="0" animBg="1"/>
      <p:bldP spid="67" grpId="0" animBg="1"/>
      <p:bldP spid="71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3400" y="413251"/>
                <a:ext cx="8293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/>
                    <a:ea typeface="Calibri"/>
                  </a:rPr>
                  <a:t>Радиус шара увеличили в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2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раза. Во сколько раз увеличился объем шара?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00" y="413251"/>
                <a:ext cx="8293056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662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69898" y="3354546"/>
                <a:ext cx="4053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Ответ: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/>
                    <a:ea typeface="Calibri"/>
                  </a:rPr>
                  <a:t>объем шара увеличился в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ea typeface="Calibri"/>
                      </a:rPr>
                      <m:t>8</m:t>
                    </m:r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 </a:t>
                </a:r>
                <a:r>
                  <a:rPr lang="ru-RU" dirty="0">
                    <a:latin typeface="Times New Roman"/>
                    <a:ea typeface="Calibri"/>
                  </a:rPr>
                  <a:t>раз.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98" y="3354546"/>
                <a:ext cx="405361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353" t="-8197" r="-240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395536" y="915566"/>
            <a:ext cx="114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95536" y="1383980"/>
                <a:ext cx="1694566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ru-RU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шара</m:t>
                          </m:r>
                        </m:sub>
                      </m:sSub>
                      <m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  <m:r>
                        <a:rPr lang="ru-RU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𝝅</m:t>
                      </m:r>
                      <m:sSup>
                        <m:sSupPr>
                          <m:ctrlPr>
                            <a:rPr lang="ru-RU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83980"/>
                <a:ext cx="1694566" cy="611706"/>
              </a:xfrm>
              <a:prstGeom prst="rect">
                <a:avLst/>
              </a:prstGeom>
              <a:blipFill rotWithShape="1">
                <a:blip r:embed="rId4"/>
                <a:stretch>
                  <a:fillRect r="-2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95536" y="2168150"/>
                <a:ext cx="12293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исх</m:t>
                          </m:r>
                        </m:sub>
                      </m:sSub>
                    </m:oMath>
                  </m:oMathPara>
                </a14:m>
                <a:endParaRPr lang="ru-RU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168150"/>
                <a:ext cx="1229311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297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95536" y="2608116"/>
                <a:ext cx="5388270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исх.  </m:t>
                          </m:r>
                          <m:r>
                            <a:rPr lang="ru-RU" b="0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шара</m:t>
                          </m:r>
                        </m:sub>
                      </m:sSub>
                      <m:r>
                        <a:rPr lang="en-US" b="0" dirty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ru-RU" b="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𝜋</m:t>
                      </m:r>
                      <m:sSup>
                        <m:sSupPr>
                          <m:ctrlP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ru-RU" i="1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𝜋</m:t>
                      </m:r>
                      <m:sSup>
                        <m:sSupPr>
                          <m:ctrlPr>
                            <a:rPr lang="ru-RU" i="1" dirty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b="0" i="1" dirty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(2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𝑅</m:t>
                          </m:r>
                          <m:r>
                            <a:rPr lang="ru-RU" b="0" i="1" dirty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ru-RU" i="1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𝜋</m:t>
                      </m:r>
                      <m:r>
                        <a:rPr lang="ru-RU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ru-RU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8</m:t>
                      </m:r>
                      <m:sSup>
                        <m:sSupPr>
                          <m:ctrlPr>
                            <a:rPr lang="ru-RU" i="1" dirty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b="0" i="1" dirty="0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=8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f>
                        <m:fPr>
                          <m:ctrlPr>
                            <a:rPr lang="ru-RU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ru-RU" i="1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𝜋</m:t>
                      </m:r>
                      <m:sSup>
                        <m:sSupPr>
                          <m:ctrlPr>
                            <a:rPr lang="ru-RU" i="1" dirty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08116"/>
                <a:ext cx="5388270" cy="6117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па 1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42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6" grpId="0"/>
      <p:bldP spid="76" grpId="0" animBg="1"/>
      <p:bldP spid="49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Дуга 18"/>
          <p:cNvSpPr/>
          <p:nvPr/>
        </p:nvSpPr>
        <p:spPr>
          <a:xfrm>
            <a:off x="6300192" y="3482595"/>
            <a:ext cx="2304000" cy="576000"/>
          </a:xfrm>
          <a:prstGeom prst="arc">
            <a:avLst>
              <a:gd name="adj1" fmla="val 10720262"/>
              <a:gd name="adj2" fmla="val 69362"/>
            </a:avLst>
          </a:prstGeom>
          <a:ln w="1905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864" y="1491950"/>
            <a:ext cx="2304000" cy="229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3400" y="55552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/>
                <a:ea typeface="Calibri"/>
              </a:rPr>
              <a:t>В цилиндр вписан шар. Найдите отношение объема шара к объему цилиндра.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69898" y="4011910"/>
                <a:ext cx="1648208" cy="540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Ответ: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ru-RU" i="1" dirty="0">
                                <a:latin typeface="Cambria Math"/>
                                <a:cs typeface="Times New Roman" pitchFamily="18" charset="0"/>
                              </a:rPr>
                              <m:t>ш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ru-RU" i="1" dirty="0">
                                <a:latin typeface="Cambria Math"/>
                                <a:cs typeface="Times New Roman" pitchFamily="18" charset="0"/>
                              </a:rPr>
                              <m:t>ц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98" y="4011910"/>
                <a:ext cx="1648208" cy="540341"/>
              </a:xfrm>
              <a:prstGeom prst="rect">
                <a:avLst/>
              </a:prstGeom>
              <a:blipFill rotWithShape="1">
                <a:blip r:embed="rId3"/>
                <a:stretch>
                  <a:fillRect l="-3333" r="-40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395536" y="978282"/>
            <a:ext cx="114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813988" y="1347614"/>
                <a:ext cx="1242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ш</m:t>
                          </m:r>
                        </m:sub>
                      </m:sSub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осн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988" y="1347614"/>
                <a:ext cx="1242584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344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08068" y="1707654"/>
                <a:ext cx="1523750" cy="385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ц</m:t>
                          </m:r>
                        </m:sub>
                      </m:sSub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𝐷</m:t>
                      </m:r>
                      <m:r>
                        <a:rPr lang="en-US" i="1">
                          <a:latin typeface="Cambria Math"/>
                        </a:rPr>
                        <m:t>=2</m:t>
                      </m:r>
                      <m:r>
                        <a:rPr lang="en-US" i="1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068" y="1707654"/>
                <a:ext cx="1523750" cy="385362"/>
              </a:xfrm>
              <a:prstGeom prst="rect">
                <a:avLst/>
              </a:prstGeom>
              <a:blipFill rotWithShape="1">
                <a:blip r:embed="rId5"/>
                <a:stretch>
                  <a:fillRect t="-6349" r="-2800" b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Дуга 22"/>
          <p:cNvSpPr/>
          <p:nvPr/>
        </p:nvSpPr>
        <p:spPr>
          <a:xfrm flipV="1">
            <a:off x="6302968" y="2284038"/>
            <a:ext cx="2304000" cy="756000"/>
          </a:xfrm>
          <a:prstGeom prst="arc">
            <a:avLst>
              <a:gd name="adj1" fmla="val 11208"/>
              <a:gd name="adj2" fmla="val 10815848"/>
            </a:avLst>
          </a:prstGeom>
          <a:noFill/>
          <a:ln w="28575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Цилиндр 19"/>
          <p:cNvSpPr/>
          <p:nvPr/>
        </p:nvSpPr>
        <p:spPr>
          <a:xfrm>
            <a:off x="6301864" y="1203918"/>
            <a:ext cx="2304256" cy="2880000"/>
          </a:xfrm>
          <a:prstGeom prst="can">
            <a:avLst>
              <a:gd name="adj" fmla="val 26022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374872" y="1456782"/>
            <a:ext cx="72000" cy="720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390776" y="3750582"/>
            <a:ext cx="72000" cy="720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>
            <a:off x="6302968" y="2284924"/>
            <a:ext cx="2304000" cy="756000"/>
          </a:xfrm>
          <a:prstGeom prst="arc">
            <a:avLst>
              <a:gd name="adj1" fmla="val 21585231"/>
              <a:gd name="adj2" fmla="val 10797938"/>
            </a:avLst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5536" y="2104060"/>
                <a:ext cx="1438086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ru-RU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ш</m:t>
                          </m:r>
                        </m:sub>
                      </m:sSub>
                      <m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  <m:r>
                        <a:rPr lang="ru-RU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𝝅</m:t>
                      </m:r>
                      <m:sSup>
                        <m:sSupPr>
                          <m:ctrlPr>
                            <a:rPr lang="ru-RU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104060"/>
                <a:ext cx="1438086" cy="611706"/>
              </a:xfrm>
              <a:prstGeom prst="rect">
                <a:avLst/>
              </a:prstGeom>
              <a:blipFill rotWithShape="1">
                <a:blip r:embed="rId7"/>
                <a:stretch>
                  <a:fillRect r="-25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98239" y="2257342"/>
                <a:ext cx="1503810" cy="385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ru-RU" b="1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ц</m:t>
                          </m:r>
                        </m:sub>
                      </m:sSub>
                      <m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ru-RU" b="1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осн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𝒉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239" y="2257342"/>
                <a:ext cx="1503810" cy="385362"/>
              </a:xfrm>
              <a:prstGeom prst="rect">
                <a:avLst/>
              </a:prstGeom>
              <a:blipFill rotWithShape="1">
                <a:blip r:embed="rId8"/>
                <a:stretch>
                  <a:fillRect t="-6250" r="-2846" b="-203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07920" y="2715766"/>
                <a:ext cx="2494401" cy="390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ц</m:t>
                          </m:r>
                        </m:sub>
                      </m:sSub>
                      <m:r>
                        <a:rPr lang="en-US" b="0" dirty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∙2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𝑅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=2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920" y="2715766"/>
                <a:ext cx="2494401" cy="390876"/>
              </a:xfrm>
              <a:prstGeom prst="rect">
                <a:avLst/>
              </a:prstGeom>
              <a:blipFill rotWithShape="1">
                <a:blip r:embed="rId9"/>
                <a:stretch>
                  <a:fillRect t="-3077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84138" y="3206944"/>
                <a:ext cx="1591718" cy="653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ru-RU" b="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ш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ru-RU" b="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ц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ru-RU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ru-RU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138" y="3206944"/>
                <a:ext cx="1591718" cy="653705"/>
              </a:xfrm>
              <a:prstGeom prst="rect">
                <a:avLst/>
              </a:prstGeom>
              <a:blipFill rotWithShape="1">
                <a:blip r:embed="rId10"/>
                <a:stretch>
                  <a:fillRect r="-38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3439128" y="195486"/>
            <a:ext cx="2252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_AlternaSw" pitchFamily="34" charset="-52"/>
                <a:ea typeface="Calibri"/>
              </a:rPr>
              <a:t>«</a:t>
            </a:r>
            <a:r>
              <a:rPr lang="ru-RU" sz="2000" b="1" dirty="0" smtClean="0">
                <a:latin typeface="a_AlternaSw" pitchFamily="34" charset="-52"/>
                <a:ea typeface="Calibri"/>
              </a:rPr>
              <a:t>Задача </a:t>
            </a:r>
            <a:r>
              <a:rPr lang="ru-RU" sz="2000" b="1" dirty="0">
                <a:latin typeface="a_AlternaSw" pitchFamily="34" charset="-52"/>
                <a:ea typeface="Calibri"/>
              </a:rPr>
              <a:t>Архимеда»</a:t>
            </a:r>
            <a:endParaRPr lang="ru-RU" sz="2000" b="1" dirty="0">
              <a:latin typeface="a_AlternaSw" pitchFamily="34" charset="-52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38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12" grpId="0"/>
      <p:bldP spid="6" grpId="0"/>
      <p:bldP spid="76" grpId="0"/>
      <p:bldP spid="49" grpId="0"/>
      <p:bldP spid="23" grpId="0" animBg="1"/>
      <p:bldP spid="20" grpId="0" animBg="1"/>
      <p:bldP spid="21" grpId="0" animBg="1"/>
      <p:bldP spid="22" grpId="0" animBg="1"/>
      <p:bldP spid="24" grpId="0" animBg="1"/>
      <p:bldP spid="26" grpId="0"/>
      <p:bldP spid="27" grpId="0"/>
      <p:bldP spid="28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6533</TotalTime>
  <Words>400</Words>
  <Application>Microsoft Office PowerPoint</Application>
  <PresentationFormat>Экран (16:9)</PresentationFormat>
  <Paragraphs>89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a_AlternaSw</vt:lpstr>
      <vt:lpstr>Arial</vt:lpstr>
      <vt:lpstr>Calibri</vt:lpstr>
      <vt:lpstr>Cambria Math</vt:lpstr>
      <vt:lpstr>Segoe Print</vt:lpstr>
      <vt:lpstr>Times New Roman</vt:lpstr>
      <vt:lpstr>Wingdings</vt:lpstr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1293</cp:revision>
  <dcterms:created xsi:type="dcterms:W3CDTF">2014-07-28T06:44:27Z</dcterms:created>
  <dcterms:modified xsi:type="dcterms:W3CDTF">2015-07-13T07:17:58Z</dcterms:modified>
</cp:coreProperties>
</file>