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6" r:id="rId9"/>
    <p:sldId id="269" r:id="rId10"/>
    <p:sldId id="270" r:id="rId11"/>
    <p:sldId id="271" r:id="rId12"/>
    <p:sldId id="272" r:id="rId13"/>
    <p:sldId id="261" r:id="rId14"/>
    <p:sldId id="273" r:id="rId15"/>
    <p:sldId id="262" r:id="rId16"/>
    <p:sldId id="26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FEB"/>
    <a:srgbClr val="EEE9E9"/>
    <a:srgbClr val="007E39"/>
    <a:srgbClr val="3A6598"/>
    <a:srgbClr val="008E40"/>
    <a:srgbClr val="F7F9F1"/>
    <a:srgbClr val="FEF4EC"/>
    <a:srgbClr val="FFFFEB"/>
    <a:srgbClr val="204B7E"/>
    <a:srgbClr val="F8F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6835" autoAdjust="0"/>
  </p:normalViewPr>
  <p:slideViewPr>
    <p:cSldViewPr>
      <p:cViewPr>
        <p:scale>
          <a:sx n="75" d="100"/>
          <a:sy n="75" d="100"/>
        </p:scale>
        <p:origin x="-1866" y="-720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636A3-E7F6-44C2-8293-5888A3190DD5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32E8D-27A9-435A-AC85-DD3FF534D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2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32E8D-27A9-435A-AC85-DD3FF534D25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27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32E8D-27A9-435A-AC85-DD3FF534D25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27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3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9.png"/><Relationship Id="rId12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3.png"/><Relationship Id="rId5" Type="http://schemas.openxmlformats.org/officeDocument/2006/relationships/image" Target="../media/image29.png"/><Relationship Id="rId15" Type="http://schemas.openxmlformats.org/officeDocument/2006/relationships/image" Target="../media/image44.png"/><Relationship Id="rId10" Type="http://schemas.openxmlformats.org/officeDocument/2006/relationships/image" Target="../media/image32.png"/><Relationship Id="rId4" Type="http://schemas.openxmlformats.org/officeDocument/2006/relationships/image" Target="../media/image38.png"/><Relationship Id="rId9" Type="http://schemas.openxmlformats.org/officeDocument/2006/relationships/image" Target="../media/image37.png"/><Relationship Id="rId14" Type="http://schemas.openxmlformats.org/officeDocument/2006/relationships/image" Target="../media/image4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9.png"/><Relationship Id="rId12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3.png"/><Relationship Id="rId5" Type="http://schemas.openxmlformats.org/officeDocument/2006/relationships/image" Target="../media/image29.png"/><Relationship Id="rId15" Type="http://schemas.openxmlformats.org/officeDocument/2006/relationships/image" Target="../media/image44.png"/><Relationship Id="rId10" Type="http://schemas.openxmlformats.org/officeDocument/2006/relationships/image" Target="../media/image32.png"/><Relationship Id="rId4" Type="http://schemas.openxmlformats.org/officeDocument/2006/relationships/image" Target="../media/image38.png"/><Relationship Id="rId9" Type="http://schemas.openxmlformats.org/officeDocument/2006/relationships/image" Target="../media/image37.png"/><Relationship Id="rId1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1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5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60.png"/><Relationship Id="rId5" Type="http://schemas.openxmlformats.org/officeDocument/2006/relationships/image" Target="../media/image46.png"/><Relationship Id="rId10" Type="http://schemas.openxmlformats.org/officeDocument/2006/relationships/image" Target="../media/image59.png"/><Relationship Id="rId4" Type="http://schemas.openxmlformats.org/officeDocument/2006/relationships/image" Target="../media/image1.png"/><Relationship Id="rId9" Type="http://schemas.openxmlformats.org/officeDocument/2006/relationships/image" Target="../media/image5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1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2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11" Type="http://schemas.openxmlformats.org/officeDocument/2006/relationships/image" Target="../media/image20.png"/><Relationship Id="rId5" Type="http://schemas.openxmlformats.org/officeDocument/2006/relationships/image" Target="../media/image140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0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1.png"/><Relationship Id="rId12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2.png"/><Relationship Id="rId5" Type="http://schemas.openxmlformats.org/officeDocument/2006/relationships/image" Target="../media/image38.png"/><Relationship Id="rId10" Type="http://schemas.openxmlformats.org/officeDocument/2006/relationships/image" Target="../media/image37.png"/><Relationship Id="rId4" Type="http://schemas.openxmlformats.org/officeDocument/2006/relationships/image" Target="../media/image40.png"/><Relationship Id="rId9" Type="http://schemas.openxmlformats.org/officeDocument/2006/relationships/image" Target="../media/image36.png"/><Relationship Id="rId1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3.png"/><Relationship Id="rId3" Type="http://schemas.openxmlformats.org/officeDocument/2006/relationships/image" Target="../media/image30.png"/><Relationship Id="rId7" Type="http://schemas.openxmlformats.org/officeDocument/2006/relationships/image" Target="../media/image29.png"/><Relationship Id="rId12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37.png"/><Relationship Id="rId5" Type="http://schemas.openxmlformats.org/officeDocument/2006/relationships/image" Target="../media/image43.png"/><Relationship Id="rId15" Type="http://schemas.openxmlformats.org/officeDocument/2006/relationships/image" Target="../media/image35.png"/><Relationship Id="rId10" Type="http://schemas.openxmlformats.org/officeDocument/2006/relationships/image" Target="../media/image36.png"/><Relationship Id="rId4" Type="http://schemas.openxmlformats.org/officeDocument/2006/relationships/image" Target="../media/image42.png"/><Relationship Id="rId9" Type="http://schemas.openxmlformats.org/officeDocument/2006/relationships/image" Target="../media/image39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1580002" y="1923678"/>
            <a:ext cx="5982150" cy="9979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Понятие вектора</a:t>
            </a:r>
          </a:p>
        </p:txBody>
      </p:sp>
    </p:spTree>
    <p:extLst>
      <p:ext uri="{BB962C8B-B14F-4D97-AF65-F5344CB8AC3E}">
        <p14:creationId xmlns:p14="http://schemas.microsoft.com/office/powerpoint/2010/main" val="282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1520" y="627534"/>
                <a:ext cx="3096344" cy="1563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Сонаправленные: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m:rPr>
                          <m:nor/>
                        </m:rPr>
                        <a:rPr lang="en-US" sz="1700" dirty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7534"/>
                <a:ext cx="3096344" cy="1563890"/>
              </a:xfrm>
              <a:prstGeom prst="rect">
                <a:avLst/>
              </a:prstGeom>
              <a:blipFill rotWithShape="1">
                <a:blip r:embed="rId14"/>
                <a:stretch>
                  <a:fillRect l="-1575" b="-2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1172" y="2563283"/>
                <a:ext cx="3600747" cy="1917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Противоположно 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ru-RU" sz="17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 smtClean="0">
                              <a:latin typeface="Cambria Math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latin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7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72" y="2563283"/>
                <a:ext cx="3600747" cy="1917961"/>
              </a:xfrm>
              <a:prstGeom prst="rect">
                <a:avLst/>
              </a:prstGeom>
              <a:blipFill rotWithShape="1">
                <a:blip r:embed="rId15"/>
                <a:stretch>
                  <a:fillRect l="-1354" b="-12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1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 стрелкой 80"/>
          <p:cNvCxnSpPr>
            <a:endCxn id="45" idx="4"/>
          </p:cNvCxnSpPr>
          <p:nvPr/>
        </p:nvCxnSpPr>
        <p:spPr>
          <a:xfrm flipH="1" flipV="1">
            <a:off x="7451272" y="1066799"/>
            <a:ext cx="232662" cy="304441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единительная линия 50"/>
          <p:cNvCxnSpPr/>
          <p:nvPr/>
        </p:nvCxnSpPr>
        <p:spPr>
          <a:xfrm>
            <a:off x="6430692" y="1050183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5618501" y="41348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646740" y="4134870"/>
            <a:ext cx="985073" cy="470704"/>
          </a:xfrm>
          <a:prstGeom prst="line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4669876" y="4134872"/>
            <a:ext cx="2998468" cy="46059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646740" y="1050183"/>
            <a:ext cx="1783952" cy="355480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46" idx="4"/>
          </p:cNvCxnSpPr>
          <p:nvPr/>
        </p:nvCxnSpPr>
        <p:spPr>
          <a:xfrm flipH="1" flipV="1">
            <a:off x="6482478" y="1540007"/>
            <a:ext cx="225946" cy="305546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46740" y="46059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45094" y="1518919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644008" y="151891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1520" y="627534"/>
                <a:ext cx="3096344" cy="1563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Сонаправленные: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m:rPr>
                          <m:nor/>
                        </m:rPr>
                        <a:rPr lang="en-US" sz="1700" dirty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7534"/>
                <a:ext cx="3096344" cy="1563890"/>
              </a:xfrm>
              <a:prstGeom prst="rect">
                <a:avLst/>
              </a:prstGeom>
              <a:blipFill rotWithShape="1">
                <a:blip r:embed="rId14"/>
                <a:stretch>
                  <a:fillRect l="-1575" b="-2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51172" y="2563283"/>
                <a:ext cx="3600747" cy="2272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Противоположно 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ru-RU" sz="17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 smtClean="0">
                              <a:latin typeface="Cambria Math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latin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700" i="1" dirty="0" smtClean="0"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𝐶𝐷</m:t>
                          </m:r>
                        </m:e>
                      </m:acc>
                    </m:oMath>
                  </m:oMathPara>
                </a14:m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72" y="2563283"/>
                <a:ext cx="3600747" cy="2272032"/>
              </a:xfrm>
              <a:prstGeom prst="rect">
                <a:avLst/>
              </a:prstGeom>
              <a:blipFill rotWithShape="1">
                <a:blip r:embed="rId15"/>
                <a:stretch>
                  <a:fillRect l="-1354" b="-13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0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 стрелкой 80"/>
          <p:cNvCxnSpPr>
            <a:endCxn id="45" idx="4"/>
          </p:cNvCxnSpPr>
          <p:nvPr/>
        </p:nvCxnSpPr>
        <p:spPr>
          <a:xfrm flipH="1" flipV="1">
            <a:off x="7451272" y="1066799"/>
            <a:ext cx="232662" cy="304441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единительная линия 50"/>
          <p:cNvCxnSpPr/>
          <p:nvPr/>
        </p:nvCxnSpPr>
        <p:spPr>
          <a:xfrm>
            <a:off x="6430692" y="1050183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5618501" y="41348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646740" y="4134870"/>
            <a:ext cx="985073" cy="470704"/>
          </a:xfrm>
          <a:prstGeom prst="line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4669876" y="4134872"/>
            <a:ext cx="2998468" cy="46059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646740" y="1050183"/>
            <a:ext cx="1783952" cy="355480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46" idx="4"/>
          </p:cNvCxnSpPr>
          <p:nvPr/>
        </p:nvCxnSpPr>
        <p:spPr>
          <a:xfrm flipH="1" flipV="1">
            <a:off x="6482478" y="1540007"/>
            <a:ext cx="225946" cy="305546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46740" y="46059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45094" y="1518919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644008" y="151891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1520" y="627534"/>
                <a:ext cx="3096344" cy="1917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Сонаправленные: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m:rPr>
                          <m:nor/>
                        </m:rPr>
                        <a:rPr lang="en-US" sz="1700" dirty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𝐷𝐾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  <a:ea typeface="Cambria Math"/>
                            </a:rPr>
                            <m:t>𝐶𝑀</m:t>
                          </m:r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7534"/>
                <a:ext cx="3096344" cy="1917961"/>
              </a:xfrm>
              <a:prstGeom prst="rect">
                <a:avLst/>
              </a:prstGeom>
              <a:blipFill rotWithShape="1">
                <a:blip r:embed="rId14"/>
                <a:stretch>
                  <a:fillRect l="-1575" b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51172" y="2563283"/>
                <a:ext cx="3600747" cy="2272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Противоположно 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ru-RU" sz="17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 smtClean="0">
                              <a:latin typeface="Cambria Math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latin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700" i="1" dirty="0" smtClean="0"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𝐶𝐷</m:t>
                          </m:r>
                        </m:e>
                      </m:acc>
                    </m:oMath>
                  </m:oMathPara>
                </a14:m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72" y="2563283"/>
                <a:ext cx="3600747" cy="2272032"/>
              </a:xfrm>
              <a:prstGeom prst="rect">
                <a:avLst/>
              </a:prstGeom>
              <a:blipFill rotWithShape="1">
                <a:blip r:embed="rId15"/>
                <a:stretch>
                  <a:fillRect l="-1354" b="-13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656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Полилиния 134"/>
          <p:cNvSpPr/>
          <p:nvPr/>
        </p:nvSpPr>
        <p:spPr>
          <a:xfrm>
            <a:off x="4070350" y="3698875"/>
            <a:ext cx="2444750" cy="790575"/>
          </a:xfrm>
          <a:custGeom>
            <a:avLst/>
            <a:gdLst>
              <a:gd name="connsiteX0" fmla="*/ 0 w 2444750"/>
              <a:gd name="connsiteY0" fmla="*/ 142875 h 790575"/>
              <a:gd name="connsiteX1" fmla="*/ 2444750 w 2444750"/>
              <a:gd name="connsiteY1" fmla="*/ 0 h 790575"/>
              <a:gd name="connsiteX2" fmla="*/ 911225 w 2444750"/>
              <a:gd name="connsiteY2" fmla="*/ 790575 h 790575"/>
              <a:gd name="connsiteX3" fmla="*/ 0 w 2444750"/>
              <a:gd name="connsiteY3" fmla="*/ 142875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4750" h="790575">
                <a:moveTo>
                  <a:pt x="0" y="142875"/>
                </a:moveTo>
                <a:lnTo>
                  <a:pt x="2444750" y="0"/>
                </a:lnTo>
                <a:lnTo>
                  <a:pt x="911225" y="790575"/>
                </a:lnTo>
                <a:lnTo>
                  <a:pt x="0" y="142875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4069869" y="3698757"/>
            <a:ext cx="2448272" cy="14401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4684398" y="3698757"/>
            <a:ext cx="52602" cy="224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5783687" y="3615941"/>
            <a:ext cx="52602" cy="224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5166021" y="3752765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 flipV="1">
            <a:off x="5191164" y="3786173"/>
            <a:ext cx="548494" cy="295390"/>
          </a:xfrm>
          <a:prstGeom prst="straightConnector1">
            <a:avLst/>
          </a:prstGeom>
          <a:ln w="12700">
            <a:solidFill>
              <a:srgbClr val="007E39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1449" y="195486"/>
                <a:ext cx="8640960" cy="1359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𝐴𝐵𝐶𝐷</m:t>
                    </m:r>
                    <m:r>
                      <a:rPr lang="en-US" sz="1700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тетраэдр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очки </a:t>
                </a:r>
                <a14:m>
                  <m:oMath xmlns:m="http://schemas.openxmlformats.org/officeDocument/2006/math">
                    <m:r>
                      <a:rPr lang="en-US" sz="1700" b="0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являются серединами сторон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𝐴𝐶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𝐵𝐶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𝐶𝐷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 см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 см</m:t>
                    </m:r>
                  </m:oMath>
                </a14:m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, а </a:t>
                </a:r>
                <a14:m>
                  <m:oMath xmlns:m="http://schemas.openxmlformats.org/officeDocument/2006/math"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𝐷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5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 см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Определить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длины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𝑁𝑀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𝐵𝑁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𝑁𝐾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𝐾</m:t>
                        </m:r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49" y="195486"/>
                <a:ext cx="8640960" cy="1359603"/>
              </a:xfrm>
              <a:prstGeom prst="rect">
                <a:avLst/>
              </a:prstGeom>
              <a:blipFill rotWithShape="1">
                <a:blip r:embed="rId4"/>
                <a:stretch>
                  <a:fillRect l="-423" t="-897" b="-5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41449" y="1593157"/>
            <a:ext cx="114678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41449" y="1854080"/>
                <a:ext cx="2937664" cy="2993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=4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𝐵𝐷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𝐵𝐷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=5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𝑁𝑀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𝑁𝑀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=1,5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𝐵𝑁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𝐵𝑁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𝑁𝐾</m:t>
                            </m:r>
                          </m:e>
                        </m:acc>
                      </m:e>
                    </m:d>
                    <m:r>
                      <a:rPr lang="ru-RU" sz="1600" b="0" i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𝑁𝐾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𝐵𝐷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=2,5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49" y="1854080"/>
                <a:ext cx="2937664" cy="2993255"/>
              </a:xfrm>
              <a:prstGeom prst="rect">
                <a:avLst/>
              </a:prstGeom>
              <a:blipFill rotWithShape="1">
                <a:blip r:embed="rId5"/>
                <a:stretch>
                  <a:fillRect l="-1037" r="-1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4069869" y="3842773"/>
            <a:ext cx="914400" cy="64807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069869" y="2150585"/>
            <a:ext cx="469363" cy="169218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07904" y="3673496"/>
                <a:ext cx="362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673496"/>
                <a:ext cx="362983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455" r="-1333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800417" y="4490845"/>
                <a:ext cx="3713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417" y="4490845"/>
                <a:ext cx="371320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14754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458872" y="3515776"/>
                <a:ext cx="3620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872" y="3515776"/>
                <a:ext cx="362022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455" r="-135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57152" y="1847578"/>
                <a:ext cx="3798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152" y="1847578"/>
                <a:ext cx="379848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357" r="-12903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95350" y="3450211"/>
                <a:ext cx="4108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350" y="3450211"/>
                <a:ext cx="410882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357" r="-1176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Прямая со стрелкой 79"/>
          <p:cNvCxnSpPr/>
          <p:nvPr/>
        </p:nvCxnSpPr>
        <p:spPr>
          <a:xfrm>
            <a:off x="4069869" y="3842773"/>
            <a:ext cx="914400" cy="648072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44" idx="1"/>
          </p:cNvCxnSpPr>
          <p:nvPr/>
        </p:nvCxnSpPr>
        <p:spPr>
          <a:xfrm flipH="1" flipV="1">
            <a:off x="5189983" y="3786683"/>
            <a:ext cx="548494" cy="295390"/>
          </a:xfrm>
          <a:prstGeom prst="straightConnector1">
            <a:avLst/>
          </a:prstGeom>
          <a:ln w="1270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4071677" y="3842773"/>
            <a:ext cx="914400" cy="648072"/>
          </a:xfrm>
          <a:prstGeom prst="straightConnector1">
            <a:avLst/>
          </a:prstGeom>
          <a:ln w="12700">
            <a:solidFill>
              <a:srgbClr val="007E3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Полилиния 135"/>
          <p:cNvSpPr/>
          <p:nvPr/>
        </p:nvSpPr>
        <p:spPr>
          <a:xfrm>
            <a:off x="4544170" y="2158779"/>
            <a:ext cx="1975900" cy="2329732"/>
          </a:xfrm>
          <a:custGeom>
            <a:avLst/>
            <a:gdLst>
              <a:gd name="connsiteX0" fmla="*/ 441298 w 1975900"/>
              <a:gd name="connsiteY0" fmla="*/ 2329732 h 2329732"/>
              <a:gd name="connsiteX1" fmla="*/ 1975900 w 1975900"/>
              <a:gd name="connsiteY1" fmla="*/ 1542553 h 2329732"/>
              <a:gd name="connsiteX2" fmla="*/ 0 w 1975900"/>
              <a:gd name="connsiteY2" fmla="*/ 0 h 2329732"/>
              <a:gd name="connsiteX3" fmla="*/ 441298 w 1975900"/>
              <a:gd name="connsiteY3" fmla="*/ 2329732 h 232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900" h="2329732">
                <a:moveTo>
                  <a:pt x="441298" y="2329732"/>
                </a:moveTo>
                <a:lnTo>
                  <a:pt x="1975900" y="1542553"/>
                </a:lnTo>
                <a:lnTo>
                  <a:pt x="0" y="0"/>
                </a:lnTo>
                <a:lnTo>
                  <a:pt x="441298" y="2329732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4984269" y="3698757"/>
            <a:ext cx="1533872" cy="79208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05093" y="4014024"/>
                <a:ext cx="3868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093" y="4014024"/>
                <a:ext cx="386836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357" r="-12698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Прямая соединительная линия 122"/>
          <p:cNvCxnSpPr/>
          <p:nvPr/>
        </p:nvCxnSpPr>
        <p:spPr>
          <a:xfrm>
            <a:off x="5968364" y="3892013"/>
            <a:ext cx="205219" cy="61909"/>
          </a:xfrm>
          <a:prstGeom prst="line">
            <a:avLst/>
          </a:prstGeom>
          <a:ln w="254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94288" y="2682624"/>
                <a:ext cx="3800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88" y="2682624"/>
                <a:ext cx="38003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357" r="-12698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Прямая соединительная линия 115"/>
          <p:cNvCxnSpPr/>
          <p:nvPr/>
        </p:nvCxnSpPr>
        <p:spPr>
          <a:xfrm flipH="1">
            <a:off x="5003817" y="2478544"/>
            <a:ext cx="170671" cy="187146"/>
          </a:xfrm>
          <a:prstGeom prst="line">
            <a:avLst/>
          </a:prstGeom>
          <a:ln w="41275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>
            <a:off x="5962202" y="3219831"/>
            <a:ext cx="170671" cy="187146"/>
          </a:xfrm>
          <a:prstGeom prst="line">
            <a:avLst/>
          </a:prstGeom>
          <a:ln w="41275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539232" y="2150585"/>
            <a:ext cx="1978909" cy="154817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539232" y="2150585"/>
            <a:ext cx="445037" cy="234026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4538751" y="2139702"/>
            <a:ext cx="445037" cy="2340260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538752" y="2143274"/>
            <a:ext cx="445037" cy="2340260"/>
          </a:xfrm>
          <a:prstGeom prst="line">
            <a:avLst/>
          </a:prstGeom>
          <a:ln w="12700">
            <a:solidFill>
              <a:srgbClr val="C00000"/>
            </a:solidFill>
            <a:headEnd type="arrow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V="1">
            <a:off x="4991089" y="3696423"/>
            <a:ext cx="1533872" cy="792088"/>
          </a:xfrm>
          <a:prstGeom prst="line">
            <a:avLst/>
          </a:prstGeom>
          <a:ln w="12700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V="1">
            <a:off x="4995899" y="3693994"/>
            <a:ext cx="1533872" cy="792088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5532120" y="2934190"/>
            <a:ext cx="209791" cy="1155848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5510686" y="2906671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5531067" y="2926225"/>
            <a:ext cx="209791" cy="1155848"/>
          </a:xfrm>
          <a:prstGeom prst="line">
            <a:avLst/>
          </a:prstGeom>
          <a:ln w="12700">
            <a:solidFill>
              <a:srgbClr val="C00000"/>
            </a:solidFill>
            <a:headEnd type="arrow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flipV="1">
            <a:off x="4991912" y="4096611"/>
            <a:ext cx="754208" cy="389471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4984269" y="4100605"/>
            <a:ext cx="754208" cy="389471"/>
          </a:xfrm>
          <a:prstGeom prst="line">
            <a:avLst/>
          </a:prstGeom>
          <a:ln w="12700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5272354" y="4244670"/>
            <a:ext cx="205219" cy="61909"/>
          </a:xfrm>
          <a:prstGeom prst="line">
            <a:avLst/>
          </a:prstGeom>
          <a:ln w="254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5733205" y="4076801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5" grpId="1" animBg="1"/>
      <p:bldP spid="38" grpId="0" animBg="1"/>
      <p:bldP spid="6" grpId="0"/>
      <p:bldP spid="33" grpId="0"/>
      <p:bldP spid="34" grpId="0"/>
      <p:bldP spid="35" grpId="0"/>
      <p:bldP spid="36" grpId="0"/>
      <p:bldP spid="37" grpId="0"/>
      <p:bldP spid="136" grpId="0" animBg="1"/>
      <p:bldP spid="43" grpId="0"/>
      <p:bldP spid="41" grpId="0"/>
      <p:bldP spid="42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360248" y="3441744"/>
                <a:ext cx="4108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248" y="3441744"/>
                <a:ext cx="410882" cy="338554"/>
              </a:xfrm>
              <a:prstGeom prst="rect">
                <a:avLst/>
              </a:prstGeom>
              <a:blipFill rotWithShape="1">
                <a:blip r:embed="rId3"/>
                <a:stretch>
                  <a:fillRect t="-5455" r="-1176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1449" y="195486"/>
                <a:ext cx="8640960" cy="1359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𝐴𝐵𝐶𝐷</m:t>
                    </m:r>
                    <m:r>
                      <a:rPr lang="en-US" sz="1700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тетраэдр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очки </a:t>
                </a:r>
                <a14:m>
                  <m:oMath xmlns:m="http://schemas.openxmlformats.org/officeDocument/2006/math">
                    <m:r>
                      <a:rPr lang="en-US" sz="1700" b="0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являются серединами сторон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𝐴𝐶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𝐵𝐶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</a:rPr>
                      <m:t>𝐶𝐷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 см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 см</m:t>
                    </m:r>
                  </m:oMath>
                </a14:m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, а </a:t>
                </a:r>
                <a14:m>
                  <m:oMath xmlns:m="http://schemas.openxmlformats.org/officeDocument/2006/math"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𝐷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700" b="0" i="1" dirty="0" smtClean="0">
                        <a:latin typeface="Cambria Math"/>
                        <a:cs typeface="Times New Roman" pitchFamily="18" charset="0"/>
                      </a:rPr>
                      <m:t>5</m:t>
                    </m:r>
                    <m:r>
                      <a:rPr lang="en-US" sz="1700" i="1" dirty="0">
                        <a:latin typeface="Cambria Math"/>
                        <a:cs typeface="Times New Roman" pitchFamily="18" charset="0"/>
                      </a:rPr>
                      <m:t> см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Определить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длины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𝑁𝑀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𝐵𝑁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𝑁𝐾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𝐷𝐵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17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𝐾</m:t>
                        </m:r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49" y="195486"/>
                <a:ext cx="8640960" cy="1359603"/>
              </a:xfrm>
              <a:prstGeom prst="rect">
                <a:avLst/>
              </a:prstGeom>
              <a:blipFill rotWithShape="1">
                <a:blip r:embed="rId5"/>
                <a:stretch>
                  <a:fillRect l="-423" t="-897" b="-5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41449" y="1593157"/>
            <a:ext cx="114678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41449" y="1854080"/>
                <a:ext cx="2937664" cy="2993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=4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𝐵𝐷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𝐵𝐷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=5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𝑁𝑀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𝑁𝑀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=1,5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𝐵𝑁</m:t>
                            </m:r>
                          </m:e>
                        </m:acc>
                      </m:e>
                    </m:d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𝐵𝑁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𝑁𝐾</m:t>
                            </m:r>
                          </m:e>
                        </m:acc>
                      </m:e>
                    </m:d>
                    <m:r>
                      <a:rPr lang="ru-RU" sz="1600" b="0" i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𝑁𝐾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𝐵𝐷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=2,5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49" y="1854080"/>
                <a:ext cx="2937664" cy="2993255"/>
              </a:xfrm>
              <a:prstGeom prst="rect">
                <a:avLst/>
              </a:prstGeom>
              <a:blipFill rotWithShape="1">
                <a:blip r:embed="rId6"/>
                <a:stretch>
                  <a:fillRect l="-1037" r="-1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127117" y="1854080"/>
                <a:ext cx="2886881" cy="2471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𝐶𝐵</m:t>
                            </m:r>
                          </m:e>
                        </m:acc>
                      </m:e>
                    </m:d>
                    <m:r>
                      <a:rPr lang="ru-RU" sz="16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𝐶𝐵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=4</m:t>
                    </m:r>
                  </m:oMath>
                </a14:m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𝐵𝐴</m:t>
                            </m:r>
                          </m:e>
                        </m:acc>
                      </m:e>
                    </m:d>
                    <m:r>
                      <a:rPr lang="ru-RU" sz="16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𝐵𝐴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𝐷𝐵</m:t>
                            </m:r>
                          </m:e>
                        </m:acc>
                      </m:e>
                    </m:d>
                    <m:r>
                      <a:rPr lang="ru-RU" sz="1600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𝐷𝐵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𝑁𝐶</m:t>
                            </m:r>
                          </m:e>
                        </m:acc>
                      </m:e>
                    </m:d>
                    <m:r>
                      <a:rPr lang="ru-RU" sz="160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ru-RU" sz="16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  <a:cs typeface="Times New Roman" pitchFamily="18" charset="0"/>
                              </a:rPr>
                              <m:t>𝐾𝑁</m:t>
                            </m:r>
                          </m:e>
                        </m:acc>
                      </m:e>
                    </m:d>
                    <m:r>
                      <a:rPr lang="ru-RU" sz="160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𝐾𝑁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𝐵𝐷</m:t>
                    </m:r>
                    <m:r>
                      <a:rPr lang="en-US" sz="1600" i="1">
                        <a:latin typeface="Cambria Math"/>
                        <a:cs typeface="Times New Roman" pitchFamily="18" charset="0"/>
                      </a:rPr>
                      <m:t>=2,5</m:t>
                    </m:r>
                  </m:oMath>
                </a14:m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117" y="1854080"/>
                <a:ext cx="2886881" cy="2471767"/>
              </a:xfrm>
              <a:prstGeom prst="rect">
                <a:avLst/>
              </a:prstGeom>
              <a:blipFill rotWithShape="1">
                <a:blip r:embed="rId7"/>
                <a:stretch>
                  <a:fillRect l="-1055" r="-1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3441078" y="3842773"/>
            <a:ext cx="914400" cy="64807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441078" y="3698757"/>
            <a:ext cx="2448272" cy="14401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441078" y="2150585"/>
            <a:ext cx="469363" cy="169218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079113" y="3673496"/>
                <a:ext cx="362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113" y="3673496"/>
                <a:ext cx="362983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455" r="-1333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71626" y="4490845"/>
                <a:ext cx="3713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626" y="4490845"/>
                <a:ext cx="371320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14754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30081" y="3515776"/>
                <a:ext cx="3620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081" y="3515776"/>
                <a:ext cx="362022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333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28361" y="1847578"/>
                <a:ext cx="3798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361" y="1847578"/>
                <a:ext cx="379848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357" r="-12903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865497" y="2682624"/>
                <a:ext cx="3800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497" y="2682624"/>
                <a:ext cx="38003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357" r="-1451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Овал 37"/>
          <p:cNvSpPr/>
          <p:nvPr/>
        </p:nvSpPr>
        <p:spPr>
          <a:xfrm>
            <a:off x="4537230" y="3752765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>
            <a:off x="4055607" y="3698757"/>
            <a:ext cx="52602" cy="224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5154896" y="3615941"/>
            <a:ext cx="52602" cy="224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олилиния 52"/>
          <p:cNvSpPr/>
          <p:nvPr/>
        </p:nvSpPr>
        <p:spPr>
          <a:xfrm>
            <a:off x="3915659" y="2159311"/>
            <a:ext cx="1975900" cy="2329732"/>
          </a:xfrm>
          <a:custGeom>
            <a:avLst/>
            <a:gdLst>
              <a:gd name="connsiteX0" fmla="*/ 441298 w 1975900"/>
              <a:gd name="connsiteY0" fmla="*/ 2329732 h 2329732"/>
              <a:gd name="connsiteX1" fmla="*/ 1975900 w 1975900"/>
              <a:gd name="connsiteY1" fmla="*/ 1542553 h 2329732"/>
              <a:gd name="connsiteX2" fmla="*/ 0 w 1975900"/>
              <a:gd name="connsiteY2" fmla="*/ 0 h 2329732"/>
              <a:gd name="connsiteX3" fmla="*/ 441298 w 1975900"/>
              <a:gd name="connsiteY3" fmla="*/ 2329732 h 232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900" h="2329732">
                <a:moveTo>
                  <a:pt x="441298" y="2329732"/>
                </a:moveTo>
                <a:lnTo>
                  <a:pt x="1975900" y="1542553"/>
                </a:lnTo>
                <a:lnTo>
                  <a:pt x="0" y="0"/>
                </a:lnTo>
                <a:lnTo>
                  <a:pt x="441298" y="2329732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910441" y="2150585"/>
            <a:ext cx="1978909" cy="154817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355478" y="3698757"/>
            <a:ext cx="1533872" cy="79208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76302" y="4014024"/>
                <a:ext cx="3868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302" y="4014024"/>
                <a:ext cx="386836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357" r="-12698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8" name="Прямая соединительная линия 107"/>
          <p:cNvCxnSpPr/>
          <p:nvPr/>
        </p:nvCxnSpPr>
        <p:spPr>
          <a:xfrm flipV="1">
            <a:off x="5140414" y="3698757"/>
            <a:ext cx="754208" cy="389471"/>
          </a:xfrm>
          <a:prstGeom prst="line">
            <a:avLst/>
          </a:prstGeom>
          <a:ln w="12700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4906335" y="2932380"/>
            <a:ext cx="209791" cy="1155848"/>
          </a:xfrm>
          <a:prstGeom prst="line">
            <a:avLst/>
          </a:prstGeom>
          <a:ln w="12700">
            <a:solidFill>
              <a:srgbClr val="C00000"/>
            </a:solidFill>
            <a:headEnd type="none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4881895" y="2906671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4" name="Прямая соединительная линия 133"/>
          <p:cNvCxnSpPr/>
          <p:nvPr/>
        </p:nvCxnSpPr>
        <p:spPr>
          <a:xfrm>
            <a:off x="4908199" y="2937852"/>
            <a:ext cx="209791" cy="1155848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910441" y="2150585"/>
            <a:ext cx="445037" cy="234026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916335" y="2159311"/>
            <a:ext cx="445037" cy="2340260"/>
          </a:xfrm>
          <a:prstGeom prst="line">
            <a:avLst/>
          </a:prstGeom>
          <a:ln w="12700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3910440" y="2150585"/>
            <a:ext cx="445037" cy="2340260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4359443" y="3694565"/>
            <a:ext cx="1533872" cy="792088"/>
          </a:xfrm>
          <a:prstGeom prst="line">
            <a:avLst/>
          </a:prstGeom>
          <a:ln w="12700">
            <a:solidFill>
              <a:srgbClr val="C00000"/>
            </a:solidFill>
            <a:headEnd type="arrow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V="1">
            <a:off x="4361372" y="3695275"/>
            <a:ext cx="1533872" cy="792088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3441077" y="3842773"/>
            <a:ext cx="914400" cy="648072"/>
          </a:xfrm>
          <a:prstGeom prst="straightConnector1">
            <a:avLst/>
          </a:prstGeom>
          <a:ln w="12700">
            <a:solidFill>
              <a:srgbClr val="C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>
            <a:off x="3442886" y="3840971"/>
            <a:ext cx="914400" cy="648072"/>
          </a:xfrm>
          <a:prstGeom prst="straightConnector1">
            <a:avLst/>
          </a:prstGeom>
          <a:ln w="12700">
            <a:solidFill>
              <a:srgbClr val="007E3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V="1">
            <a:off x="5129400" y="3700782"/>
            <a:ext cx="754208" cy="389471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5104414" y="4076801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 flipH="1">
            <a:off x="4375026" y="2478544"/>
            <a:ext cx="170671" cy="187146"/>
          </a:xfrm>
          <a:prstGeom prst="line">
            <a:avLst/>
          </a:prstGeom>
          <a:ln w="41275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>
            <a:off x="5333411" y="3219831"/>
            <a:ext cx="170671" cy="187146"/>
          </a:xfrm>
          <a:prstGeom prst="line">
            <a:avLst/>
          </a:prstGeom>
          <a:ln w="41275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4660278" y="4247004"/>
            <a:ext cx="205219" cy="61909"/>
          </a:xfrm>
          <a:prstGeom prst="line">
            <a:avLst/>
          </a:prstGeom>
          <a:ln w="254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5339573" y="3892013"/>
            <a:ext cx="205219" cy="61909"/>
          </a:xfrm>
          <a:prstGeom prst="line">
            <a:avLst/>
          </a:prstGeom>
          <a:ln w="254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3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олилиния 82"/>
          <p:cNvSpPr/>
          <p:nvPr/>
        </p:nvSpPr>
        <p:spPr>
          <a:xfrm>
            <a:off x="5591175" y="4038600"/>
            <a:ext cx="2081213" cy="495300"/>
          </a:xfrm>
          <a:custGeom>
            <a:avLst/>
            <a:gdLst>
              <a:gd name="connsiteX0" fmla="*/ 0 w 2081213"/>
              <a:gd name="connsiteY0" fmla="*/ 495300 h 495300"/>
              <a:gd name="connsiteX1" fmla="*/ 2081213 w 2081213"/>
              <a:gd name="connsiteY1" fmla="*/ 495300 h 495300"/>
              <a:gd name="connsiteX2" fmla="*/ 923925 w 2081213"/>
              <a:gd name="connsiteY2" fmla="*/ 0 h 495300"/>
              <a:gd name="connsiteX3" fmla="*/ 0 w 2081213"/>
              <a:gd name="connsiteY3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1213" h="495300">
                <a:moveTo>
                  <a:pt x="0" y="495300"/>
                </a:moveTo>
                <a:lnTo>
                  <a:pt x="2081213" y="495300"/>
                </a:lnTo>
                <a:lnTo>
                  <a:pt x="923925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521342" y="4033862"/>
            <a:ext cx="2088232" cy="0"/>
          </a:xfrm>
          <a:prstGeom prst="line">
            <a:avLst/>
          </a:prstGeom>
          <a:ln w="12700"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509188" y="4033862"/>
            <a:ext cx="2088232" cy="0"/>
          </a:xfrm>
          <a:prstGeom prst="line">
            <a:avLst/>
          </a:prstGeom>
          <a:ln w="12700">
            <a:solidFill>
              <a:srgbClr val="C00000"/>
            </a:solidFill>
            <a:prstDash val="lgDash"/>
            <a:headEnd type="arrow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7359492" y="3978158"/>
            <a:ext cx="193812" cy="103633"/>
          </a:xfrm>
          <a:prstGeom prst="line">
            <a:avLst/>
          </a:prstGeom>
          <a:ln w="28575" cmpd="dbl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522292" y="4033470"/>
            <a:ext cx="2088232" cy="0"/>
          </a:xfrm>
          <a:prstGeom prst="line">
            <a:avLst/>
          </a:prstGeom>
          <a:ln w="12700">
            <a:solidFill>
              <a:srgbClr val="007E39"/>
            </a:solidFill>
            <a:prstDash val="lgDash"/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 flipV="1">
            <a:off x="6521992" y="4042963"/>
            <a:ext cx="1150971" cy="492053"/>
          </a:xfrm>
          <a:prstGeom prst="straightConnector1">
            <a:avLst/>
          </a:prstGeom>
          <a:ln w="1270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 flipV="1">
            <a:off x="6523053" y="4042963"/>
            <a:ext cx="1150971" cy="492053"/>
          </a:xfrm>
          <a:prstGeom prst="straightConnector1">
            <a:avLst/>
          </a:prstGeom>
          <a:ln w="12700">
            <a:solidFill>
              <a:srgbClr val="007E39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21340" y="1220708"/>
            <a:ext cx="0" cy="280800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21992" y="1222648"/>
            <a:ext cx="208823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584081" y="4033862"/>
            <a:ext cx="937261" cy="50115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41449" y="174280"/>
                <a:ext cx="8033275" cy="14251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Измерения прямоугольного параллелепипеда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ru-RU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равны соответственно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8 см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9 см 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и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12 см. Найти 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длины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а)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;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𝐷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𝐷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49" y="174280"/>
                <a:ext cx="8033275" cy="1425134"/>
              </a:xfrm>
              <a:prstGeom prst="rect">
                <a:avLst/>
              </a:prstGeom>
              <a:blipFill rotWithShape="1">
                <a:blip r:embed="rId3"/>
                <a:stretch>
                  <a:fillRect l="-607" t="-2146" b="-6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V="1">
            <a:off x="5584079" y="1222648"/>
            <a:ext cx="937261" cy="50115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41449" y="1644224"/>
            <a:ext cx="1207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72996" y="438421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996" y="4384218"/>
                <a:ext cx="3856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25273" y="381864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273" y="3818641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148511" y="1576964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511" y="1576964"/>
                <a:ext cx="48545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36538" y="94320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538" y="943205"/>
                <a:ext cx="48545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625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568261" y="95507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1" y="955077"/>
                <a:ext cx="46391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710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41449" y="1961297"/>
                <a:ext cx="4688078" cy="2842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𝐶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=12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𝐶𝐵</m:t>
                            </m:r>
                          </m:e>
                        </m:acc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𝐶𝐵</m:t>
                    </m:r>
                    <m:r>
                      <a:rPr lang="en-US" sz="1600" i="1">
                        <a:latin typeface="Cambria Math"/>
                      </a:rPr>
                      <m:t>=8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𝐶𝐷</m:t>
                            </m:r>
                          </m:e>
                        </m:acc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𝐶𝐷</m:t>
                    </m:r>
                    <m:r>
                      <a:rPr lang="en-US" sz="1600" i="1">
                        <a:latin typeface="Cambria Math"/>
                      </a:rPr>
                      <m:t>=9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endParaRPr lang="en-U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𝐷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𝐷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9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12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/>
                          </a:rPr>
                          <m:t>225</m:t>
                        </m:r>
                      </m:e>
                    </m:rad>
                    <m:r>
                      <a:rPr lang="en-US" sz="1600" b="0" i="1" smtClean="0">
                        <a:latin typeface="Cambria Math"/>
                      </a:rPr>
                      <m:t>=15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𝐷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𝐵</m:t>
                            </m:r>
                          </m:e>
                        </m:acc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𝐷</m:t>
                    </m:r>
                    <m:r>
                      <a:rPr lang="en-US" sz="1600" i="1">
                        <a:latin typeface="Cambria Math"/>
                      </a:rPr>
                      <m:t>𝐵</m:t>
                    </m:r>
                    <m:r>
                      <a:rPr lang="en-US" sz="16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8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9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6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/>
                          </a:rPr>
                          <m:t>14</m:t>
                        </m:r>
                        <m:r>
                          <a:rPr lang="en-US" sz="1600" i="1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см</a:t>
                </a:r>
              </a:p>
              <a:p>
                <a:pPr marL="177800">
                  <a:lnSpc>
                    <a:spcPct val="150000"/>
                  </a:lnSpc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6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𝐷</m:t>
                            </m:r>
                            <m:sSub>
                              <m:sSubPr>
                                <m:ctrlPr>
                                  <a:rPr lang="en-US" sz="1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𝐷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8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9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12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6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/>
                          </a:rPr>
                          <m:t>289</m:t>
                        </m:r>
                      </m:e>
                    </m:rad>
                    <m:r>
                      <a:rPr lang="en-US" sz="1600" b="0" i="1" smtClean="0">
                        <a:latin typeface="Cambria Math"/>
                      </a:rPr>
                      <m:t>=17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см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49" y="1961297"/>
                <a:ext cx="4688078" cy="2842701"/>
              </a:xfrm>
              <a:prstGeom prst="rect">
                <a:avLst/>
              </a:prstGeom>
              <a:blipFill rotWithShape="1">
                <a:blip r:embed="rId9"/>
                <a:stretch>
                  <a:fillRect l="-650" r="-7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Прямоугольник 53"/>
          <p:cNvSpPr/>
          <p:nvPr/>
        </p:nvSpPr>
        <p:spPr>
          <a:xfrm>
            <a:off x="5757968" y="3962918"/>
            <a:ext cx="52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400" b="1" dirty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1400" b="1" dirty="0">
              <a:solidFill>
                <a:srgbClr val="007E39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998415" y="2950543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1400" b="1" dirty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1400" b="1" dirty="0">
              <a:solidFill>
                <a:srgbClr val="007E39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334330" y="4508322"/>
            <a:ext cx="52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1400" b="1" dirty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1400" b="1" dirty="0">
              <a:solidFill>
                <a:srgbClr val="007E39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6521992" y="1234651"/>
            <a:ext cx="1150971" cy="3297151"/>
          </a:xfrm>
          <a:prstGeom prst="straightConnector1">
            <a:avLst/>
          </a:prstGeom>
          <a:ln w="1270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 flipV="1">
            <a:off x="6522630" y="1233720"/>
            <a:ext cx="1150971" cy="3297151"/>
          </a:xfrm>
          <a:prstGeom prst="straightConnector1">
            <a:avLst/>
          </a:prstGeom>
          <a:ln w="12700">
            <a:solidFill>
              <a:srgbClr val="007E39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84731" y="1726704"/>
            <a:ext cx="208823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584731" y="1726704"/>
            <a:ext cx="0" cy="280800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5947927" y="4270695"/>
            <a:ext cx="209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920195" y="1479595"/>
            <a:ext cx="209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7359492" y="1168891"/>
            <a:ext cx="193812" cy="103633"/>
          </a:xfrm>
          <a:prstGeom prst="line">
            <a:avLst/>
          </a:prstGeom>
          <a:ln w="28575" cmpd="dbl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6562421" y="1674887"/>
            <a:ext cx="193812" cy="103633"/>
          </a:xfrm>
          <a:prstGeom prst="line">
            <a:avLst/>
          </a:prstGeom>
          <a:ln w="28575" cmpd="dbl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489436" y="2950543"/>
            <a:ext cx="197869" cy="0"/>
          </a:xfrm>
          <a:prstGeom prst="line">
            <a:avLst/>
          </a:prstGeom>
          <a:ln w="4445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574028" y="2952146"/>
            <a:ext cx="197869" cy="0"/>
          </a:xfrm>
          <a:prstGeom prst="line">
            <a:avLst/>
          </a:prstGeom>
          <a:ln w="4445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423057" y="2632457"/>
            <a:ext cx="197869" cy="0"/>
          </a:xfrm>
          <a:prstGeom prst="line">
            <a:avLst/>
          </a:prstGeom>
          <a:ln w="4445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олилиния 77"/>
          <p:cNvSpPr/>
          <p:nvPr/>
        </p:nvSpPr>
        <p:spPr>
          <a:xfrm>
            <a:off x="7674228" y="1239770"/>
            <a:ext cx="932309" cy="3292962"/>
          </a:xfrm>
          <a:custGeom>
            <a:avLst/>
            <a:gdLst>
              <a:gd name="connsiteX0" fmla="*/ 0 w 942449"/>
              <a:gd name="connsiteY0" fmla="*/ 3309791 h 3309791"/>
              <a:gd name="connsiteX1" fmla="*/ 942449 w 942449"/>
              <a:gd name="connsiteY1" fmla="*/ 2816127 h 3309791"/>
              <a:gd name="connsiteX2" fmla="*/ 942449 w 942449"/>
              <a:gd name="connsiteY2" fmla="*/ 0 h 3309791"/>
              <a:gd name="connsiteX3" fmla="*/ 0 w 942449"/>
              <a:gd name="connsiteY3" fmla="*/ 3309791 h 3309791"/>
              <a:gd name="connsiteX0" fmla="*/ 0 w 942449"/>
              <a:gd name="connsiteY0" fmla="*/ 3309791 h 3309791"/>
              <a:gd name="connsiteX1" fmla="*/ 931230 w 942449"/>
              <a:gd name="connsiteY1" fmla="*/ 2810517 h 3309791"/>
              <a:gd name="connsiteX2" fmla="*/ 942449 w 942449"/>
              <a:gd name="connsiteY2" fmla="*/ 0 h 3309791"/>
              <a:gd name="connsiteX3" fmla="*/ 0 w 942449"/>
              <a:gd name="connsiteY3" fmla="*/ 3309791 h 3309791"/>
              <a:gd name="connsiteX0" fmla="*/ 0 w 932309"/>
              <a:gd name="connsiteY0" fmla="*/ 3292962 h 3292962"/>
              <a:gd name="connsiteX1" fmla="*/ 931230 w 932309"/>
              <a:gd name="connsiteY1" fmla="*/ 2793688 h 3292962"/>
              <a:gd name="connsiteX2" fmla="*/ 931230 w 932309"/>
              <a:gd name="connsiteY2" fmla="*/ 0 h 3292962"/>
              <a:gd name="connsiteX3" fmla="*/ 0 w 932309"/>
              <a:gd name="connsiteY3" fmla="*/ 3292962 h 329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2309" h="3292962">
                <a:moveTo>
                  <a:pt x="0" y="3292962"/>
                </a:moveTo>
                <a:lnTo>
                  <a:pt x="931230" y="2793688"/>
                </a:lnTo>
                <a:cubicBezTo>
                  <a:pt x="934970" y="1856849"/>
                  <a:pt x="927490" y="936839"/>
                  <a:pt x="931230" y="0"/>
                </a:cubicBezTo>
                <a:lnTo>
                  <a:pt x="0" y="3292962"/>
                </a:lnTo>
                <a:close/>
              </a:path>
            </a:pathLst>
          </a:cu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53642" y="4384218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642" y="4384218"/>
                <a:ext cx="404598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602182" y="3823795"/>
                <a:ext cx="39606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182" y="3823795"/>
                <a:ext cx="396069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18462" b="-245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Прямая соединительная линия 74"/>
          <p:cNvCxnSpPr/>
          <p:nvPr/>
        </p:nvCxnSpPr>
        <p:spPr>
          <a:xfrm>
            <a:off x="8510912" y="2624708"/>
            <a:ext cx="197869" cy="0"/>
          </a:xfrm>
          <a:prstGeom prst="line">
            <a:avLst/>
          </a:prstGeom>
          <a:ln w="4445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олилиния 84"/>
          <p:cNvSpPr/>
          <p:nvPr/>
        </p:nvSpPr>
        <p:spPr>
          <a:xfrm>
            <a:off x="5774531" y="4433888"/>
            <a:ext cx="242888" cy="100012"/>
          </a:xfrm>
          <a:custGeom>
            <a:avLst/>
            <a:gdLst>
              <a:gd name="connsiteX0" fmla="*/ 0 w 242888"/>
              <a:gd name="connsiteY0" fmla="*/ 0 h 100012"/>
              <a:gd name="connsiteX1" fmla="*/ 242888 w 242888"/>
              <a:gd name="connsiteY1" fmla="*/ 0 h 100012"/>
              <a:gd name="connsiteX2" fmla="*/ 52388 w 242888"/>
              <a:gd name="connsiteY2" fmla="*/ 100012 h 1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888" h="100012">
                <a:moveTo>
                  <a:pt x="0" y="0"/>
                </a:moveTo>
                <a:lnTo>
                  <a:pt x="242888" y="0"/>
                </a:lnTo>
                <a:lnTo>
                  <a:pt x="52388" y="100012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584731" y="4535016"/>
            <a:ext cx="208823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6544463" y="4479985"/>
            <a:ext cx="193812" cy="103633"/>
          </a:xfrm>
          <a:prstGeom prst="line">
            <a:avLst/>
          </a:prstGeom>
          <a:ln w="28575" cmpd="dbl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7679364" y="1222648"/>
            <a:ext cx="929219" cy="3300053"/>
          </a:xfrm>
          <a:prstGeom prst="straightConnector1">
            <a:avLst/>
          </a:prstGeom>
          <a:ln w="12700">
            <a:solidFill>
              <a:srgbClr val="007E3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7672963" y="1222648"/>
            <a:ext cx="937261" cy="50115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72963" y="1576964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963" y="1576964"/>
                <a:ext cx="485454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 стрелкой 41"/>
          <p:cNvCxnSpPr/>
          <p:nvPr/>
        </p:nvCxnSpPr>
        <p:spPr>
          <a:xfrm flipV="1">
            <a:off x="7672963" y="1234651"/>
            <a:ext cx="929219" cy="3300053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672963" y="1723802"/>
            <a:ext cx="0" cy="280800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017848" y="1479595"/>
            <a:ext cx="209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олилиния 83"/>
          <p:cNvSpPr/>
          <p:nvPr/>
        </p:nvSpPr>
        <p:spPr>
          <a:xfrm>
            <a:off x="8432006" y="3886200"/>
            <a:ext cx="173832" cy="245269"/>
          </a:xfrm>
          <a:custGeom>
            <a:avLst/>
            <a:gdLst>
              <a:gd name="connsiteX0" fmla="*/ 173832 w 173832"/>
              <a:gd name="connsiteY0" fmla="*/ 0 h 245269"/>
              <a:gd name="connsiteX1" fmla="*/ 0 w 173832"/>
              <a:gd name="connsiteY1" fmla="*/ 83344 h 245269"/>
              <a:gd name="connsiteX2" fmla="*/ 0 w 173832"/>
              <a:gd name="connsiteY2" fmla="*/ 245269 h 245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832" h="245269">
                <a:moveTo>
                  <a:pt x="173832" y="0"/>
                </a:moveTo>
                <a:lnTo>
                  <a:pt x="0" y="83344"/>
                </a:lnTo>
                <a:lnTo>
                  <a:pt x="0" y="245269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8610224" y="1222648"/>
            <a:ext cx="0" cy="2808312"/>
          </a:xfrm>
          <a:prstGeom prst="line">
            <a:avLst/>
          </a:prstGeom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609574" y="1228301"/>
            <a:ext cx="0" cy="2808312"/>
          </a:xfrm>
          <a:prstGeom prst="line">
            <a:avLst/>
          </a:prstGeom>
          <a:ln w="12700">
            <a:solidFill>
              <a:srgbClr val="C00000"/>
            </a:solidFill>
            <a:headEnd type="arrow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8609846" y="1225561"/>
            <a:ext cx="0" cy="2808312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675342" y="4032746"/>
            <a:ext cx="937261" cy="50115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7679364" y="4029717"/>
            <a:ext cx="937261" cy="501154"/>
          </a:xfrm>
          <a:prstGeom prst="line">
            <a:avLst/>
          </a:prstGeom>
          <a:ln w="12700">
            <a:solidFill>
              <a:srgbClr val="007E39"/>
            </a:solidFill>
            <a:headEnd type="none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7679364" y="4029974"/>
            <a:ext cx="937261" cy="501154"/>
          </a:xfrm>
          <a:prstGeom prst="line">
            <a:avLst/>
          </a:prstGeom>
          <a:ln w="12700">
            <a:solidFill>
              <a:srgbClr val="C00000"/>
            </a:solidFill>
            <a:head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8062687" y="4270695"/>
            <a:ext cx="209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6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1" presetID="10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00"/>
                            </p:stCondLst>
                            <p:childTnLst>
                              <p:par>
                                <p:cTn id="2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  <p:bldP spid="27" grpId="0"/>
      <p:bldP spid="29" grpId="0"/>
      <p:bldP spid="30" grpId="0"/>
      <p:bldP spid="34" grpId="0"/>
      <p:bldP spid="35" grpId="0"/>
      <p:bldP spid="36" grpId="0"/>
      <p:bldP spid="54" grpId="0"/>
      <p:bldP spid="55" grpId="0"/>
      <p:bldP spid="56" grpId="0"/>
      <p:bldP spid="78" grpId="0" animBg="1"/>
      <p:bldP spid="78" grpId="1" animBg="1"/>
      <p:bldP spid="32" grpId="0"/>
      <p:bldP spid="31" grpId="0"/>
      <p:bldP spid="85" grpId="0" animBg="1"/>
      <p:bldP spid="85" grpId="1" animBg="1"/>
      <p:bldP spid="33" grpId="0"/>
      <p:bldP spid="84" grpId="0" animBg="1"/>
      <p:bldP spid="8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4460075"/>
                  </p:ext>
                </p:extLst>
              </p:nvPr>
            </p:nvGraphicFramePr>
            <p:xfrm>
              <a:off x="-68664" y="-29046"/>
              <a:ext cx="9252520" cy="52997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12672"/>
                    <a:gridCol w="4539848"/>
                  </a:tblGrid>
                  <a:tr h="822938"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Понятие вектора</a:t>
                          </a: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B5CD">
                            <a:alpha val="70000"/>
                          </a:srgb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208982">
                    <a:tc>
                      <a:txBody>
                        <a:bodyPr/>
                        <a:lstStyle/>
                        <a:p>
                          <a:pPr marL="88900" indent="0" algn="l"/>
                          <a:r>
                            <a:rPr lang="ru-RU" sz="1600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Определение.</a:t>
                          </a:r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Отрезок, для которого указано,</a:t>
                          </a:r>
                        </a:p>
                        <a:p>
                          <a:pPr marL="88900" indent="0" algn="l"/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какой из его концов является началом, а какой — концом, называется вектором.</a:t>
                          </a:r>
                          <a:endParaRPr lang="en-US" sz="1600" dirty="0" smtClean="0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88900" indent="0" algn="l">
                            <a:spcBef>
                              <a:spcPts val="1200"/>
                            </a:spcBef>
                          </a:pPr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Любая точка плоскости </a:t>
                          </a:r>
                          <a14:m>
                            <m:oMath xmlns:m="http://schemas.openxmlformats.org/officeDocument/2006/math">
                              <m:r>
                                <a:rPr lang="ru-RU" sz="16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ru-RU" sz="16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нулевой вектор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.</a:t>
                          </a:r>
                          <a:endParaRPr lang="ru-RU" sz="1400" b="0" dirty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EE9E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FFEB"/>
                        </a:solidFill>
                      </a:tcPr>
                    </a:tc>
                  </a:tr>
                  <a:tr h="1653006">
                    <a:tc gridSpan="2">
                      <a:txBody>
                        <a:bodyPr/>
                        <a:lstStyle/>
                        <a:p>
                          <a:pPr marL="88900" indent="0" algn="l">
                            <a:tabLst/>
                          </a:pPr>
                          <a:r>
                            <a:rPr lang="ru-RU" sz="160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Ненулевые векторы называются</a:t>
                          </a:r>
                          <a:r>
                            <a:rPr lang="ru-RU" sz="1600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dirty="0" smtClean="0">
                              <a:solidFill>
                                <a:srgbClr val="C0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коллинеарными</a:t>
                          </a:r>
                          <a:r>
                            <a:rPr lang="ru-RU" sz="160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,</a:t>
                          </a:r>
                          <a:endParaRPr lang="en-US" sz="1600" dirty="0" smtClean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88900" indent="0" algn="l">
                            <a:tabLst/>
                          </a:pPr>
                          <a:r>
                            <a:rPr lang="ru-RU" sz="160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если они лежат на одной прямой или на параллельных прямых.</a:t>
                          </a:r>
                          <a:endParaRPr lang="en-US" sz="1600" dirty="0" smtClean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88900" indent="0" algn="ctr">
                            <a:tabLst/>
                          </a:pPr>
                          <a:endParaRPr lang="en-US" sz="1800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sz="1800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90488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60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EE9E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421740">
                    <a:tc>
                      <a:txBody>
                        <a:bodyPr/>
                        <a:lstStyle/>
                        <a:p>
                          <a:pPr marL="88900" indent="0"/>
                          <a:r>
                            <a:rPr lang="ru-RU" sz="1600" u="sng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Коллинеарные</a:t>
                          </a:r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векторы,</a:t>
                          </a:r>
                        </a:p>
                        <a:p>
                          <a:pPr marL="88900" indent="0"/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имеющие одинаковые направления, называют </a:t>
                          </a:r>
                          <a:r>
                            <a:rPr lang="ru-RU" sz="1600" b="1" dirty="0" smtClean="0">
                              <a:solidFill>
                                <a:srgbClr val="0070C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сонаправленными </a:t>
                          </a:r>
                          <a:r>
                            <a:rPr lang="ru-RU" sz="1600" b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ru-RU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⇈</m:t>
                              </m:r>
                            </m:oMath>
                          </a14:m>
                          <a:r>
                            <a:rPr lang="ru-RU" sz="1600" b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)</a:t>
                          </a:r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.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FF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88900" indent="0"/>
                          <a:r>
                            <a:rPr lang="ru-RU" sz="1600" u="sng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Коллинеарные</a:t>
                          </a:r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векторы, имеющие противоположные направления, называют </a:t>
                          </a:r>
                          <a:r>
                            <a:rPr lang="ru-RU" sz="1600" b="1" dirty="0" smtClean="0">
                              <a:solidFill>
                                <a:srgbClr val="7030A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противоположно</a:t>
                          </a:r>
                          <a:r>
                            <a:rPr lang="ru-RU" sz="1600" dirty="0" smtClean="0">
                              <a:solidFill>
                                <a:srgbClr val="7030A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1" dirty="0" smtClean="0">
                              <a:solidFill>
                                <a:srgbClr val="7030A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направленными </a:t>
                          </a:r>
                          <a:r>
                            <a:rPr lang="ru-RU" sz="1600" b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ru-RU" sz="1600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↑↓</m:t>
                              </m:r>
                            </m:oMath>
                          </a14:m>
                          <a:r>
                            <a:rPr lang="ru-RU" sz="1600" b="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)</a:t>
                          </a:r>
                          <a:r>
                            <a:rPr lang="ru-RU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.</a:t>
                          </a:r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FFEB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4460075"/>
                  </p:ext>
                </p:extLst>
              </p:nvPr>
            </p:nvGraphicFramePr>
            <p:xfrm>
              <a:off x="-68664" y="-29046"/>
              <a:ext cx="9252520" cy="52997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12672"/>
                    <a:gridCol w="4539848"/>
                  </a:tblGrid>
                  <a:tr h="822938"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Понятие вектора</a:t>
                          </a: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B5CD">
                            <a:alpha val="70000"/>
                          </a:srgb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402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29" t="-58696" r="-96378" b="-21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BFFEB"/>
                        </a:solidFill>
                      </a:tcPr>
                    </a:tc>
                  </a:tr>
                  <a:tr h="1653006">
                    <a:tc gridSpan="2">
                      <a:txBody>
                        <a:bodyPr/>
                        <a:lstStyle/>
                        <a:p>
                          <a:pPr marL="88900" indent="0" algn="l">
                            <a:tabLst/>
                          </a:pPr>
                          <a:r>
                            <a:rPr lang="ru-RU" sz="160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Ненулевые векторы называются</a:t>
                          </a:r>
                          <a:r>
                            <a:rPr lang="ru-RU" sz="1600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dirty="0" smtClean="0">
                              <a:solidFill>
                                <a:srgbClr val="C0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коллинеарными</a:t>
                          </a:r>
                          <a:r>
                            <a:rPr lang="ru-RU" sz="160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,</a:t>
                          </a:r>
                          <a:endParaRPr lang="en-US" sz="1600" dirty="0" smtClean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88900" indent="0" algn="l">
                            <a:tabLst/>
                          </a:pPr>
                          <a:r>
                            <a:rPr lang="ru-RU" sz="1600" dirty="0" smtClean="0">
                              <a:solidFill>
                                <a:schemeClr val="tx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если они лежат на одной прямой или на параллельных прямых.</a:t>
                          </a:r>
                          <a:endParaRPr lang="en-US" sz="1600" dirty="0" smtClean="0">
                            <a:solidFill>
                              <a:schemeClr val="tx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88900" indent="0" algn="ctr">
                            <a:tabLst/>
                          </a:pPr>
                          <a:endParaRPr lang="en-US" sz="1800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sz="1800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90488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60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EE9E9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4217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29" t="-273391" r="-963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3893" t="-27339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6" name="Прямая со стрелкой 5"/>
          <p:cNvCxnSpPr/>
          <p:nvPr/>
        </p:nvCxnSpPr>
        <p:spPr>
          <a:xfrm flipV="1">
            <a:off x="5100450" y="1165077"/>
            <a:ext cx="1678009" cy="163987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30130" y="871890"/>
                <a:ext cx="556563" cy="403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𝑨𝑩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130" y="871890"/>
                <a:ext cx="556563" cy="403765"/>
              </a:xfrm>
              <a:prstGeom prst="rect">
                <a:avLst/>
              </a:prstGeom>
              <a:blipFill rotWithShape="1">
                <a:blip r:embed="rId3"/>
                <a:stretch>
                  <a:fillRect r="-19780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37467" y="1183106"/>
                <a:ext cx="3629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7" y="1183106"/>
                <a:ext cx="362983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357" r="-13333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765757" y="967825"/>
                <a:ext cx="3713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757" y="967825"/>
                <a:ext cx="371320" cy="338554"/>
              </a:xfrm>
              <a:prstGeom prst="rect">
                <a:avLst/>
              </a:prstGeom>
              <a:blipFill rotWithShape="1">
                <a:blip r:embed="rId5"/>
                <a:stretch>
                  <a:fillRect t="-5455" r="-1311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68344" y="1001345"/>
                <a:ext cx="1168974" cy="389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16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𝐴𝐵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1001345"/>
                <a:ext cx="1168974" cy="38985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532576" y="1614016"/>
                <a:ext cx="385042" cy="422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9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900" b="1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ru-RU" sz="19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576" y="1614016"/>
                <a:ext cx="385042" cy="422103"/>
              </a:xfrm>
              <a:prstGeom prst="rect">
                <a:avLst/>
              </a:prstGeom>
              <a:blipFill rotWithShape="1">
                <a:blip r:embed="rId7"/>
                <a:stretch>
                  <a:fillRect r="-22222" b="-24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Овал 12"/>
          <p:cNvSpPr/>
          <p:nvPr/>
        </p:nvSpPr>
        <p:spPr>
          <a:xfrm>
            <a:off x="5903450" y="1899617"/>
            <a:ext cx="54000" cy="54000"/>
          </a:xfrm>
          <a:prstGeom prst="ellipse">
            <a:avLst/>
          </a:prstGeom>
          <a:solidFill>
            <a:srgbClr val="00206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824541" y="1680096"/>
                <a:ext cx="856580" cy="389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16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541" y="1680096"/>
                <a:ext cx="856580" cy="38985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>
            <a:off x="255836" y="3183958"/>
            <a:ext cx="72008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81626" y="3184751"/>
            <a:ext cx="14401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131394" y="3184751"/>
            <a:ext cx="3600400" cy="0"/>
          </a:xfrm>
          <a:prstGeom prst="straightConnector1">
            <a:avLst/>
          </a:prstGeom>
          <a:ln w="28575">
            <a:solidFill>
              <a:srgbClr val="C00000"/>
            </a:solidFill>
            <a:headEnd type="arrow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5836" y="3583886"/>
            <a:ext cx="72008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711232" y="3584123"/>
            <a:ext cx="3191212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202116" y="3369392"/>
            <a:ext cx="54000" cy="5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44213" y="2888653"/>
                <a:ext cx="3593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213" y="2888653"/>
                <a:ext cx="359394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15254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52523" y="2868166"/>
                <a:ext cx="356188" cy="375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523" y="2868166"/>
                <a:ext cx="356188" cy="375231"/>
              </a:xfrm>
              <a:prstGeom prst="rect">
                <a:avLst/>
              </a:prstGeom>
              <a:blipFill rotWithShape="1">
                <a:blip r:embed="rId10"/>
                <a:stretch>
                  <a:fillRect r="-13793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92601" y="3317376"/>
                <a:ext cx="3353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601" y="3317376"/>
                <a:ext cx="335348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357" r="-1636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208137" y="3112501"/>
                <a:ext cx="354584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137" y="3112501"/>
                <a:ext cx="354584" cy="370101"/>
              </a:xfrm>
              <a:prstGeom prst="rect">
                <a:avLst/>
              </a:prstGeom>
              <a:blipFill rotWithShape="1">
                <a:blip r:embed="rId12"/>
                <a:stretch>
                  <a:fillRect r="-13559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>
            <a:off x="-55483" y="2202376"/>
            <a:ext cx="9254965" cy="1646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0" y="1747734"/>
            <a:ext cx="4427984" cy="357765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-63067" y="3848845"/>
            <a:ext cx="4630306" cy="1459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572407" y="3848846"/>
            <a:ext cx="4692017" cy="1459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-56764" y="791175"/>
            <a:ext cx="9254965" cy="14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556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 animBg="1"/>
      <p:bldP spid="26" grpId="0" animBg="1"/>
      <p:bldP spid="28" grpId="0" animBg="1"/>
      <p:bldP spid="27" grpId="0" animBg="1"/>
      <p:bldP spid="30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108520" y="-92546"/>
            <a:ext cx="9361040" cy="5328592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араллелограмм 30"/>
          <p:cNvSpPr/>
          <p:nvPr/>
        </p:nvSpPr>
        <p:spPr>
          <a:xfrm>
            <a:off x="1504934" y="1923679"/>
            <a:ext cx="6120680" cy="1368152"/>
          </a:xfrm>
          <a:prstGeom prst="parallelogram">
            <a:avLst>
              <a:gd name="adj" fmla="val 105031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3203848" y="2139702"/>
            <a:ext cx="2736304" cy="971675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  <a:effectLst>
            <a:glow rad="1905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3206290" y="2140135"/>
            <a:ext cx="2736304" cy="971675"/>
          </a:xfrm>
          <a:prstGeom prst="straightConnector1">
            <a:avLst/>
          </a:prstGeom>
          <a:ln w="28575">
            <a:solidFill>
              <a:srgbClr val="204B7E">
                <a:alpha val="74902"/>
              </a:srgbClr>
            </a:solidFill>
            <a:tailEnd type="arrow"/>
          </a:ln>
          <a:effectLst>
            <a:glow rad="1905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Группа 39"/>
          <p:cNvGrpSpPr/>
          <p:nvPr/>
        </p:nvGrpSpPr>
        <p:grpSpPr>
          <a:xfrm>
            <a:off x="189036" y="199035"/>
            <a:ext cx="8744720" cy="4599593"/>
            <a:chOff x="189036" y="199035"/>
            <a:chExt cx="8744720" cy="4599593"/>
          </a:xfrm>
        </p:grpSpPr>
        <p:sp>
          <p:nvSpPr>
            <p:cNvPr id="28" name="Полилиния 27"/>
            <p:cNvSpPr/>
            <p:nvPr/>
          </p:nvSpPr>
          <p:spPr>
            <a:xfrm>
              <a:off x="197831" y="3648317"/>
              <a:ext cx="8735925" cy="1145831"/>
            </a:xfrm>
            <a:custGeom>
              <a:avLst/>
              <a:gdLst>
                <a:gd name="connsiteX0" fmla="*/ 0 w 8641080"/>
                <a:gd name="connsiteY0" fmla="*/ 1082040 h 1089660"/>
                <a:gd name="connsiteX1" fmla="*/ 1089660 w 8641080"/>
                <a:gd name="connsiteY1" fmla="*/ 0 h 1089660"/>
                <a:gd name="connsiteX2" fmla="*/ 8641080 w 8641080"/>
                <a:gd name="connsiteY2" fmla="*/ 0 h 1089660"/>
                <a:gd name="connsiteX3" fmla="*/ 7551420 w 8641080"/>
                <a:gd name="connsiteY3" fmla="*/ 1089660 h 1089660"/>
                <a:gd name="connsiteX4" fmla="*/ 0 w 8641080"/>
                <a:gd name="connsiteY4" fmla="*/ 1082040 h 1089660"/>
                <a:gd name="connsiteX0" fmla="*/ 0 w 8638699"/>
                <a:gd name="connsiteY0" fmla="*/ 1082040 h 1089660"/>
                <a:gd name="connsiteX1" fmla="*/ 1087279 w 8638699"/>
                <a:gd name="connsiteY1" fmla="*/ 0 h 1089660"/>
                <a:gd name="connsiteX2" fmla="*/ 8638699 w 8638699"/>
                <a:gd name="connsiteY2" fmla="*/ 0 h 1089660"/>
                <a:gd name="connsiteX3" fmla="*/ 7549039 w 8638699"/>
                <a:gd name="connsiteY3" fmla="*/ 1089660 h 1089660"/>
                <a:gd name="connsiteX4" fmla="*/ 0 w 8638699"/>
                <a:gd name="connsiteY4" fmla="*/ 1082040 h 1089660"/>
                <a:gd name="connsiteX0" fmla="*/ 0 w 8638699"/>
                <a:gd name="connsiteY0" fmla="*/ 1082040 h 1089660"/>
                <a:gd name="connsiteX1" fmla="*/ 1080135 w 8638699"/>
                <a:gd name="connsiteY1" fmla="*/ 4762 h 1089660"/>
                <a:gd name="connsiteX2" fmla="*/ 8638699 w 8638699"/>
                <a:gd name="connsiteY2" fmla="*/ 0 h 1089660"/>
                <a:gd name="connsiteX3" fmla="*/ 7549039 w 8638699"/>
                <a:gd name="connsiteY3" fmla="*/ 1089660 h 1089660"/>
                <a:gd name="connsiteX4" fmla="*/ 0 w 8638699"/>
                <a:gd name="connsiteY4" fmla="*/ 1082040 h 1089660"/>
                <a:gd name="connsiteX0" fmla="*/ 0 w 8638699"/>
                <a:gd name="connsiteY0" fmla="*/ 1082040 h 1082517"/>
                <a:gd name="connsiteX1" fmla="*/ 1080135 w 8638699"/>
                <a:gd name="connsiteY1" fmla="*/ 4762 h 1082517"/>
                <a:gd name="connsiteX2" fmla="*/ 8638699 w 8638699"/>
                <a:gd name="connsiteY2" fmla="*/ 0 h 1082517"/>
                <a:gd name="connsiteX3" fmla="*/ 7560945 w 8638699"/>
                <a:gd name="connsiteY3" fmla="*/ 1082517 h 1082517"/>
                <a:gd name="connsiteX4" fmla="*/ 0 w 8638699"/>
                <a:gd name="connsiteY4" fmla="*/ 1082040 h 1082517"/>
                <a:gd name="connsiteX0" fmla="*/ 0 w 8641080"/>
                <a:gd name="connsiteY0" fmla="*/ 1079659 h 1080136"/>
                <a:gd name="connsiteX1" fmla="*/ 1080135 w 8641080"/>
                <a:gd name="connsiteY1" fmla="*/ 2381 h 1080136"/>
                <a:gd name="connsiteX2" fmla="*/ 8641080 w 8641080"/>
                <a:gd name="connsiteY2" fmla="*/ 0 h 1080136"/>
                <a:gd name="connsiteX3" fmla="*/ 7560945 w 8641080"/>
                <a:gd name="connsiteY3" fmla="*/ 1080136 h 1080136"/>
                <a:gd name="connsiteX4" fmla="*/ 0 w 8641080"/>
                <a:gd name="connsiteY4" fmla="*/ 1079659 h 10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41080" h="1080136">
                  <a:moveTo>
                    <a:pt x="0" y="1079659"/>
                  </a:moveTo>
                  <a:lnTo>
                    <a:pt x="1080135" y="2381"/>
                  </a:lnTo>
                  <a:lnTo>
                    <a:pt x="8641080" y="0"/>
                  </a:lnTo>
                  <a:lnTo>
                    <a:pt x="7560945" y="1080136"/>
                  </a:lnTo>
                  <a:lnTo>
                    <a:pt x="0" y="107965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287122" y="199035"/>
              <a:ext cx="7644522" cy="3439968"/>
            </a:xfrm>
            <a:custGeom>
              <a:avLst/>
              <a:gdLst>
                <a:gd name="connsiteX0" fmla="*/ 0 w 7560840"/>
                <a:gd name="connsiteY0" fmla="*/ 0 h 3240360"/>
                <a:gd name="connsiteX1" fmla="*/ 7560840 w 7560840"/>
                <a:gd name="connsiteY1" fmla="*/ 0 h 3240360"/>
                <a:gd name="connsiteX2" fmla="*/ 7560840 w 7560840"/>
                <a:gd name="connsiteY2" fmla="*/ 3240360 h 3240360"/>
                <a:gd name="connsiteX3" fmla="*/ 0 w 7560840"/>
                <a:gd name="connsiteY3" fmla="*/ 3240360 h 3240360"/>
                <a:gd name="connsiteX4" fmla="*/ 0 w 7560840"/>
                <a:gd name="connsiteY4" fmla="*/ 0 h 3240360"/>
                <a:gd name="connsiteX0" fmla="*/ 0 w 7567983"/>
                <a:gd name="connsiteY0" fmla="*/ 2381 h 3240360"/>
                <a:gd name="connsiteX1" fmla="*/ 7567983 w 7567983"/>
                <a:gd name="connsiteY1" fmla="*/ 0 h 3240360"/>
                <a:gd name="connsiteX2" fmla="*/ 7567983 w 7567983"/>
                <a:gd name="connsiteY2" fmla="*/ 3240360 h 3240360"/>
                <a:gd name="connsiteX3" fmla="*/ 7143 w 7567983"/>
                <a:gd name="connsiteY3" fmla="*/ 3240360 h 3240360"/>
                <a:gd name="connsiteX4" fmla="*/ 0 w 7567983"/>
                <a:gd name="connsiteY4" fmla="*/ 2381 h 3240360"/>
                <a:gd name="connsiteX0" fmla="*/ 0 w 7567983"/>
                <a:gd name="connsiteY0" fmla="*/ 2381 h 3242741"/>
                <a:gd name="connsiteX1" fmla="*/ 7567983 w 7567983"/>
                <a:gd name="connsiteY1" fmla="*/ 0 h 3242741"/>
                <a:gd name="connsiteX2" fmla="*/ 7567983 w 7567983"/>
                <a:gd name="connsiteY2" fmla="*/ 3240360 h 3242741"/>
                <a:gd name="connsiteX3" fmla="*/ 0 w 7567983"/>
                <a:gd name="connsiteY3" fmla="*/ 3242741 h 3242741"/>
                <a:gd name="connsiteX4" fmla="*/ 0 w 7567983"/>
                <a:gd name="connsiteY4" fmla="*/ 2381 h 3242741"/>
                <a:gd name="connsiteX0" fmla="*/ 0 w 7567983"/>
                <a:gd name="connsiteY0" fmla="*/ 2381 h 3242741"/>
                <a:gd name="connsiteX1" fmla="*/ 7567983 w 7567983"/>
                <a:gd name="connsiteY1" fmla="*/ 0 h 3242741"/>
                <a:gd name="connsiteX2" fmla="*/ 7560839 w 7567983"/>
                <a:gd name="connsiteY2" fmla="*/ 3242741 h 3242741"/>
                <a:gd name="connsiteX3" fmla="*/ 0 w 7567983"/>
                <a:gd name="connsiteY3" fmla="*/ 3242741 h 3242741"/>
                <a:gd name="connsiteX4" fmla="*/ 0 w 7567983"/>
                <a:gd name="connsiteY4" fmla="*/ 2381 h 3242741"/>
                <a:gd name="connsiteX0" fmla="*/ 0 w 7561526"/>
                <a:gd name="connsiteY0" fmla="*/ 0 h 3240360"/>
                <a:gd name="connsiteX1" fmla="*/ 7560840 w 7561526"/>
                <a:gd name="connsiteY1" fmla="*/ 2381 h 3240360"/>
                <a:gd name="connsiteX2" fmla="*/ 7560839 w 7561526"/>
                <a:gd name="connsiteY2" fmla="*/ 3240360 h 3240360"/>
                <a:gd name="connsiteX3" fmla="*/ 0 w 7561526"/>
                <a:gd name="connsiteY3" fmla="*/ 3240360 h 3240360"/>
                <a:gd name="connsiteX4" fmla="*/ 0 w 7561526"/>
                <a:gd name="connsiteY4" fmla="*/ 0 h 3240360"/>
                <a:gd name="connsiteX0" fmla="*/ 0 w 7563221"/>
                <a:gd name="connsiteY0" fmla="*/ 4763 h 3245123"/>
                <a:gd name="connsiteX1" fmla="*/ 7563221 w 7563221"/>
                <a:gd name="connsiteY1" fmla="*/ 0 h 3245123"/>
                <a:gd name="connsiteX2" fmla="*/ 7560839 w 7563221"/>
                <a:gd name="connsiteY2" fmla="*/ 3245123 h 3245123"/>
                <a:gd name="connsiteX3" fmla="*/ 0 w 7563221"/>
                <a:gd name="connsiteY3" fmla="*/ 3245123 h 3245123"/>
                <a:gd name="connsiteX4" fmla="*/ 0 w 7563221"/>
                <a:gd name="connsiteY4" fmla="*/ 4763 h 3245123"/>
                <a:gd name="connsiteX0" fmla="*/ 0 w 7561526"/>
                <a:gd name="connsiteY0" fmla="*/ 2382 h 3242742"/>
                <a:gd name="connsiteX1" fmla="*/ 7560839 w 7561526"/>
                <a:gd name="connsiteY1" fmla="*/ 0 h 3242742"/>
                <a:gd name="connsiteX2" fmla="*/ 7560839 w 7561526"/>
                <a:gd name="connsiteY2" fmla="*/ 3242742 h 3242742"/>
                <a:gd name="connsiteX3" fmla="*/ 0 w 7561526"/>
                <a:gd name="connsiteY3" fmla="*/ 3242742 h 3242742"/>
                <a:gd name="connsiteX4" fmla="*/ 0 w 7561526"/>
                <a:gd name="connsiteY4" fmla="*/ 2382 h 324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61526" h="3242742">
                  <a:moveTo>
                    <a:pt x="0" y="2382"/>
                  </a:moveTo>
                  <a:lnTo>
                    <a:pt x="7560839" y="0"/>
                  </a:lnTo>
                  <a:cubicBezTo>
                    <a:pt x="7558458" y="1080914"/>
                    <a:pt x="7563220" y="2161828"/>
                    <a:pt x="7560839" y="3242742"/>
                  </a:cubicBezTo>
                  <a:lnTo>
                    <a:pt x="0" y="3242742"/>
                  </a:lnTo>
                  <a:lnTo>
                    <a:pt x="0" y="2382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287398" y="211735"/>
              <a:ext cx="7643829" cy="0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287398" y="3649176"/>
              <a:ext cx="7643829" cy="0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Полилиния 25"/>
            <p:cNvSpPr/>
            <p:nvPr/>
          </p:nvSpPr>
          <p:spPr>
            <a:xfrm>
              <a:off x="189036" y="211735"/>
              <a:ext cx="1093832" cy="4584644"/>
            </a:xfrm>
            <a:custGeom>
              <a:avLst/>
              <a:gdLst>
                <a:gd name="connsiteX0" fmla="*/ 0 w 1093862"/>
                <a:gd name="connsiteY0" fmla="*/ 1085316 h 4324172"/>
                <a:gd name="connsiteX1" fmla="*/ 1093862 w 1093862"/>
                <a:gd name="connsiteY1" fmla="*/ 0 h 4324172"/>
                <a:gd name="connsiteX2" fmla="*/ 1093862 w 1093862"/>
                <a:gd name="connsiteY2" fmla="*/ 3238856 h 4324172"/>
                <a:gd name="connsiteX3" fmla="*/ 0 w 1093862"/>
                <a:gd name="connsiteY3" fmla="*/ 4324172 h 4324172"/>
                <a:gd name="connsiteX4" fmla="*/ 0 w 1093862"/>
                <a:gd name="connsiteY4" fmla="*/ 1085316 h 4324172"/>
                <a:gd name="connsiteX0" fmla="*/ 9525 w 1093862"/>
                <a:gd name="connsiteY0" fmla="*/ 1080553 h 4324172"/>
                <a:gd name="connsiteX1" fmla="*/ 1093862 w 1093862"/>
                <a:gd name="connsiteY1" fmla="*/ 0 h 4324172"/>
                <a:gd name="connsiteX2" fmla="*/ 1093862 w 1093862"/>
                <a:gd name="connsiteY2" fmla="*/ 3238856 h 4324172"/>
                <a:gd name="connsiteX3" fmla="*/ 0 w 1093862"/>
                <a:gd name="connsiteY3" fmla="*/ 4324172 h 4324172"/>
                <a:gd name="connsiteX4" fmla="*/ 9525 w 1093862"/>
                <a:gd name="connsiteY4" fmla="*/ 1080553 h 4324172"/>
                <a:gd name="connsiteX0" fmla="*/ 0 w 1084337"/>
                <a:gd name="connsiteY0" fmla="*/ 1080553 h 4324172"/>
                <a:gd name="connsiteX1" fmla="*/ 1084337 w 1084337"/>
                <a:gd name="connsiteY1" fmla="*/ 0 h 4324172"/>
                <a:gd name="connsiteX2" fmla="*/ 1084337 w 1084337"/>
                <a:gd name="connsiteY2" fmla="*/ 3238856 h 4324172"/>
                <a:gd name="connsiteX3" fmla="*/ 0 w 1084337"/>
                <a:gd name="connsiteY3" fmla="*/ 4324172 h 4324172"/>
                <a:gd name="connsiteX4" fmla="*/ 0 w 1084337"/>
                <a:gd name="connsiteY4" fmla="*/ 1080553 h 4324172"/>
                <a:gd name="connsiteX0" fmla="*/ 0 w 1084337"/>
                <a:gd name="connsiteY0" fmla="*/ 1080553 h 4321790"/>
                <a:gd name="connsiteX1" fmla="*/ 1084337 w 1084337"/>
                <a:gd name="connsiteY1" fmla="*/ 0 h 4321790"/>
                <a:gd name="connsiteX2" fmla="*/ 1084337 w 1084337"/>
                <a:gd name="connsiteY2" fmla="*/ 3238856 h 4321790"/>
                <a:gd name="connsiteX3" fmla="*/ 2381 w 1084337"/>
                <a:gd name="connsiteY3" fmla="*/ 4321790 h 4321790"/>
                <a:gd name="connsiteX4" fmla="*/ 0 w 1084337"/>
                <a:gd name="connsiteY4" fmla="*/ 1080553 h 4321790"/>
                <a:gd name="connsiteX0" fmla="*/ 0 w 1081956"/>
                <a:gd name="connsiteY0" fmla="*/ 1080553 h 4321790"/>
                <a:gd name="connsiteX1" fmla="*/ 1081956 w 1081956"/>
                <a:gd name="connsiteY1" fmla="*/ 0 h 4321790"/>
                <a:gd name="connsiteX2" fmla="*/ 1081956 w 1081956"/>
                <a:gd name="connsiteY2" fmla="*/ 3238856 h 4321790"/>
                <a:gd name="connsiteX3" fmla="*/ 0 w 1081956"/>
                <a:gd name="connsiteY3" fmla="*/ 4321790 h 4321790"/>
                <a:gd name="connsiteX4" fmla="*/ 0 w 1081956"/>
                <a:gd name="connsiteY4" fmla="*/ 1080553 h 432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1956" h="4321790">
                  <a:moveTo>
                    <a:pt x="0" y="1080553"/>
                  </a:moveTo>
                  <a:lnTo>
                    <a:pt x="1081956" y="0"/>
                  </a:lnTo>
                  <a:lnTo>
                    <a:pt x="1081956" y="3238856"/>
                  </a:lnTo>
                  <a:lnTo>
                    <a:pt x="0" y="4321790"/>
                  </a:lnTo>
                  <a:cubicBezTo>
                    <a:pt x="2849" y="3239323"/>
                    <a:pt x="5697" y="2154474"/>
                    <a:pt x="0" y="1080553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95422" y="3649176"/>
              <a:ext cx="1091976" cy="1145814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87398" y="211735"/>
              <a:ext cx="0" cy="3437441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Полилиния 24"/>
            <p:cNvSpPr/>
            <p:nvPr/>
          </p:nvSpPr>
          <p:spPr>
            <a:xfrm>
              <a:off x="7839251" y="210344"/>
              <a:ext cx="1093832" cy="4584645"/>
            </a:xfrm>
            <a:custGeom>
              <a:avLst/>
              <a:gdLst>
                <a:gd name="connsiteX0" fmla="*/ 0 w 1093862"/>
                <a:gd name="connsiteY0" fmla="*/ 1085316 h 4324172"/>
                <a:gd name="connsiteX1" fmla="*/ 1093862 w 1093862"/>
                <a:gd name="connsiteY1" fmla="*/ 0 h 4324172"/>
                <a:gd name="connsiteX2" fmla="*/ 1093862 w 1093862"/>
                <a:gd name="connsiteY2" fmla="*/ 3238856 h 4324172"/>
                <a:gd name="connsiteX3" fmla="*/ 0 w 1093862"/>
                <a:gd name="connsiteY3" fmla="*/ 4324172 h 4324172"/>
                <a:gd name="connsiteX4" fmla="*/ 0 w 1093862"/>
                <a:gd name="connsiteY4" fmla="*/ 1085316 h 4324172"/>
                <a:gd name="connsiteX0" fmla="*/ 0 w 1093862"/>
                <a:gd name="connsiteY0" fmla="*/ 1082935 h 4321791"/>
                <a:gd name="connsiteX1" fmla="*/ 1081955 w 1093862"/>
                <a:gd name="connsiteY1" fmla="*/ 0 h 4321791"/>
                <a:gd name="connsiteX2" fmla="*/ 1093862 w 1093862"/>
                <a:gd name="connsiteY2" fmla="*/ 3236475 h 4321791"/>
                <a:gd name="connsiteX3" fmla="*/ 0 w 1093862"/>
                <a:gd name="connsiteY3" fmla="*/ 4321791 h 4321791"/>
                <a:gd name="connsiteX4" fmla="*/ 0 w 1093862"/>
                <a:gd name="connsiteY4" fmla="*/ 1082935 h 4321791"/>
                <a:gd name="connsiteX0" fmla="*/ 0 w 1081956"/>
                <a:gd name="connsiteY0" fmla="*/ 1082935 h 4321791"/>
                <a:gd name="connsiteX1" fmla="*/ 1081955 w 1081956"/>
                <a:gd name="connsiteY1" fmla="*/ 0 h 4321791"/>
                <a:gd name="connsiteX2" fmla="*/ 1081956 w 1081956"/>
                <a:gd name="connsiteY2" fmla="*/ 3241237 h 4321791"/>
                <a:gd name="connsiteX3" fmla="*/ 0 w 1081956"/>
                <a:gd name="connsiteY3" fmla="*/ 4321791 h 4321791"/>
                <a:gd name="connsiteX4" fmla="*/ 0 w 1081956"/>
                <a:gd name="connsiteY4" fmla="*/ 1082935 h 4321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1956" h="4321791">
                  <a:moveTo>
                    <a:pt x="0" y="1082935"/>
                  </a:moveTo>
                  <a:lnTo>
                    <a:pt x="1081955" y="0"/>
                  </a:lnTo>
                  <a:cubicBezTo>
                    <a:pt x="1081955" y="1080412"/>
                    <a:pt x="1081956" y="2160825"/>
                    <a:pt x="1081956" y="3241237"/>
                  </a:cubicBezTo>
                  <a:lnTo>
                    <a:pt x="0" y="4321791"/>
                  </a:lnTo>
                  <a:cubicBezTo>
                    <a:pt x="2849" y="3239324"/>
                    <a:pt x="5697" y="2156856"/>
                    <a:pt x="0" y="1082935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199183" y="211735"/>
              <a:ext cx="8731110" cy="1145831"/>
            </a:xfrm>
            <a:custGeom>
              <a:avLst/>
              <a:gdLst>
                <a:gd name="connsiteX0" fmla="*/ 0 w 8641080"/>
                <a:gd name="connsiteY0" fmla="*/ 1082040 h 1089660"/>
                <a:gd name="connsiteX1" fmla="*/ 1089660 w 8641080"/>
                <a:gd name="connsiteY1" fmla="*/ 0 h 1089660"/>
                <a:gd name="connsiteX2" fmla="*/ 8641080 w 8641080"/>
                <a:gd name="connsiteY2" fmla="*/ 0 h 1089660"/>
                <a:gd name="connsiteX3" fmla="*/ 7551420 w 8641080"/>
                <a:gd name="connsiteY3" fmla="*/ 1089660 h 1089660"/>
                <a:gd name="connsiteX4" fmla="*/ 0 w 8641080"/>
                <a:gd name="connsiteY4" fmla="*/ 1082040 h 1089660"/>
                <a:gd name="connsiteX0" fmla="*/ 0 w 8648223"/>
                <a:gd name="connsiteY0" fmla="*/ 1082040 h 1089660"/>
                <a:gd name="connsiteX1" fmla="*/ 1089660 w 8648223"/>
                <a:gd name="connsiteY1" fmla="*/ 0 h 1089660"/>
                <a:gd name="connsiteX2" fmla="*/ 8648223 w 8648223"/>
                <a:gd name="connsiteY2" fmla="*/ 2381 h 1089660"/>
                <a:gd name="connsiteX3" fmla="*/ 7551420 w 8648223"/>
                <a:gd name="connsiteY3" fmla="*/ 1089660 h 1089660"/>
                <a:gd name="connsiteX4" fmla="*/ 0 w 8648223"/>
                <a:gd name="connsiteY4" fmla="*/ 1082040 h 1089660"/>
                <a:gd name="connsiteX0" fmla="*/ 0 w 8648223"/>
                <a:gd name="connsiteY0" fmla="*/ 1082040 h 1084898"/>
                <a:gd name="connsiteX1" fmla="*/ 1089660 w 8648223"/>
                <a:gd name="connsiteY1" fmla="*/ 0 h 1084898"/>
                <a:gd name="connsiteX2" fmla="*/ 8648223 w 8648223"/>
                <a:gd name="connsiteY2" fmla="*/ 2381 h 1084898"/>
                <a:gd name="connsiteX3" fmla="*/ 7565707 w 8648223"/>
                <a:gd name="connsiteY3" fmla="*/ 1084898 h 1084898"/>
                <a:gd name="connsiteX4" fmla="*/ 0 w 8648223"/>
                <a:gd name="connsiteY4" fmla="*/ 1082040 h 1084898"/>
                <a:gd name="connsiteX0" fmla="*/ 0 w 8648223"/>
                <a:gd name="connsiteY0" fmla="*/ 1082040 h 1084898"/>
                <a:gd name="connsiteX1" fmla="*/ 1089660 w 8648223"/>
                <a:gd name="connsiteY1" fmla="*/ 0 h 1084898"/>
                <a:gd name="connsiteX2" fmla="*/ 8648223 w 8648223"/>
                <a:gd name="connsiteY2" fmla="*/ 4762 h 1084898"/>
                <a:gd name="connsiteX3" fmla="*/ 7565707 w 8648223"/>
                <a:gd name="connsiteY3" fmla="*/ 1084898 h 1084898"/>
                <a:gd name="connsiteX4" fmla="*/ 0 w 8648223"/>
                <a:gd name="connsiteY4" fmla="*/ 1082040 h 1084898"/>
                <a:gd name="connsiteX0" fmla="*/ 0 w 8643460"/>
                <a:gd name="connsiteY0" fmla="*/ 1082040 h 1084898"/>
                <a:gd name="connsiteX1" fmla="*/ 1089660 w 8643460"/>
                <a:gd name="connsiteY1" fmla="*/ 0 h 1084898"/>
                <a:gd name="connsiteX2" fmla="*/ 8643460 w 8643460"/>
                <a:gd name="connsiteY2" fmla="*/ 4762 h 1084898"/>
                <a:gd name="connsiteX3" fmla="*/ 7565707 w 8643460"/>
                <a:gd name="connsiteY3" fmla="*/ 1084898 h 1084898"/>
                <a:gd name="connsiteX4" fmla="*/ 0 w 8643460"/>
                <a:gd name="connsiteY4" fmla="*/ 1082040 h 1084898"/>
                <a:gd name="connsiteX0" fmla="*/ 0 w 8643460"/>
                <a:gd name="connsiteY0" fmla="*/ 1077278 h 1080136"/>
                <a:gd name="connsiteX1" fmla="*/ 1084897 w 8643460"/>
                <a:gd name="connsiteY1" fmla="*/ 0 h 1080136"/>
                <a:gd name="connsiteX2" fmla="*/ 8643460 w 8643460"/>
                <a:gd name="connsiteY2" fmla="*/ 0 h 1080136"/>
                <a:gd name="connsiteX3" fmla="*/ 7565707 w 8643460"/>
                <a:gd name="connsiteY3" fmla="*/ 1080136 h 1080136"/>
                <a:gd name="connsiteX4" fmla="*/ 0 w 8643460"/>
                <a:gd name="connsiteY4" fmla="*/ 1077278 h 1080136"/>
                <a:gd name="connsiteX0" fmla="*/ 0 w 8636317"/>
                <a:gd name="connsiteY0" fmla="*/ 1079659 h 1080136"/>
                <a:gd name="connsiteX1" fmla="*/ 1077754 w 8636317"/>
                <a:gd name="connsiteY1" fmla="*/ 0 h 1080136"/>
                <a:gd name="connsiteX2" fmla="*/ 8636317 w 8636317"/>
                <a:gd name="connsiteY2" fmla="*/ 0 h 1080136"/>
                <a:gd name="connsiteX3" fmla="*/ 7558564 w 8636317"/>
                <a:gd name="connsiteY3" fmla="*/ 1080136 h 1080136"/>
                <a:gd name="connsiteX4" fmla="*/ 0 w 8636317"/>
                <a:gd name="connsiteY4" fmla="*/ 1079659 h 10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6317" h="1080136">
                  <a:moveTo>
                    <a:pt x="0" y="1079659"/>
                  </a:moveTo>
                  <a:lnTo>
                    <a:pt x="1077754" y="0"/>
                  </a:lnTo>
                  <a:lnTo>
                    <a:pt x="8636317" y="0"/>
                  </a:lnTo>
                  <a:lnTo>
                    <a:pt x="7558564" y="1080136"/>
                  </a:lnTo>
                  <a:lnTo>
                    <a:pt x="0" y="107965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195422" y="211735"/>
              <a:ext cx="1091976" cy="1145814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7839251" y="211735"/>
              <a:ext cx="1091976" cy="1145814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197597" y="1359340"/>
              <a:ext cx="7641654" cy="3439288"/>
            </a:xfrm>
            <a:custGeom>
              <a:avLst/>
              <a:gdLst>
                <a:gd name="connsiteX0" fmla="*/ 0 w 7560840"/>
                <a:gd name="connsiteY0" fmla="*/ 0 h 3204000"/>
                <a:gd name="connsiteX1" fmla="*/ 7560840 w 7560840"/>
                <a:gd name="connsiteY1" fmla="*/ 0 h 3204000"/>
                <a:gd name="connsiteX2" fmla="*/ 7560840 w 7560840"/>
                <a:gd name="connsiteY2" fmla="*/ 3204000 h 3204000"/>
                <a:gd name="connsiteX3" fmla="*/ 0 w 7560840"/>
                <a:gd name="connsiteY3" fmla="*/ 3204000 h 3204000"/>
                <a:gd name="connsiteX4" fmla="*/ 0 w 7560840"/>
                <a:gd name="connsiteY4" fmla="*/ 0 h 3204000"/>
                <a:gd name="connsiteX0" fmla="*/ 0 w 7560840"/>
                <a:gd name="connsiteY0" fmla="*/ 0 h 3234957"/>
                <a:gd name="connsiteX1" fmla="*/ 7560840 w 7560840"/>
                <a:gd name="connsiteY1" fmla="*/ 0 h 3234957"/>
                <a:gd name="connsiteX2" fmla="*/ 7560840 w 7560840"/>
                <a:gd name="connsiteY2" fmla="*/ 3204000 h 3234957"/>
                <a:gd name="connsiteX3" fmla="*/ 2381 w 7560840"/>
                <a:gd name="connsiteY3" fmla="*/ 3234957 h 3234957"/>
                <a:gd name="connsiteX4" fmla="*/ 0 w 7560840"/>
                <a:gd name="connsiteY4" fmla="*/ 0 h 3234957"/>
                <a:gd name="connsiteX0" fmla="*/ 0 w 7560840"/>
                <a:gd name="connsiteY0" fmla="*/ 0 h 3234957"/>
                <a:gd name="connsiteX1" fmla="*/ 7560840 w 7560840"/>
                <a:gd name="connsiteY1" fmla="*/ 0 h 3234957"/>
                <a:gd name="connsiteX2" fmla="*/ 7560840 w 7560840"/>
                <a:gd name="connsiteY2" fmla="*/ 3232575 h 3234957"/>
                <a:gd name="connsiteX3" fmla="*/ 2381 w 7560840"/>
                <a:gd name="connsiteY3" fmla="*/ 3234957 h 3234957"/>
                <a:gd name="connsiteX4" fmla="*/ 0 w 7560840"/>
                <a:gd name="connsiteY4" fmla="*/ 0 h 3234957"/>
                <a:gd name="connsiteX0" fmla="*/ 0 w 7560840"/>
                <a:gd name="connsiteY0" fmla="*/ 7144 h 3242101"/>
                <a:gd name="connsiteX1" fmla="*/ 7560840 w 7560840"/>
                <a:gd name="connsiteY1" fmla="*/ 0 h 3242101"/>
                <a:gd name="connsiteX2" fmla="*/ 7560840 w 7560840"/>
                <a:gd name="connsiteY2" fmla="*/ 3239719 h 3242101"/>
                <a:gd name="connsiteX3" fmla="*/ 2381 w 7560840"/>
                <a:gd name="connsiteY3" fmla="*/ 3242101 h 3242101"/>
                <a:gd name="connsiteX4" fmla="*/ 0 w 7560840"/>
                <a:gd name="connsiteY4" fmla="*/ 7144 h 3242101"/>
                <a:gd name="connsiteX0" fmla="*/ 231 w 7558689"/>
                <a:gd name="connsiteY0" fmla="*/ 0 h 3242101"/>
                <a:gd name="connsiteX1" fmla="*/ 7558689 w 7558689"/>
                <a:gd name="connsiteY1" fmla="*/ 0 h 3242101"/>
                <a:gd name="connsiteX2" fmla="*/ 7558689 w 7558689"/>
                <a:gd name="connsiteY2" fmla="*/ 3239719 h 3242101"/>
                <a:gd name="connsiteX3" fmla="*/ 230 w 7558689"/>
                <a:gd name="connsiteY3" fmla="*/ 3242101 h 3242101"/>
                <a:gd name="connsiteX4" fmla="*/ 231 w 7558689"/>
                <a:gd name="connsiteY4" fmla="*/ 0 h 3242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58689" h="3242101">
                  <a:moveTo>
                    <a:pt x="231" y="0"/>
                  </a:moveTo>
                  <a:lnTo>
                    <a:pt x="7558689" y="0"/>
                  </a:lnTo>
                  <a:lnTo>
                    <a:pt x="7558689" y="3239719"/>
                  </a:lnTo>
                  <a:lnTo>
                    <a:pt x="230" y="3242101"/>
                  </a:lnTo>
                  <a:cubicBezTo>
                    <a:pt x="-564" y="2163782"/>
                    <a:pt x="1025" y="1078319"/>
                    <a:pt x="231" y="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95422" y="4794989"/>
              <a:ext cx="7643829" cy="0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195422" y="1357548"/>
              <a:ext cx="0" cy="3437441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839251" y="1357548"/>
              <a:ext cx="0" cy="3437441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8931227" y="211735"/>
              <a:ext cx="0" cy="3437441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7839251" y="3649176"/>
              <a:ext cx="1091976" cy="1145814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95422" y="1357548"/>
              <a:ext cx="7643829" cy="0"/>
            </a:xfrm>
            <a:prstGeom prst="line">
              <a:avLst/>
            </a:prstGeom>
            <a:ln w="3175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54260" y="-54446"/>
            <a:ext cx="9252520" cy="5236047"/>
          </a:xfrm>
          <a:prstGeom prst="rect">
            <a:avLst/>
          </a:prstGeom>
          <a:solidFill>
            <a:srgbClr val="FFFFE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7" name="Прямая со стрелкой 6"/>
          <p:cNvCxnSpPr/>
          <p:nvPr/>
        </p:nvCxnSpPr>
        <p:spPr>
          <a:xfrm flipV="1">
            <a:off x="589735" y="2193429"/>
            <a:ext cx="4420957" cy="43204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1520" y="2456542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56542"/>
                <a:ext cx="3856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31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55595" y="199249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595" y="1992496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95" y="402664"/>
            <a:ext cx="8669337" cy="8842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80093" y="506228"/>
            <a:ext cx="85705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Определение.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Отрезок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для которого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указано,</a:t>
            </a:r>
          </a:p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из его концов является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началом, а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какой — концом, называется вектором.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51020" y="187638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020" y="1876381"/>
                <a:ext cx="440377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944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Выноска 3 (с границей) 16"/>
          <p:cNvSpPr/>
          <p:nvPr/>
        </p:nvSpPr>
        <p:spPr>
          <a:xfrm>
            <a:off x="6542508" y="2561547"/>
            <a:ext cx="1970387" cy="289896"/>
          </a:xfrm>
          <a:prstGeom prst="accentCallout3">
            <a:avLst>
              <a:gd name="adj1" fmla="val 21144"/>
              <a:gd name="adj2" fmla="val 160"/>
              <a:gd name="adj3" fmla="val 20929"/>
              <a:gd name="adj4" fmla="val -20162"/>
              <a:gd name="adj5" fmla="val -32222"/>
              <a:gd name="adj6" fmla="val 4092"/>
              <a:gd name="adj7" fmla="val -95840"/>
              <a:gd name="adj8" fmla="val 31850"/>
            </a:avLst>
          </a:prstGeom>
          <a:solidFill>
            <a:srgbClr val="FFFFC5"/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en-US" dirty="0" smtClean="0"/>
              <a:t> </a:t>
            </a:r>
            <a:r>
              <a:rPr lang="ru-RU" sz="19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нулевой вектор</a:t>
            </a:r>
            <a:endParaRPr lang="ru-RU" sz="19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147398" y="2500558"/>
                <a:ext cx="385042" cy="422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900" b="1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9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ru-RU" sz="19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398" y="2500558"/>
                <a:ext cx="385042" cy="422103"/>
              </a:xfrm>
              <a:prstGeom prst="rect">
                <a:avLst/>
              </a:prstGeom>
              <a:blipFill rotWithShape="1">
                <a:blip r:embed="rId8"/>
                <a:stretch>
                  <a:fillRect r="-22222" b="-24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 13"/>
          <p:cNvSpPr/>
          <p:nvPr/>
        </p:nvSpPr>
        <p:spPr>
          <a:xfrm>
            <a:off x="7132449" y="2233692"/>
            <a:ext cx="72008" cy="72008"/>
          </a:xfrm>
          <a:prstGeom prst="ellipse">
            <a:avLst/>
          </a:prstGeom>
          <a:solidFill>
            <a:srgbClr val="00206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55195" y="2484792"/>
                <a:ext cx="4010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2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195" y="2484792"/>
                <a:ext cx="401072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9231" r="-32308" b="-3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6364" y="3463885"/>
                <a:ext cx="5095300" cy="370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Длина</a:t>
                </a:r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u="sng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ненулевого</a:t>
                </a:r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равна </a:t>
                </a:r>
                <a:r>
                  <a:rPr lang="ru-RU" sz="1600" i="1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длине отрезка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𝐴𝐵</m:t>
                    </m:r>
                  </m:oMath>
                </a14:m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600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64" y="3463885"/>
                <a:ext cx="5095300" cy="370101"/>
              </a:xfrm>
              <a:prstGeom prst="rect">
                <a:avLst/>
              </a:prstGeom>
              <a:blipFill rotWithShape="1">
                <a:blip r:embed="rId10"/>
                <a:stretch>
                  <a:fillRect l="-598" r="-239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887929" y="3479274"/>
                <a:ext cx="313184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Длина</a:t>
                </a:r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u="sng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нулевого</a:t>
                </a:r>
                <a:r>
                  <a:rPr lang="ru-RU" sz="1600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вектора равна </a:t>
                </a:r>
                <a14:m>
                  <m:oMath xmlns:m="http://schemas.openxmlformats.org/officeDocument/2006/math">
                    <m:r>
                      <a:rPr lang="ru-RU" sz="16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ru-RU" sz="1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600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929" y="3479274"/>
                <a:ext cx="3131841" cy="338554"/>
              </a:xfrm>
              <a:prstGeom prst="rect">
                <a:avLst/>
              </a:prstGeom>
              <a:blipFill rotWithShape="1">
                <a:blip r:embed="rId11"/>
                <a:stretch>
                  <a:fillRect l="-195" t="-5455" r="-13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53337" y="4127026"/>
                <a:ext cx="1293752" cy="427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337" y="4127026"/>
                <a:ext cx="1293752" cy="42704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tx2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993355" y="4127026"/>
                <a:ext cx="941476" cy="427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355" y="4127026"/>
                <a:ext cx="941476" cy="42704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solidFill>
                  <a:schemeClr val="tx2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35738" y="195806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738" y="1958068"/>
                <a:ext cx="385682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718622" y="192639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622" y="1926396"/>
                <a:ext cx="396069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26352" y="1903299"/>
                <a:ext cx="598241" cy="4383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𝑨𝑩</m:t>
                          </m:r>
                        </m:e>
                      </m:acc>
                    </m:oMath>
                  </m:oMathPara>
                </a14:m>
                <a:endParaRPr lang="ru-RU" sz="2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52" y="1903299"/>
                <a:ext cx="598241" cy="438390"/>
              </a:xfrm>
              <a:prstGeom prst="rect">
                <a:avLst/>
              </a:prstGeom>
              <a:blipFill rotWithShape="1">
                <a:blip r:embed="rId16"/>
                <a:stretch>
                  <a:fillRect r="-20202" b="-31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52434" y="1859581"/>
                <a:ext cx="637547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smtClean="0">
                              <a:latin typeface="Cambria Math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434" y="1859581"/>
                <a:ext cx="637547" cy="402931"/>
              </a:xfrm>
              <a:prstGeom prst="rect">
                <a:avLst/>
              </a:prstGeom>
              <a:blipFill rotWithShape="1">
                <a:blip r:embed="rId17"/>
                <a:stretch>
                  <a:fillRect r="-12381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6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1.97531E-6 L -0.24982 0.09753 " pathEditMode="relative" rAng="0" ptsTypes="AA">
                                      <p:cBhvr>
                                        <p:cTn id="26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61" y="48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6.17284E-7 L 0.24462 0.01327 " pathEditMode="relative" rAng="0" ptsTypes="AA">
                                      <p:cBhvr>
                                        <p:cTn id="4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22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/>
      <p:bldP spid="16" grpId="1"/>
      <p:bldP spid="17" grpId="0" animBg="1"/>
      <p:bldP spid="18" grpId="0"/>
      <p:bldP spid="14" grpId="0" animBg="1"/>
      <p:bldP spid="19" grpId="0"/>
      <p:bldP spid="15" grpId="0"/>
      <p:bldP spid="20" grpId="0"/>
      <p:bldP spid="21" grpId="0" animBg="1"/>
      <p:bldP spid="23" grpId="0" animBg="1"/>
      <p:bldP spid="22" grpId="0"/>
      <p:bldP spid="22" grpId="1"/>
      <p:bldP spid="22" grpId="2"/>
      <p:bldP spid="24" grpId="0"/>
      <p:bldP spid="24" grpId="1"/>
      <p:bldP spid="24" grpId="2"/>
      <p:bldP spid="8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FFFE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-129728" y="3036020"/>
            <a:ext cx="9378788" cy="2150344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6" y="320690"/>
            <a:ext cx="7662704" cy="7652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740649" y="364778"/>
            <a:ext cx="76627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Ненулевые векторы называются </a:t>
            </a:r>
            <a:r>
              <a:rPr lang="ru-RU" sz="1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коллинеарными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9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они лежат на одной прямой или на параллельных прямых.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70136" y="2125284"/>
            <a:ext cx="72008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995926" y="2126077"/>
            <a:ext cx="14401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245694" y="2126077"/>
            <a:ext cx="3600400" cy="0"/>
          </a:xfrm>
          <a:prstGeom prst="straightConnector1">
            <a:avLst/>
          </a:prstGeom>
          <a:ln w="28575">
            <a:solidFill>
              <a:srgbClr val="C00000"/>
            </a:solidFill>
            <a:headEnd type="arrow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0136" y="2618158"/>
            <a:ext cx="72008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825532" y="2618395"/>
            <a:ext cx="3191212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8316416" y="2310718"/>
            <a:ext cx="72000" cy="72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58513" y="1779179"/>
                <a:ext cx="380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513" y="1779179"/>
                <a:ext cx="38023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258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66823" y="1758692"/>
                <a:ext cx="377026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823" y="1758692"/>
                <a:ext cx="377026" cy="410497"/>
              </a:xfrm>
              <a:prstGeom prst="rect">
                <a:avLst/>
              </a:prstGeom>
              <a:blipFill rotWithShape="1">
                <a:blip r:embed="rId5"/>
                <a:stretch>
                  <a:fillRect r="-22581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06901" y="2300848"/>
                <a:ext cx="354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901" y="2300848"/>
                <a:ext cx="35458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41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22437" y="2053827"/>
                <a:ext cx="375424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437" y="2053827"/>
                <a:ext cx="375424" cy="404791"/>
              </a:xfrm>
              <a:prstGeom prst="rect">
                <a:avLst/>
              </a:prstGeom>
              <a:blipFill rotWithShape="1">
                <a:blip r:embed="rId7"/>
                <a:stretch>
                  <a:fillRect r="-20968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260028" y="1285131"/>
            <a:ext cx="4983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Нулевой вектор коллинеарен любому вектору.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54721" y="3239343"/>
            <a:ext cx="430494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оллинеарные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векторы,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имеющие одинаковые направления,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сонаправленными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3239114"/>
            <a:ext cx="43119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оллинеарные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векторы,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имеющие противоположные направления,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противоположно</a:t>
            </a: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направленными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54721" y="4312723"/>
                <a:ext cx="7409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b="1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и 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1" y="4312723"/>
                <a:ext cx="74090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661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91449" y="4277048"/>
                <a:ext cx="761747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и 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449" y="4277048"/>
                <a:ext cx="761747" cy="404791"/>
              </a:xfrm>
              <a:prstGeom prst="rect">
                <a:avLst/>
              </a:prstGeom>
              <a:blipFill rotWithShape="1">
                <a:blip r:embed="rId9"/>
                <a:stretch>
                  <a:fillRect r="-5600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371569" y="4271524"/>
                <a:ext cx="758541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и 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569" y="4271524"/>
                <a:ext cx="758541" cy="410497"/>
              </a:xfrm>
              <a:prstGeom prst="rect">
                <a:avLst/>
              </a:prstGeom>
              <a:blipFill rotWithShape="1">
                <a:blip r:embed="rId10"/>
                <a:stretch>
                  <a:fillRect r="-7258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91880" y="4277887"/>
                <a:ext cx="736099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и 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277887"/>
                <a:ext cx="736099" cy="404791"/>
              </a:xfrm>
              <a:prstGeom prst="rect">
                <a:avLst/>
              </a:prstGeom>
              <a:blipFill rotWithShape="1">
                <a:blip r:embed="rId11"/>
                <a:stretch>
                  <a:fillRect r="-5785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71895" y="4272584"/>
                <a:ext cx="763351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b="0" i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ru-RU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и</m:t>
                      </m:r>
                      <m:r>
                        <a:rPr lang="ru-RU" b="0" i="1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895" y="4272584"/>
                <a:ext cx="763351" cy="410497"/>
              </a:xfrm>
              <a:prstGeom prst="rect">
                <a:avLst/>
              </a:prstGeom>
              <a:blipFill rotWithShape="1">
                <a:blip r:embed="rId12"/>
                <a:stretch>
                  <a:fillRect r="-634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922734" y="4272561"/>
                <a:ext cx="737702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ru-RU" b="1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и 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734" y="4272561"/>
                <a:ext cx="737702" cy="410497"/>
              </a:xfrm>
              <a:prstGeom prst="rect">
                <a:avLst/>
              </a:prstGeom>
              <a:blipFill rotWithShape="1">
                <a:blip r:embed="rId13"/>
                <a:stretch>
                  <a:fillRect r="-5785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единительная линия 49"/>
          <p:cNvCxnSpPr>
            <a:endCxn id="27" idx="2"/>
          </p:cNvCxnSpPr>
          <p:nvPr/>
        </p:nvCxnSpPr>
        <p:spPr>
          <a:xfrm flipH="1">
            <a:off x="4559666" y="3040781"/>
            <a:ext cx="9524" cy="2145583"/>
          </a:xfrm>
          <a:prstGeom prst="line">
            <a:avLst/>
          </a:prstGeom>
          <a:ln w="1270">
            <a:solidFill>
              <a:schemeClr val="bg1"/>
            </a:solidFill>
          </a:ln>
          <a:effectLst>
            <a:outerShdw blurRad="63500" sx="102000" sy="102000" algn="ctr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10980" y="4386814"/>
            <a:ext cx="194714" cy="24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26125" y="4319038"/>
                <a:ext cx="421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⇈</m:t>
                      </m:r>
                    </m:oMath>
                  </m:oMathPara>
                </a14:m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5" y="4319038"/>
                <a:ext cx="421910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1159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Прямоугольник 38"/>
          <p:cNvSpPr/>
          <p:nvPr/>
        </p:nvSpPr>
        <p:spPr>
          <a:xfrm>
            <a:off x="1546222" y="4384389"/>
            <a:ext cx="194714" cy="24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1461367" y="4319788"/>
                <a:ext cx="421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⇈</m:t>
                      </m:r>
                    </m:oMath>
                  </m:oMathPara>
                </a14:m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367" y="4319788"/>
                <a:ext cx="421910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333" r="-1159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ямоугольник 44"/>
          <p:cNvSpPr/>
          <p:nvPr/>
        </p:nvSpPr>
        <p:spPr>
          <a:xfrm>
            <a:off x="2624739" y="4384389"/>
            <a:ext cx="194714" cy="24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2539884" y="4319788"/>
                <a:ext cx="421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⇈</m:t>
                      </m:r>
                    </m:oMath>
                  </m:oMathPara>
                </a14:m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884" y="4319788"/>
                <a:ext cx="421910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1159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Прямоугольник 46"/>
          <p:cNvSpPr/>
          <p:nvPr/>
        </p:nvSpPr>
        <p:spPr>
          <a:xfrm>
            <a:off x="3740179" y="4384389"/>
            <a:ext cx="194714" cy="24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3655324" y="4319788"/>
                <a:ext cx="421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⇈</m:t>
                      </m:r>
                    </m:oMath>
                  </m:oMathPara>
                </a14:m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324" y="4319788"/>
                <a:ext cx="42191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333" r="-1159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Прямоугольник 48"/>
          <p:cNvSpPr/>
          <p:nvPr/>
        </p:nvSpPr>
        <p:spPr>
          <a:xfrm>
            <a:off x="4932087" y="4384389"/>
            <a:ext cx="194714" cy="24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803260" y="4318754"/>
                <a:ext cx="45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↑↓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260" y="4318754"/>
                <a:ext cx="452367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1756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Прямоугольник 50"/>
          <p:cNvSpPr/>
          <p:nvPr/>
        </p:nvSpPr>
        <p:spPr>
          <a:xfrm>
            <a:off x="6168350" y="4381499"/>
            <a:ext cx="194714" cy="24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6039523" y="4319039"/>
                <a:ext cx="45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↑↓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523" y="4319039"/>
                <a:ext cx="452367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333" r="-1756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6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7" grpId="0"/>
      <p:bldP spid="13" grpId="0" animBg="1"/>
      <p:bldP spid="14" grpId="0"/>
      <p:bldP spid="15" grpId="0"/>
      <p:bldP spid="16" grpId="0"/>
      <p:bldP spid="17" grpId="0"/>
      <p:bldP spid="18" grpId="0"/>
      <p:bldP spid="25" grpId="0"/>
      <p:bldP spid="26" grpId="0"/>
      <p:bldP spid="30" grpId="0"/>
      <p:bldP spid="32" grpId="0"/>
      <p:bldP spid="34" grpId="0"/>
      <p:bldP spid="36" grpId="0"/>
      <p:bldP spid="40" grpId="0"/>
      <p:bldP spid="41" grpId="0"/>
      <p:bldP spid="21" grpId="0" animBg="1"/>
      <p:bldP spid="19" grpId="0"/>
      <p:bldP spid="39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20" grpId="0"/>
      <p:bldP spid="51" grpId="0" animBg="1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5626100" y="1047750"/>
            <a:ext cx="2870200" cy="3086100"/>
          </a:xfrm>
          <a:custGeom>
            <a:avLst/>
            <a:gdLst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0 h 3086100"/>
              <a:gd name="connsiteX3" fmla="*/ 800100 w 2870200"/>
              <a:gd name="connsiteY3" fmla="*/ 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0 h 3086100"/>
              <a:gd name="connsiteX3" fmla="*/ 812800 w 2870200"/>
              <a:gd name="connsiteY3" fmla="*/ 1905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0 h 3086100"/>
              <a:gd name="connsiteX3" fmla="*/ 806450 w 2870200"/>
              <a:gd name="connsiteY3" fmla="*/ 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6350 h 3086100"/>
              <a:gd name="connsiteX3" fmla="*/ 806450 w 2870200"/>
              <a:gd name="connsiteY3" fmla="*/ 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0100 w 2870200"/>
              <a:gd name="connsiteY1" fmla="*/ 3079750 h 3086100"/>
              <a:gd name="connsiteX2" fmla="*/ 2870200 w 2870200"/>
              <a:gd name="connsiteY2" fmla="*/ 6350 h 3086100"/>
              <a:gd name="connsiteX3" fmla="*/ 806450 w 2870200"/>
              <a:gd name="connsiteY3" fmla="*/ 0 h 3086100"/>
              <a:gd name="connsiteX4" fmla="*/ 0 w 2870200"/>
              <a:gd name="connsiteY4" fmla="*/ 30861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200" h="3086100">
                <a:moveTo>
                  <a:pt x="0" y="3086100"/>
                </a:moveTo>
                <a:lnTo>
                  <a:pt x="2070100" y="3079750"/>
                </a:lnTo>
                <a:lnTo>
                  <a:pt x="2870200" y="6350"/>
                </a:lnTo>
                <a:lnTo>
                  <a:pt x="806450" y="0"/>
                </a:lnTo>
                <a:lnTo>
                  <a:pt x="0" y="3086100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олилиния 8"/>
          <p:cNvSpPr/>
          <p:nvPr/>
        </p:nvSpPr>
        <p:spPr>
          <a:xfrm>
            <a:off x="4654550" y="1060450"/>
            <a:ext cx="1771650" cy="3536950"/>
          </a:xfrm>
          <a:custGeom>
            <a:avLst/>
            <a:gdLst>
              <a:gd name="connsiteX0" fmla="*/ 0 w 1778000"/>
              <a:gd name="connsiteY0" fmla="*/ 3556000 h 3556000"/>
              <a:gd name="connsiteX1" fmla="*/ 971550 w 1778000"/>
              <a:gd name="connsiteY1" fmla="*/ 3098800 h 3556000"/>
              <a:gd name="connsiteX2" fmla="*/ 1778000 w 1778000"/>
              <a:gd name="connsiteY2" fmla="*/ 0 h 3556000"/>
              <a:gd name="connsiteX3" fmla="*/ 793750 w 1778000"/>
              <a:gd name="connsiteY3" fmla="*/ 469900 h 3556000"/>
              <a:gd name="connsiteX4" fmla="*/ 0 w 1778000"/>
              <a:gd name="connsiteY4" fmla="*/ 3556000 h 3556000"/>
              <a:gd name="connsiteX0" fmla="*/ 0 w 1771650"/>
              <a:gd name="connsiteY0" fmla="*/ 3543300 h 3543300"/>
              <a:gd name="connsiteX1" fmla="*/ 971550 w 1771650"/>
              <a:gd name="connsiteY1" fmla="*/ 3086100 h 3543300"/>
              <a:gd name="connsiteX2" fmla="*/ 1771650 w 1771650"/>
              <a:gd name="connsiteY2" fmla="*/ 0 h 3543300"/>
              <a:gd name="connsiteX3" fmla="*/ 793750 w 1771650"/>
              <a:gd name="connsiteY3" fmla="*/ 457200 h 3543300"/>
              <a:gd name="connsiteX4" fmla="*/ 0 w 1771650"/>
              <a:gd name="connsiteY4" fmla="*/ 3543300 h 3543300"/>
              <a:gd name="connsiteX0" fmla="*/ 0 w 1758950"/>
              <a:gd name="connsiteY0" fmla="*/ 3517900 h 3517900"/>
              <a:gd name="connsiteX1" fmla="*/ 971550 w 1758950"/>
              <a:gd name="connsiteY1" fmla="*/ 3060700 h 3517900"/>
              <a:gd name="connsiteX2" fmla="*/ 1758950 w 1758950"/>
              <a:gd name="connsiteY2" fmla="*/ 0 h 3517900"/>
              <a:gd name="connsiteX3" fmla="*/ 793750 w 1758950"/>
              <a:gd name="connsiteY3" fmla="*/ 431800 h 3517900"/>
              <a:gd name="connsiteX4" fmla="*/ 0 w 1758950"/>
              <a:gd name="connsiteY4" fmla="*/ 3517900 h 3517900"/>
              <a:gd name="connsiteX0" fmla="*/ 0 w 1771650"/>
              <a:gd name="connsiteY0" fmla="*/ 3536950 h 3536950"/>
              <a:gd name="connsiteX1" fmla="*/ 971550 w 1771650"/>
              <a:gd name="connsiteY1" fmla="*/ 3079750 h 3536950"/>
              <a:gd name="connsiteX2" fmla="*/ 1771650 w 1771650"/>
              <a:gd name="connsiteY2" fmla="*/ 0 h 3536950"/>
              <a:gd name="connsiteX3" fmla="*/ 793750 w 1771650"/>
              <a:gd name="connsiteY3" fmla="*/ 450850 h 3536950"/>
              <a:gd name="connsiteX4" fmla="*/ 0 w 1771650"/>
              <a:gd name="connsiteY4" fmla="*/ 3536950 h 3536950"/>
              <a:gd name="connsiteX0" fmla="*/ 0 w 1771650"/>
              <a:gd name="connsiteY0" fmla="*/ 3536950 h 3536950"/>
              <a:gd name="connsiteX1" fmla="*/ 971550 w 1771650"/>
              <a:gd name="connsiteY1" fmla="*/ 3079750 h 3536950"/>
              <a:gd name="connsiteX2" fmla="*/ 1771650 w 1771650"/>
              <a:gd name="connsiteY2" fmla="*/ 0 h 3536950"/>
              <a:gd name="connsiteX3" fmla="*/ 793750 w 1771650"/>
              <a:gd name="connsiteY3" fmla="*/ 450850 h 3536950"/>
              <a:gd name="connsiteX4" fmla="*/ 0 w 1771650"/>
              <a:gd name="connsiteY4" fmla="*/ 3536950 h 3536950"/>
              <a:gd name="connsiteX0" fmla="*/ 0 w 1771650"/>
              <a:gd name="connsiteY0" fmla="*/ 3536950 h 3536950"/>
              <a:gd name="connsiteX1" fmla="*/ 971550 w 1771650"/>
              <a:gd name="connsiteY1" fmla="*/ 3079750 h 3536950"/>
              <a:gd name="connsiteX2" fmla="*/ 1771650 w 1771650"/>
              <a:gd name="connsiteY2" fmla="*/ 0 h 3536950"/>
              <a:gd name="connsiteX3" fmla="*/ 793750 w 1771650"/>
              <a:gd name="connsiteY3" fmla="*/ 463550 h 3536950"/>
              <a:gd name="connsiteX4" fmla="*/ 0 w 1771650"/>
              <a:gd name="connsiteY4" fmla="*/ 3536950 h 3536950"/>
              <a:gd name="connsiteX0" fmla="*/ 0 w 1771650"/>
              <a:gd name="connsiteY0" fmla="*/ 3536950 h 3536950"/>
              <a:gd name="connsiteX1" fmla="*/ 965200 w 1771650"/>
              <a:gd name="connsiteY1" fmla="*/ 3073400 h 3536950"/>
              <a:gd name="connsiteX2" fmla="*/ 1771650 w 1771650"/>
              <a:gd name="connsiteY2" fmla="*/ 0 h 3536950"/>
              <a:gd name="connsiteX3" fmla="*/ 793750 w 1771650"/>
              <a:gd name="connsiteY3" fmla="*/ 463550 h 3536950"/>
              <a:gd name="connsiteX4" fmla="*/ 0 w 1771650"/>
              <a:gd name="connsiteY4" fmla="*/ 3536950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3536950">
                <a:moveTo>
                  <a:pt x="0" y="3536950"/>
                </a:moveTo>
                <a:lnTo>
                  <a:pt x="965200" y="3073400"/>
                </a:lnTo>
                <a:lnTo>
                  <a:pt x="1771650" y="0"/>
                </a:lnTo>
                <a:lnTo>
                  <a:pt x="793750" y="463550"/>
                </a:lnTo>
                <a:lnTo>
                  <a:pt x="0" y="3536950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648200" y="4133850"/>
            <a:ext cx="3048000" cy="469106"/>
          </a:xfrm>
          <a:custGeom>
            <a:avLst/>
            <a:gdLst>
              <a:gd name="connsiteX0" fmla="*/ 0 w 3048000"/>
              <a:gd name="connsiteY0" fmla="*/ 469106 h 469106"/>
              <a:gd name="connsiteX1" fmla="*/ 2066925 w 3048000"/>
              <a:gd name="connsiteY1" fmla="*/ 469106 h 469106"/>
              <a:gd name="connsiteX2" fmla="*/ 3048000 w 3048000"/>
              <a:gd name="connsiteY2" fmla="*/ 0 h 469106"/>
              <a:gd name="connsiteX3" fmla="*/ 978694 w 3048000"/>
              <a:gd name="connsiteY3" fmla="*/ 0 h 469106"/>
              <a:gd name="connsiteX4" fmla="*/ 0 w 3048000"/>
              <a:gd name="connsiteY4" fmla="*/ 469106 h 46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69106">
                <a:moveTo>
                  <a:pt x="0" y="469106"/>
                </a:moveTo>
                <a:lnTo>
                  <a:pt x="2066925" y="469106"/>
                </a:lnTo>
                <a:lnTo>
                  <a:pt x="3048000" y="0"/>
                </a:lnTo>
                <a:lnTo>
                  <a:pt x="978694" y="0"/>
                </a:lnTo>
                <a:lnTo>
                  <a:pt x="0" y="469106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 стрелкой 80"/>
          <p:cNvCxnSpPr>
            <a:endCxn id="45" idx="4"/>
          </p:cNvCxnSpPr>
          <p:nvPr/>
        </p:nvCxnSpPr>
        <p:spPr>
          <a:xfrm flipH="1" flipV="1">
            <a:off x="7451272" y="1066799"/>
            <a:ext cx="232662" cy="304441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51520" y="627534"/>
            <a:ext cx="3096344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Сонаправленные: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172" y="2563283"/>
            <a:ext cx="3600747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Противоположно направленные: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единительная линия 52"/>
          <p:cNvCxnSpPr/>
          <p:nvPr/>
        </p:nvCxnSpPr>
        <p:spPr>
          <a:xfrm>
            <a:off x="5618501" y="41348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646740" y="4134870"/>
            <a:ext cx="985073" cy="470704"/>
          </a:xfrm>
          <a:prstGeom prst="line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4669876" y="4134872"/>
            <a:ext cx="2998468" cy="46059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646740" y="1050183"/>
            <a:ext cx="1783952" cy="355480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46" idx="4"/>
          </p:cNvCxnSpPr>
          <p:nvPr/>
        </p:nvCxnSpPr>
        <p:spPr>
          <a:xfrm flipH="1" flipV="1">
            <a:off x="6482478" y="1540007"/>
            <a:ext cx="225946" cy="305546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олилиния 57"/>
          <p:cNvSpPr/>
          <p:nvPr/>
        </p:nvSpPr>
        <p:spPr>
          <a:xfrm>
            <a:off x="6730281" y="1050183"/>
            <a:ext cx="1771650" cy="3536950"/>
          </a:xfrm>
          <a:custGeom>
            <a:avLst/>
            <a:gdLst>
              <a:gd name="connsiteX0" fmla="*/ 0 w 1778000"/>
              <a:gd name="connsiteY0" fmla="*/ 3556000 h 3556000"/>
              <a:gd name="connsiteX1" fmla="*/ 971550 w 1778000"/>
              <a:gd name="connsiteY1" fmla="*/ 3098800 h 3556000"/>
              <a:gd name="connsiteX2" fmla="*/ 1778000 w 1778000"/>
              <a:gd name="connsiteY2" fmla="*/ 0 h 3556000"/>
              <a:gd name="connsiteX3" fmla="*/ 793750 w 1778000"/>
              <a:gd name="connsiteY3" fmla="*/ 469900 h 3556000"/>
              <a:gd name="connsiteX4" fmla="*/ 0 w 1778000"/>
              <a:gd name="connsiteY4" fmla="*/ 3556000 h 3556000"/>
              <a:gd name="connsiteX0" fmla="*/ 0 w 1771650"/>
              <a:gd name="connsiteY0" fmla="*/ 3543300 h 3543300"/>
              <a:gd name="connsiteX1" fmla="*/ 971550 w 1771650"/>
              <a:gd name="connsiteY1" fmla="*/ 3086100 h 3543300"/>
              <a:gd name="connsiteX2" fmla="*/ 1771650 w 1771650"/>
              <a:gd name="connsiteY2" fmla="*/ 0 h 3543300"/>
              <a:gd name="connsiteX3" fmla="*/ 793750 w 1771650"/>
              <a:gd name="connsiteY3" fmla="*/ 457200 h 3543300"/>
              <a:gd name="connsiteX4" fmla="*/ 0 w 1771650"/>
              <a:gd name="connsiteY4" fmla="*/ 3543300 h 3543300"/>
              <a:gd name="connsiteX0" fmla="*/ 0 w 1758950"/>
              <a:gd name="connsiteY0" fmla="*/ 3517900 h 3517900"/>
              <a:gd name="connsiteX1" fmla="*/ 971550 w 1758950"/>
              <a:gd name="connsiteY1" fmla="*/ 3060700 h 3517900"/>
              <a:gd name="connsiteX2" fmla="*/ 1758950 w 1758950"/>
              <a:gd name="connsiteY2" fmla="*/ 0 h 3517900"/>
              <a:gd name="connsiteX3" fmla="*/ 793750 w 1758950"/>
              <a:gd name="connsiteY3" fmla="*/ 431800 h 3517900"/>
              <a:gd name="connsiteX4" fmla="*/ 0 w 1758950"/>
              <a:gd name="connsiteY4" fmla="*/ 3517900 h 3517900"/>
              <a:gd name="connsiteX0" fmla="*/ 0 w 1771650"/>
              <a:gd name="connsiteY0" fmla="*/ 3536950 h 3536950"/>
              <a:gd name="connsiteX1" fmla="*/ 971550 w 1771650"/>
              <a:gd name="connsiteY1" fmla="*/ 3079750 h 3536950"/>
              <a:gd name="connsiteX2" fmla="*/ 1771650 w 1771650"/>
              <a:gd name="connsiteY2" fmla="*/ 0 h 3536950"/>
              <a:gd name="connsiteX3" fmla="*/ 793750 w 1771650"/>
              <a:gd name="connsiteY3" fmla="*/ 450850 h 3536950"/>
              <a:gd name="connsiteX4" fmla="*/ 0 w 1771650"/>
              <a:gd name="connsiteY4" fmla="*/ 3536950 h 3536950"/>
              <a:gd name="connsiteX0" fmla="*/ 0 w 1771650"/>
              <a:gd name="connsiteY0" fmla="*/ 3536950 h 3536950"/>
              <a:gd name="connsiteX1" fmla="*/ 971550 w 1771650"/>
              <a:gd name="connsiteY1" fmla="*/ 3079750 h 3536950"/>
              <a:gd name="connsiteX2" fmla="*/ 1771650 w 1771650"/>
              <a:gd name="connsiteY2" fmla="*/ 0 h 3536950"/>
              <a:gd name="connsiteX3" fmla="*/ 793750 w 1771650"/>
              <a:gd name="connsiteY3" fmla="*/ 450850 h 3536950"/>
              <a:gd name="connsiteX4" fmla="*/ 0 w 1771650"/>
              <a:gd name="connsiteY4" fmla="*/ 3536950 h 3536950"/>
              <a:gd name="connsiteX0" fmla="*/ 0 w 1771650"/>
              <a:gd name="connsiteY0" fmla="*/ 3536950 h 3536950"/>
              <a:gd name="connsiteX1" fmla="*/ 971550 w 1771650"/>
              <a:gd name="connsiteY1" fmla="*/ 3079750 h 3536950"/>
              <a:gd name="connsiteX2" fmla="*/ 1771650 w 1771650"/>
              <a:gd name="connsiteY2" fmla="*/ 0 h 3536950"/>
              <a:gd name="connsiteX3" fmla="*/ 793750 w 1771650"/>
              <a:gd name="connsiteY3" fmla="*/ 463550 h 3536950"/>
              <a:gd name="connsiteX4" fmla="*/ 0 w 1771650"/>
              <a:gd name="connsiteY4" fmla="*/ 3536950 h 3536950"/>
              <a:gd name="connsiteX0" fmla="*/ 0 w 1771650"/>
              <a:gd name="connsiteY0" fmla="*/ 3536950 h 3536950"/>
              <a:gd name="connsiteX1" fmla="*/ 965200 w 1771650"/>
              <a:gd name="connsiteY1" fmla="*/ 3073400 h 3536950"/>
              <a:gd name="connsiteX2" fmla="*/ 1771650 w 1771650"/>
              <a:gd name="connsiteY2" fmla="*/ 0 h 3536950"/>
              <a:gd name="connsiteX3" fmla="*/ 793750 w 1771650"/>
              <a:gd name="connsiteY3" fmla="*/ 463550 h 3536950"/>
              <a:gd name="connsiteX4" fmla="*/ 0 w 1771650"/>
              <a:gd name="connsiteY4" fmla="*/ 3536950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1650" h="3536950">
                <a:moveTo>
                  <a:pt x="0" y="3536950"/>
                </a:moveTo>
                <a:lnTo>
                  <a:pt x="965200" y="3073400"/>
                </a:lnTo>
                <a:lnTo>
                  <a:pt x="1771650" y="0"/>
                </a:lnTo>
                <a:lnTo>
                  <a:pt x="793750" y="463550"/>
                </a:lnTo>
                <a:lnTo>
                  <a:pt x="0" y="3536950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олилиния 59"/>
          <p:cNvSpPr/>
          <p:nvPr/>
        </p:nvSpPr>
        <p:spPr>
          <a:xfrm>
            <a:off x="5441051" y="1052770"/>
            <a:ext cx="3048000" cy="469106"/>
          </a:xfrm>
          <a:custGeom>
            <a:avLst/>
            <a:gdLst>
              <a:gd name="connsiteX0" fmla="*/ 0 w 3048000"/>
              <a:gd name="connsiteY0" fmla="*/ 469106 h 469106"/>
              <a:gd name="connsiteX1" fmla="*/ 2066925 w 3048000"/>
              <a:gd name="connsiteY1" fmla="*/ 469106 h 469106"/>
              <a:gd name="connsiteX2" fmla="*/ 3048000 w 3048000"/>
              <a:gd name="connsiteY2" fmla="*/ 0 h 469106"/>
              <a:gd name="connsiteX3" fmla="*/ 978694 w 3048000"/>
              <a:gd name="connsiteY3" fmla="*/ 0 h 469106"/>
              <a:gd name="connsiteX4" fmla="*/ 0 w 3048000"/>
              <a:gd name="connsiteY4" fmla="*/ 469106 h 46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69106">
                <a:moveTo>
                  <a:pt x="0" y="469106"/>
                </a:moveTo>
                <a:lnTo>
                  <a:pt x="2066925" y="469106"/>
                </a:lnTo>
                <a:lnTo>
                  <a:pt x="3048000" y="0"/>
                </a:lnTo>
                <a:lnTo>
                  <a:pt x="978694" y="0"/>
                </a:lnTo>
                <a:lnTo>
                  <a:pt x="0" y="469106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единительная линия 50"/>
          <p:cNvCxnSpPr/>
          <p:nvPr/>
        </p:nvCxnSpPr>
        <p:spPr>
          <a:xfrm>
            <a:off x="6430692" y="1050183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олилиния 60"/>
          <p:cNvSpPr/>
          <p:nvPr/>
        </p:nvSpPr>
        <p:spPr>
          <a:xfrm>
            <a:off x="4638959" y="1526800"/>
            <a:ext cx="2870200" cy="3086100"/>
          </a:xfrm>
          <a:custGeom>
            <a:avLst/>
            <a:gdLst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0 h 3086100"/>
              <a:gd name="connsiteX3" fmla="*/ 800100 w 2870200"/>
              <a:gd name="connsiteY3" fmla="*/ 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0 h 3086100"/>
              <a:gd name="connsiteX3" fmla="*/ 812800 w 2870200"/>
              <a:gd name="connsiteY3" fmla="*/ 1905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0 h 3086100"/>
              <a:gd name="connsiteX3" fmla="*/ 806450 w 2870200"/>
              <a:gd name="connsiteY3" fmla="*/ 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6450 w 2870200"/>
              <a:gd name="connsiteY1" fmla="*/ 3086100 h 3086100"/>
              <a:gd name="connsiteX2" fmla="*/ 2870200 w 2870200"/>
              <a:gd name="connsiteY2" fmla="*/ 6350 h 3086100"/>
              <a:gd name="connsiteX3" fmla="*/ 806450 w 2870200"/>
              <a:gd name="connsiteY3" fmla="*/ 0 h 3086100"/>
              <a:gd name="connsiteX4" fmla="*/ 0 w 2870200"/>
              <a:gd name="connsiteY4" fmla="*/ 3086100 h 3086100"/>
              <a:gd name="connsiteX0" fmla="*/ 0 w 2870200"/>
              <a:gd name="connsiteY0" fmla="*/ 3086100 h 3086100"/>
              <a:gd name="connsiteX1" fmla="*/ 2070100 w 2870200"/>
              <a:gd name="connsiteY1" fmla="*/ 3079750 h 3086100"/>
              <a:gd name="connsiteX2" fmla="*/ 2870200 w 2870200"/>
              <a:gd name="connsiteY2" fmla="*/ 6350 h 3086100"/>
              <a:gd name="connsiteX3" fmla="*/ 806450 w 2870200"/>
              <a:gd name="connsiteY3" fmla="*/ 0 h 3086100"/>
              <a:gd name="connsiteX4" fmla="*/ 0 w 2870200"/>
              <a:gd name="connsiteY4" fmla="*/ 30861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200" h="3086100">
                <a:moveTo>
                  <a:pt x="0" y="3086100"/>
                </a:moveTo>
                <a:lnTo>
                  <a:pt x="2070100" y="3079750"/>
                </a:lnTo>
                <a:lnTo>
                  <a:pt x="2870200" y="6350"/>
                </a:lnTo>
                <a:lnTo>
                  <a:pt x="806450" y="0"/>
                </a:lnTo>
                <a:lnTo>
                  <a:pt x="0" y="3086100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45094" y="1518919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46740" y="46059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644008" y="151891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6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5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75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75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75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75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500"/>
                            </p:stCondLst>
                            <p:childTnLst>
                              <p:par>
                                <p:cTn id="174" presetID="10" presetClass="exit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8" grpId="0"/>
      <p:bldP spid="9" grpId="0" animBg="1"/>
      <p:bldP spid="9" grpId="1" animBg="1"/>
      <p:bldP spid="5" grpId="0" animBg="1"/>
      <p:bldP spid="5" grpId="1" animBg="1"/>
      <p:bldP spid="32" grpId="0"/>
      <p:bldP spid="33" grpId="0"/>
      <p:bldP spid="34" grpId="0"/>
      <p:bldP spid="39" grpId="0"/>
      <p:bldP spid="58" grpId="0" animBg="1"/>
      <p:bldP spid="58" grpId="1" animBg="1"/>
      <p:bldP spid="60" grpId="0" animBg="1"/>
      <p:bldP spid="60" grpId="1" animBg="1"/>
      <p:bldP spid="43" grpId="0"/>
      <p:bldP spid="44" grpId="0"/>
      <p:bldP spid="48" grpId="0"/>
      <p:bldP spid="49" grpId="0"/>
      <p:bldP spid="45" grpId="0" animBg="1"/>
      <p:bldP spid="41" grpId="0"/>
      <p:bldP spid="61" grpId="0" animBg="1"/>
      <p:bldP spid="61" grpId="1" animBg="1"/>
      <p:bldP spid="46" grpId="0" animBg="1"/>
      <p:bldP spid="42" grpId="0"/>
      <p:bldP spid="37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51520" y="627534"/>
            <a:ext cx="3096344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Сонаправленные: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172" y="2563283"/>
            <a:ext cx="3600747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Противоположно направленные: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61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 стрелкой 80"/>
          <p:cNvCxnSpPr>
            <a:endCxn id="45" idx="4"/>
          </p:cNvCxnSpPr>
          <p:nvPr/>
        </p:nvCxnSpPr>
        <p:spPr>
          <a:xfrm flipH="1" flipV="1">
            <a:off x="7451272" y="1066799"/>
            <a:ext cx="232662" cy="304441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51520" y="627534"/>
            <a:ext cx="309634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Сонаправленные:</a:t>
            </a:r>
          </a:p>
          <a:p>
            <a:pPr>
              <a:lnSpc>
                <a:spcPct val="120000"/>
              </a:lnSpc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1172" y="2563283"/>
                <a:ext cx="3600747" cy="1169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Противоположно 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ru-RU" sz="17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 smtClean="0">
                              <a:latin typeface="Cambria Math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latin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72" y="2563283"/>
                <a:ext cx="3600747" cy="1169679"/>
              </a:xfrm>
              <a:prstGeom prst="rect">
                <a:avLst/>
              </a:prstGeom>
              <a:blipFill rotWithShape="1">
                <a:blip r:embed="rId4"/>
                <a:stretch>
                  <a:fillRect l="-1354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единительная линия 50"/>
          <p:cNvCxnSpPr/>
          <p:nvPr/>
        </p:nvCxnSpPr>
        <p:spPr>
          <a:xfrm>
            <a:off x="6430692" y="1050183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5618501" y="41348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646740" y="4134870"/>
            <a:ext cx="985073" cy="470704"/>
          </a:xfrm>
          <a:prstGeom prst="line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4669876" y="4134872"/>
            <a:ext cx="2998468" cy="46059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646740" y="1050183"/>
            <a:ext cx="1783952" cy="355480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46" idx="4"/>
          </p:cNvCxnSpPr>
          <p:nvPr/>
        </p:nvCxnSpPr>
        <p:spPr>
          <a:xfrm flipH="1" flipV="1">
            <a:off x="6482478" y="1540007"/>
            <a:ext cx="225946" cy="305546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46740" y="46059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45094" y="1518919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644008" y="151891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83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251520" y="627534"/>
            <a:ext cx="3096344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Сонаправленные: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1172" y="2563283"/>
                <a:ext cx="3600747" cy="855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Противоположно 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ru-RU" sz="17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 smtClean="0">
                              <a:latin typeface="Cambria Math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72" y="2563283"/>
                <a:ext cx="3600747" cy="855747"/>
              </a:xfrm>
              <a:prstGeom prst="rect">
                <a:avLst/>
              </a:prstGeom>
              <a:blipFill rotWithShape="1">
                <a:blip r:embed="rId14"/>
                <a:stretch>
                  <a:fillRect l="-1354" b="-4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5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-54260" y="-49684"/>
            <a:ext cx="9252520" cy="5236047"/>
          </a:xfrm>
          <a:prstGeom prst="rect">
            <a:avLst/>
          </a:prstGeom>
          <a:solidFill>
            <a:srgbClr val="F7F9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 стрелкой 80"/>
          <p:cNvCxnSpPr>
            <a:endCxn id="45" idx="4"/>
          </p:cNvCxnSpPr>
          <p:nvPr/>
        </p:nvCxnSpPr>
        <p:spPr>
          <a:xfrm flipH="1" flipV="1">
            <a:off x="7451272" y="1066799"/>
            <a:ext cx="232662" cy="304441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Прямая соединительная линия 18"/>
          <p:cNvCxnSpPr/>
          <p:nvPr/>
        </p:nvCxnSpPr>
        <p:spPr>
          <a:xfrm>
            <a:off x="6432549" y="1048798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29081" y="1048798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31814" y="4134872"/>
            <a:ext cx="2061684" cy="0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47475" y="1048798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646740" y="4134871"/>
            <a:ext cx="985073" cy="470704"/>
          </a:xfrm>
          <a:prstGeom prst="line">
            <a:avLst/>
          </a:prstGeom>
          <a:ln w="12700">
            <a:solidFill>
              <a:srgbClr val="3A6598"/>
            </a:solidFill>
            <a:prstDash val="lg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𝐴𝐵𝐶𝐷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параллелепипед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021" y="224671"/>
                <a:ext cx="4331260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1520" y="627534"/>
                <a:ext cx="3096344" cy="1563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Сонаправленные: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𝐶𝐵</m:t>
                          </m:r>
                        </m:e>
                      </m:acc>
                      <m:r>
                        <m:rPr>
                          <m:nor/>
                        </m:rPr>
                        <a:rPr lang="en-US" sz="1700" dirty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𝐶𝐵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7534"/>
                <a:ext cx="3096344" cy="1563890"/>
              </a:xfrm>
              <a:prstGeom prst="rect">
                <a:avLst/>
              </a:prstGeom>
              <a:blipFill rotWithShape="1">
                <a:blip r:embed="rId4"/>
                <a:stretch>
                  <a:fillRect l="-1575" b="-2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1172" y="2563283"/>
                <a:ext cx="3600747" cy="1917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Противоположно направленные: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ru-RU" sz="17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i="1" smtClean="0">
                              <a:latin typeface="Cambria Math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latin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b="0" i="1" smtClean="0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700" i="1">
                              <a:latin typeface="Cambria Math"/>
                            </a:rPr>
                            <m:t>𝐴𝐷</m:t>
                          </m:r>
                        </m:e>
                      </m:acc>
                      <m:r>
                        <a:rPr lang="ru-RU" sz="1700" i="1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700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7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7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70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72" y="2563283"/>
                <a:ext cx="3600747" cy="1917961"/>
              </a:xfrm>
              <a:prstGeom prst="rect">
                <a:avLst/>
              </a:prstGeom>
              <a:blipFill rotWithShape="1">
                <a:blip r:embed="rId5"/>
                <a:stretch>
                  <a:fillRect l="-1354" b="-12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326" y="4468534"/>
                <a:ext cx="38568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038" y="3891251"/>
                <a:ext cx="39606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10" y="3900776"/>
                <a:ext cx="396069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037" y="4468534"/>
                <a:ext cx="404598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585" y="1369875"/>
                <a:ext cx="48545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46" y="1369875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1645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42" y="769477"/>
                <a:ext cx="485454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1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233" y="769547"/>
                <a:ext cx="463910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68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34" y="1157468"/>
                <a:ext cx="406458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1969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121" y="688991"/>
                <a:ext cx="440377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1805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единительная линия 50"/>
          <p:cNvCxnSpPr/>
          <p:nvPr/>
        </p:nvCxnSpPr>
        <p:spPr>
          <a:xfrm>
            <a:off x="6430692" y="1050183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7433272" y="1030799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5618501" y="41348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646740" y="4134870"/>
            <a:ext cx="985073" cy="470704"/>
          </a:xfrm>
          <a:prstGeom prst="line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4669876" y="4134872"/>
            <a:ext cx="2998468" cy="46059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646740" y="1050183"/>
            <a:ext cx="1783952" cy="3554809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46" idx="4"/>
          </p:cNvCxnSpPr>
          <p:nvPr/>
        </p:nvCxnSpPr>
        <p:spPr>
          <a:xfrm flipH="1" flipV="1">
            <a:off x="6482478" y="1540007"/>
            <a:ext cx="225946" cy="3055464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47475" y="1519501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708424" y="1519502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1519501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6740" y="4605575"/>
            <a:ext cx="2061684" cy="0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509159" y="1048798"/>
            <a:ext cx="987806" cy="470704"/>
          </a:xfrm>
          <a:prstGeom prst="line">
            <a:avLst/>
          </a:prstGeom>
          <a:ln w="12700">
            <a:solidFill>
              <a:srgbClr val="3A659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46740" y="4605972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45094" y="1518919"/>
            <a:ext cx="2061684" cy="0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464478" y="1504007"/>
            <a:ext cx="36000" cy="36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6708424" y="4134871"/>
            <a:ext cx="985073" cy="47070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644008" y="151891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head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7693498" y="1048799"/>
            <a:ext cx="803467" cy="3086073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32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1723</Words>
  <Application>Microsoft Office PowerPoint</Application>
  <PresentationFormat>Экран (16:9)</PresentationFormat>
  <Paragraphs>264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100</cp:revision>
  <dcterms:created xsi:type="dcterms:W3CDTF">2015-04-15T06:32:32Z</dcterms:created>
  <dcterms:modified xsi:type="dcterms:W3CDTF">2015-05-14T10:14:48Z</dcterms:modified>
</cp:coreProperties>
</file>