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3" r:id="rId4"/>
    <p:sldId id="264" r:id="rId5"/>
    <p:sldId id="259" r:id="rId6"/>
    <p:sldId id="260" r:id="rId7"/>
    <p:sldId id="261" r:id="rId8"/>
    <p:sldId id="262" r:id="rId9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896" autoAdjust="0"/>
    <p:restoredTop sz="94660"/>
  </p:normalViewPr>
  <p:slideViewPr>
    <p:cSldViewPr>
      <p:cViewPr varScale="1">
        <p:scale>
          <a:sx n="111" d="100"/>
          <a:sy n="111" d="100"/>
        </p:scale>
        <p:origin x="-966" y="-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7FF50-4298-4E86-B15E-5062E7685735}" type="datetimeFigureOut">
              <a:rPr lang="ru-RU" smtClean="0"/>
              <a:t>25.09.2014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F4666-C7EA-4F5A-A796-48DC85D850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1083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7FF50-4298-4E86-B15E-5062E7685735}" type="datetimeFigureOut">
              <a:rPr lang="ru-RU" smtClean="0"/>
              <a:t>25.09.2014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F4666-C7EA-4F5A-A796-48DC85D850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6923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7FF50-4298-4E86-B15E-5062E7685735}" type="datetimeFigureOut">
              <a:rPr lang="ru-RU" smtClean="0"/>
              <a:t>25.09.2014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F4666-C7EA-4F5A-A796-48DC85D850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5492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7FF50-4298-4E86-B15E-5062E7685735}" type="datetimeFigureOut">
              <a:rPr lang="ru-RU" smtClean="0"/>
              <a:t>25.09.2014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F4666-C7EA-4F5A-A796-48DC85D850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4770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7FF50-4298-4E86-B15E-5062E7685735}" type="datetimeFigureOut">
              <a:rPr lang="ru-RU" smtClean="0"/>
              <a:t>25.09.2014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F4666-C7EA-4F5A-A796-48DC85D850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6728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7FF50-4298-4E86-B15E-5062E7685735}" type="datetimeFigureOut">
              <a:rPr lang="ru-RU" smtClean="0"/>
              <a:t>25.09.2014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F4666-C7EA-4F5A-A796-48DC85D850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3994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7FF50-4298-4E86-B15E-5062E7685735}" type="datetimeFigureOut">
              <a:rPr lang="ru-RU" smtClean="0"/>
              <a:t>25.09.2014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F4666-C7EA-4F5A-A796-48DC85D850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3265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7FF50-4298-4E86-B15E-5062E7685735}" type="datetimeFigureOut">
              <a:rPr lang="ru-RU" smtClean="0"/>
              <a:t>25.09.2014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F4666-C7EA-4F5A-A796-48DC85D850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8950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7FF50-4298-4E86-B15E-5062E7685735}" type="datetimeFigureOut">
              <a:rPr lang="ru-RU" smtClean="0"/>
              <a:t>25.09.2014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F4666-C7EA-4F5A-A796-48DC85D850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7861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7FF50-4298-4E86-B15E-5062E7685735}" type="datetimeFigureOut">
              <a:rPr lang="ru-RU" smtClean="0"/>
              <a:t>25.09.2014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F4666-C7EA-4F5A-A796-48DC85D850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8641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7FF50-4298-4E86-B15E-5062E7685735}" type="datetimeFigureOut">
              <a:rPr lang="ru-RU" smtClean="0"/>
              <a:t>25.09.2014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F4666-C7EA-4F5A-A796-48DC85D850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1418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7FF50-4298-4E86-B15E-5062E7685735}" type="datetimeFigureOut">
              <a:rPr lang="ru-RU" smtClean="0"/>
              <a:t>25.09.2014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4F4666-C7EA-4F5A-A796-48DC85D850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1590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13" Type="http://schemas.openxmlformats.org/officeDocument/2006/relationships/image" Target="../media/image29.png"/><Relationship Id="rId18" Type="http://schemas.openxmlformats.org/officeDocument/2006/relationships/image" Target="../media/image34.png"/><Relationship Id="rId26" Type="http://schemas.openxmlformats.org/officeDocument/2006/relationships/image" Target="../media/image42.png"/><Relationship Id="rId3" Type="http://schemas.openxmlformats.org/officeDocument/2006/relationships/image" Target="../media/image19.png"/><Relationship Id="rId21" Type="http://schemas.openxmlformats.org/officeDocument/2006/relationships/image" Target="../media/image37.png"/><Relationship Id="rId7" Type="http://schemas.openxmlformats.org/officeDocument/2006/relationships/image" Target="../media/image23.png"/><Relationship Id="rId12" Type="http://schemas.openxmlformats.org/officeDocument/2006/relationships/image" Target="../media/image28.png"/><Relationship Id="rId17" Type="http://schemas.openxmlformats.org/officeDocument/2006/relationships/image" Target="../media/image33.png"/><Relationship Id="rId25" Type="http://schemas.openxmlformats.org/officeDocument/2006/relationships/image" Target="../media/image41.png"/><Relationship Id="rId2" Type="http://schemas.openxmlformats.org/officeDocument/2006/relationships/image" Target="../media/image18.png"/><Relationship Id="rId16" Type="http://schemas.openxmlformats.org/officeDocument/2006/relationships/image" Target="../media/image32.png"/><Relationship Id="rId20" Type="http://schemas.openxmlformats.org/officeDocument/2006/relationships/image" Target="../media/image3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11" Type="http://schemas.openxmlformats.org/officeDocument/2006/relationships/image" Target="../media/image27.png"/><Relationship Id="rId24" Type="http://schemas.openxmlformats.org/officeDocument/2006/relationships/image" Target="../media/image40.png"/><Relationship Id="rId5" Type="http://schemas.openxmlformats.org/officeDocument/2006/relationships/image" Target="../media/image21.png"/><Relationship Id="rId15" Type="http://schemas.openxmlformats.org/officeDocument/2006/relationships/image" Target="../media/image31.png"/><Relationship Id="rId23" Type="http://schemas.openxmlformats.org/officeDocument/2006/relationships/image" Target="../media/image39.png"/><Relationship Id="rId10" Type="http://schemas.openxmlformats.org/officeDocument/2006/relationships/image" Target="../media/image26.png"/><Relationship Id="rId19" Type="http://schemas.openxmlformats.org/officeDocument/2006/relationships/image" Target="../media/image35.png"/><Relationship Id="rId4" Type="http://schemas.openxmlformats.org/officeDocument/2006/relationships/image" Target="../media/image20.png"/><Relationship Id="rId9" Type="http://schemas.openxmlformats.org/officeDocument/2006/relationships/image" Target="../media/image25.png"/><Relationship Id="rId14" Type="http://schemas.openxmlformats.org/officeDocument/2006/relationships/image" Target="../media/image30.png"/><Relationship Id="rId22" Type="http://schemas.openxmlformats.org/officeDocument/2006/relationships/image" Target="../media/image3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5000" b="1" dirty="0" smtClean="0">
                <a:solidFill>
                  <a:srgbClr val="003366"/>
                </a:solidFill>
              </a:rPr>
              <a:t>Формулы приведения</a:t>
            </a:r>
            <a:endParaRPr lang="ru-RU" sz="5000" b="1" dirty="0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076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Упражнение: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В какой четверти располагаются углы: 155⁰, 1270⁰, 365⁰?</a:t>
            </a:r>
          </a:p>
          <a:p>
            <a:pPr marL="0" indent="0">
              <a:buNone/>
            </a:pPr>
            <a:r>
              <a:rPr lang="ru-RU" dirty="0" smtClean="0"/>
              <a:t>155⁰ - </a:t>
            </a:r>
            <a:r>
              <a:rPr lang="en-US" dirty="0" smtClean="0"/>
              <a:t>II </a:t>
            </a:r>
            <a:r>
              <a:rPr lang="ru-RU" dirty="0" smtClean="0"/>
              <a:t>четверть,</a:t>
            </a:r>
          </a:p>
          <a:p>
            <a:pPr marL="0" indent="0">
              <a:buNone/>
            </a:pPr>
            <a:r>
              <a:rPr lang="ru-RU" dirty="0" smtClean="0"/>
              <a:t>1270⁰ - </a:t>
            </a:r>
            <a:r>
              <a:rPr lang="en-US" dirty="0" smtClean="0"/>
              <a:t>III </a:t>
            </a:r>
            <a:r>
              <a:rPr lang="ru-RU" dirty="0" smtClean="0"/>
              <a:t>четверть,</a:t>
            </a:r>
          </a:p>
          <a:p>
            <a:pPr marL="0" indent="0">
              <a:buNone/>
            </a:pPr>
            <a:r>
              <a:rPr lang="ru-RU" dirty="0" smtClean="0"/>
              <a:t>365⁰ - </a:t>
            </a:r>
            <a:r>
              <a:rPr lang="en-US" dirty="0" smtClean="0"/>
              <a:t>I </a:t>
            </a:r>
            <a:r>
              <a:rPr lang="ru-RU" dirty="0" smtClean="0"/>
              <a:t>четверть.</a:t>
            </a:r>
            <a:endParaRPr lang="ru-RU" dirty="0"/>
          </a:p>
        </p:txBody>
      </p:sp>
      <p:grpSp>
        <p:nvGrpSpPr>
          <p:cNvPr id="5" name="Группа 4"/>
          <p:cNvGrpSpPr/>
          <p:nvPr/>
        </p:nvGrpSpPr>
        <p:grpSpPr>
          <a:xfrm>
            <a:off x="5364088" y="1728462"/>
            <a:ext cx="3217984" cy="2445521"/>
            <a:chOff x="5364081" y="2139702"/>
            <a:chExt cx="2842587" cy="2160240"/>
          </a:xfrm>
        </p:grpSpPr>
        <p:cxnSp>
          <p:nvCxnSpPr>
            <p:cNvPr id="7" name="Прямая со стрелкой 6"/>
            <p:cNvCxnSpPr/>
            <p:nvPr/>
          </p:nvCxnSpPr>
          <p:spPr>
            <a:xfrm flipV="1">
              <a:off x="6660223" y="2211710"/>
              <a:ext cx="0" cy="20882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 стрелкой 7"/>
            <p:cNvCxnSpPr/>
            <p:nvPr/>
          </p:nvCxnSpPr>
          <p:spPr>
            <a:xfrm>
              <a:off x="5364081" y="3291830"/>
              <a:ext cx="2808308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Овал 8"/>
            <p:cNvSpPr/>
            <p:nvPr/>
          </p:nvSpPr>
          <p:spPr>
            <a:xfrm>
              <a:off x="5976148" y="2607754"/>
              <a:ext cx="1368150" cy="136815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918636" y="3253316"/>
              <a:ext cx="2880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x</a:t>
              </a:r>
              <a:endParaRPr lang="ru-RU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372200" y="2139702"/>
              <a:ext cx="2880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y</a:t>
              </a:r>
              <a:endParaRPr lang="ru-RU" dirty="0"/>
            </a:p>
          </p:txBody>
        </p:sp>
      </p:grpSp>
      <p:sp>
        <p:nvSpPr>
          <p:cNvPr id="12" name="Овал 11"/>
          <p:cNvSpPr/>
          <p:nvPr/>
        </p:nvSpPr>
        <p:spPr>
          <a:xfrm>
            <a:off x="7582956" y="3009880"/>
            <a:ext cx="45719" cy="45719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5580112" y="2355726"/>
            <a:ext cx="670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155⁰</a:t>
            </a:r>
            <a:endParaRPr lang="ru-RU" dirty="0"/>
          </a:p>
        </p:txBody>
      </p:sp>
      <p:sp>
        <p:nvSpPr>
          <p:cNvPr id="14" name="Овал 13"/>
          <p:cNvSpPr/>
          <p:nvPr/>
        </p:nvSpPr>
        <p:spPr>
          <a:xfrm>
            <a:off x="7583058" y="3009880"/>
            <a:ext cx="45719" cy="45719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5393237" y="3075806"/>
            <a:ext cx="8149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1270⁰</a:t>
            </a:r>
            <a:endParaRPr lang="ru-RU" dirty="0"/>
          </a:p>
        </p:txBody>
      </p:sp>
      <p:sp>
        <p:nvSpPr>
          <p:cNvPr id="17" name="Овал 16"/>
          <p:cNvSpPr/>
          <p:nvPr/>
        </p:nvSpPr>
        <p:spPr>
          <a:xfrm>
            <a:off x="7587923" y="3009880"/>
            <a:ext cx="45719" cy="45719"/>
          </a:xfrm>
          <a:prstGeom prst="ellipse">
            <a:avLst/>
          </a:prstGeom>
          <a:gradFill>
            <a:gsLst>
              <a:gs pos="0">
                <a:srgbClr val="FFFF00"/>
              </a:gs>
              <a:gs pos="80000">
                <a:srgbClr val="FFC000"/>
              </a:gs>
              <a:gs pos="100000">
                <a:srgbClr val="FFFF00"/>
              </a:gs>
            </a:gsLst>
          </a:gra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7582360" y="2544385"/>
            <a:ext cx="8149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365⁰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138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017 -0.00185 0.00017 -0.00309 -0.00035 -0.00463 L -0.00087 -0.01852 L -0.00209 -0.03549 L -0.00712 -0.06204 L -0.01545 -0.08704 L -0.02379 -0.10494 L -0.03177 -0.11698 L -0.04358 -0.13179 L -0.0566 -0.14198 L -0.075 -0.14938 L -0.08802 -0.15124 L -0.104 -0.14661 L -0.11667 -0.1392 L -0.13368 -0.12315 L -0.14514 -0.10587 L -0.15625 -0.07901 " pathEditMode="relative" ptsTypes="fAAAAAAAAAAAAAAAA">
                                      <p:cBhvr>
                                        <p:cTn id="26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0.0003 C -8.33333E-7 -0.00649 0.00087 -0.00463 -0.00052 -0.0071 L -0.00104 -0.02655 L -0.00781 -0.06358 L -0.01614 -0.08858 L -0.02917 -0.11451 L -0.04271 -0.1321 L -0.05885 -0.14321 L -0.07396 -0.1497 L -0.08854 -0.15155 L -0.10469 -0.14692 L -0.12552 -0.13395 L -0.14323 -0.10988 L -0.15729 -0.07655 L -0.1651 -0.04692 L -0.16875 -0.02192 L -0.16927 0.00123 L -0.16823 0.02345 L -0.1651 0.05216 L -0.15625 0.08179 L -0.14687 0.10308 L -0.13385 0.12345 L -0.11771 0.13827 L -0.10521 0.14568 L -0.0875 0.15123 L -0.07083 0.14845 L -0.05885 0.1429 L -0.04531 0.13456 L -0.03177 0.1179 L -0.02083 0.09845 L -0.00989 0.0716 L -0.00521 0.0503 L -8.33333E-7 0.0179 L -0.00052 -0.01914 L -0.00469 -0.05247 L -0.01667 -0.09044 L -0.03333 -0.12099 L -0.04844 -0.13581 L -0.06614 -0.14784 L -0.08594 -0.15062 L -0.10625 -0.14692 L -0.12552 -0.1321 L -0.14114 -0.11266 L -0.15937 -0.07099 L -0.16562 -0.04784 L -0.16927 -0.00988 L -0.16823 0.02438 L -0.16198 0.06327 L -0.15208 0.09105 L -0.13698 0.11882 L -0.12083 0.13642 L -0.10156 0.14845 L -0.08385 0.15308 L -0.06094 0.14475 L -0.03906 0.12808 L -0.01927 0.09568 L -0.00677 0.06142 L -8.33333E-7 0.02253 L -0.00052 -0.02562 L -0.00885 -0.07192 L -0.0276 -0.11173 L -0.05104 -0.13858 L -0.07656 -0.15155 L -0.1026 -0.14784 L -0.12917 -0.12932 L -0.15208 -0.09321 L -0.16406 -0.05155 L -0.16979 0.00216 L -0.16562 0.0429 L -0.15729 0.07901 L -0.14167 0.11419 L -0.11979 0.13827 L -0.09844 0.15123 L -0.07604 0.14938 L -0.05469 0.14105 L -0.03646 0.12438 L -0.02031 0.09938 L -0.00677 0.06234 L -0.00052 0.02623 L -0.00104 -0.02284 L -0.00729 -0.06081 L -0.01875 -0.09692 L -0.03958 -0.12747 L -0.05937 -0.14507 L -0.08489 -0.1497 L -0.11094 -0.14414 L -0.13385 -0.12377 L -0.15156 -0.09507 L -0.16614 -0.04414 L -0.16927 -0.00062 L -0.16667 0.02993 " pathEditMode="relative" ptsTypes="fAAAAAAAAAAAAAAAAAAAAAAAAAAAAAAAAAAAAAAAAAAAAAAAAAAAAAAAAAAAAAAAAAAAAAAAAAAAAAAAAAAAAAAAAAA">
                                      <p:cBhvr>
                                        <p:cTn id="45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2 0.0003 C -0.00104 -0.0071 -0.00104 -0.00402 -0.00104 -0.00895 L -0.0026 -0.03488 L -0.00937 -0.06914 L -0.02083 -0.0997 L -0.03854 -0.12655 L -0.05781 -0.14229 L -0.07239 -0.14877 L -0.0901 -0.15062 L -0.10469 -0.14692 L -0.12656 -0.13395 L -0.14323 -0.11173 L -0.16041 -0.07007 L -0.16771 -0.03488 L -0.16927 0.00771 L -0.1651 0.05216 L -0.15156 0.0966 L -0.12916 0.12808 L -0.10677 0.14753 L -0.08073 0.15123 L -0.05625 0.14197 L -0.0375 0.1253 L -0.02396 0.10401 L -0.01094 0.0753 L -0.00312 0.04012 L -0.00052 0.01234 L -0.00156 -0.03395 " pathEditMode="relative" ptsTypes="fAAAAAAAAAAAAAAAAAAAAAAAAAA">
                                      <p:cBhvr>
                                        <p:cTn id="64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 animBg="1"/>
      <p:bldP spid="12" grpId="1" animBg="1"/>
      <p:bldP spid="13" grpId="0"/>
      <p:bldP spid="14" grpId="0" animBg="1"/>
      <p:bldP spid="14" grpId="1" animBg="1"/>
      <p:bldP spid="15" grpId="0"/>
      <p:bldP spid="17" grpId="0" animBg="1"/>
      <p:bldP spid="17" grpId="1" animBg="1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Упражнение: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ru-RU" dirty="0" smtClean="0"/>
                  <a:t>Записать радианную меру углов: </a:t>
                </a:r>
                <a14:m>
                  <m:oMath xmlns:m="http://schemas.openxmlformats.org/officeDocument/2006/math">
                    <m:r>
                      <a:rPr lang="ru-RU" b="0" i="1" smtClean="0">
                        <a:latin typeface="Cambria Math"/>
                      </a:rPr>
                      <m:t>90</m:t>
                    </m:r>
                    <m:r>
                      <a:rPr lang="ru-RU" b="0" i="1" smtClean="0">
                        <a:latin typeface="Cambria Math"/>
                        <a:ea typeface="Cambria Math"/>
                      </a:rPr>
                      <m:t>°</m:t>
                    </m:r>
                  </m:oMath>
                </a14:m>
                <a:r>
                  <a:rPr lang="ru-RU" dirty="0" smtClean="0"/>
                  <a:t>, </a:t>
                </a:r>
                <a14:m>
                  <m:oMath xmlns:m="http://schemas.openxmlformats.org/officeDocument/2006/math">
                    <m:r>
                      <a:rPr lang="ru-RU" b="0" i="1" dirty="0" smtClean="0">
                        <a:latin typeface="Cambria Math"/>
                      </a:rPr>
                      <m:t>270</m:t>
                    </m:r>
                    <m:r>
                      <a:rPr lang="ru-RU" b="0" i="1" dirty="0" smtClean="0">
                        <a:latin typeface="Cambria Math"/>
                        <a:ea typeface="Cambria Math"/>
                      </a:rPr>
                      <m:t>°</m:t>
                    </m:r>
                  </m:oMath>
                </a14:m>
                <a:r>
                  <a:rPr lang="ru-RU" dirty="0" smtClean="0"/>
                  <a:t>, </a:t>
                </a:r>
                <a14:m>
                  <m:oMath xmlns:m="http://schemas.openxmlformats.org/officeDocument/2006/math">
                    <m:r>
                      <a:rPr lang="ru-RU" b="0" i="1" dirty="0" smtClean="0">
                        <a:latin typeface="Cambria Math"/>
                      </a:rPr>
                      <m:t>18</m:t>
                    </m:r>
                    <m:r>
                      <a:rPr lang="ru-RU" i="1" dirty="0">
                        <a:latin typeface="Cambria Math"/>
                      </a:rPr>
                      <m:t>0</m:t>
                    </m:r>
                    <m:r>
                      <a:rPr lang="ru-RU" i="1" dirty="0">
                        <a:latin typeface="Cambria Math"/>
                        <a:ea typeface="Cambria Math"/>
                      </a:rPr>
                      <m:t>°</m:t>
                    </m:r>
                  </m:oMath>
                </a14:m>
                <a:r>
                  <a:rPr lang="ru-RU" dirty="0" smtClean="0"/>
                  <a:t>.</a:t>
                </a:r>
              </a:p>
              <a:p>
                <a:pPr marL="0" indent="0">
                  <a:buNone/>
                </a:pPr>
                <a:r>
                  <a:rPr lang="ru-RU" dirty="0" smtClean="0"/>
                  <a:t>Решение: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i="1">
                          <a:latin typeface="Cambria Math"/>
                        </a:rPr>
                        <m:t>90</m:t>
                      </m:r>
                      <m:r>
                        <a:rPr lang="ru-RU" i="1">
                          <a:latin typeface="Cambria Math"/>
                          <a:ea typeface="Cambria Math"/>
                        </a:rPr>
                        <m:t>°</m:t>
                      </m:r>
                      <m:r>
                        <a:rPr lang="ru-RU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ru-RU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ru-RU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ru-RU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r>
                        <a:rPr lang="ru-RU" b="0" i="1" smtClean="0">
                          <a:latin typeface="Cambria Math"/>
                          <a:ea typeface="Cambria Math"/>
                        </a:rPr>
                        <m:t> рад;</m:t>
                      </m:r>
                    </m:oMath>
                  </m:oMathPara>
                </a14:m>
                <a:endParaRPr lang="ru-RU" b="0" dirty="0" smtClean="0">
                  <a:ea typeface="Cambria Math"/>
                </a:endParaRPr>
              </a:p>
              <a:p>
                <a:pPr marL="0" indent="0">
                  <a:buNone/>
                </a:pPr>
                <a:endParaRPr lang="ru-RU" b="0" dirty="0" smtClean="0">
                  <a:ea typeface="Cambria Math"/>
                </a:endParaRPr>
              </a:p>
              <a:p>
                <a:pPr marL="0" indent="0">
                  <a:buNone/>
                </a:pPr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t="-215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2987824" y="2649091"/>
                <a:ext cx="3053144" cy="10143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sz="3200" b="0" i="1" smtClean="0">
                          <a:latin typeface="Cambria Math"/>
                        </a:rPr>
                        <m:t>27</m:t>
                      </m:r>
                      <m:r>
                        <a:rPr lang="ru-RU" sz="3200" i="1">
                          <a:latin typeface="Cambria Math"/>
                        </a:rPr>
                        <m:t>0</m:t>
                      </m:r>
                      <m:r>
                        <a:rPr lang="ru-RU" sz="3200" i="1">
                          <a:latin typeface="Cambria Math"/>
                          <a:ea typeface="Cambria Math"/>
                        </a:rPr>
                        <m:t>°=</m:t>
                      </m:r>
                      <m:f>
                        <m:fPr>
                          <m:ctrlPr>
                            <a:rPr lang="ru-RU" sz="3200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ru-RU" sz="32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  <m:r>
                            <a:rPr lang="ru-RU" sz="3200" i="1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ru-RU" sz="3200" i="1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r>
                        <a:rPr lang="ru-RU" sz="3200" b="0" i="1" smtClean="0">
                          <a:latin typeface="Cambria Math"/>
                          <a:ea typeface="Cambria Math"/>
                        </a:rPr>
                        <m:t> рад</m:t>
                      </m:r>
                      <m:r>
                        <a:rPr lang="ru-RU" sz="3200" i="1">
                          <a:latin typeface="Cambria Math"/>
                          <a:ea typeface="Cambria Math"/>
                        </a:rPr>
                        <m:t>;</m:t>
                      </m:r>
                    </m:oMath>
                  </m:oMathPara>
                </a14:m>
                <a:endParaRPr lang="ru-RU" sz="3200" dirty="0">
                  <a:ea typeface="Cambria Math"/>
                </a:endParaRP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7824" y="2649091"/>
                <a:ext cx="3053144" cy="101431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6156176" y="2931789"/>
                <a:ext cx="2733056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sz="3200" b="0" i="1" smtClean="0">
                          <a:latin typeface="Cambria Math"/>
                        </a:rPr>
                        <m:t>18</m:t>
                      </m:r>
                      <m:r>
                        <a:rPr lang="ru-RU" sz="3200" i="1">
                          <a:latin typeface="Cambria Math"/>
                        </a:rPr>
                        <m:t>0</m:t>
                      </m:r>
                      <m:r>
                        <a:rPr lang="ru-RU" sz="3200" i="1">
                          <a:latin typeface="Cambria Math"/>
                          <a:ea typeface="Cambria Math"/>
                        </a:rPr>
                        <m:t>°=</m:t>
                      </m:r>
                      <m:r>
                        <a:rPr lang="ru-RU" sz="3200" i="1" smtClean="0">
                          <a:latin typeface="Cambria Math"/>
                          <a:ea typeface="Cambria Math"/>
                        </a:rPr>
                        <m:t>𝜋</m:t>
                      </m:r>
                      <m:r>
                        <a:rPr lang="ru-RU" sz="3200" b="0" i="1" smtClean="0">
                          <a:latin typeface="Cambria Math"/>
                          <a:ea typeface="Cambria Math"/>
                        </a:rPr>
                        <m:t> рад.</m:t>
                      </m:r>
                    </m:oMath>
                  </m:oMathPara>
                </a14:m>
                <a:endParaRPr lang="ru-RU" sz="3200" dirty="0">
                  <a:ea typeface="Cambria Math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6176" y="2931789"/>
                <a:ext cx="2733056" cy="58477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94645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Упражнение: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ru-RU" dirty="0" smtClean="0"/>
                  <a:t>Записать градусную меру: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latin typeface="Cambria Math"/>
                          </a:rPr>
                        </m:ctrlPr>
                      </m:fPr>
                      <m:num>
                        <m:r>
                          <a:rPr lang="ru-RU" i="1">
                            <a:latin typeface="Cambria Math"/>
                            <a:ea typeface="Cambria Math"/>
                          </a:rPr>
                          <m:t>𝜋</m:t>
                        </m:r>
                      </m:num>
                      <m:den>
                        <m:r>
                          <a:rPr lang="ru-RU" i="1">
                            <a:latin typeface="Cambria Math"/>
                          </a:rPr>
                          <m:t>3</m:t>
                        </m:r>
                      </m:den>
                    </m:f>
                    <m:r>
                      <a:rPr lang="ru-RU" i="1">
                        <a:latin typeface="Cambria Math"/>
                      </a:rPr>
                      <m:t> рад </m:t>
                    </m:r>
                    <m:r>
                      <a:rPr lang="ru-RU" b="0" i="1" smtClean="0">
                        <a:latin typeface="Cambria Math"/>
                      </a:rPr>
                      <m:t>,  </m:t>
                    </m:r>
                    <m:f>
                      <m:fPr>
                        <m:ctrlPr>
                          <a:rPr lang="ru-RU" i="1">
                            <a:latin typeface="Cambria Math"/>
                          </a:rPr>
                        </m:ctrlPr>
                      </m:fPr>
                      <m:num>
                        <m:r>
                          <a:rPr lang="ru-RU" i="1">
                            <a:latin typeface="Cambria Math"/>
                            <a:ea typeface="Cambria Math"/>
                          </a:rPr>
                          <m:t>𝜋</m:t>
                        </m:r>
                      </m:num>
                      <m:den>
                        <m:r>
                          <a:rPr lang="ru-RU" i="1">
                            <a:latin typeface="Cambria Math"/>
                          </a:rPr>
                          <m:t>4</m:t>
                        </m:r>
                      </m:den>
                    </m:f>
                    <m:r>
                      <a:rPr lang="ru-RU" b="0" i="1" smtClean="0">
                        <a:latin typeface="Cambria Math"/>
                      </a:rPr>
                      <m:t>рад,   </m:t>
                    </m:r>
                    <m:f>
                      <m:fPr>
                        <m:ctrlPr>
                          <a:rPr lang="ru-RU" i="1">
                            <a:latin typeface="Cambria Math"/>
                          </a:rPr>
                        </m:ctrlPr>
                      </m:fPr>
                      <m:num>
                        <m:r>
                          <a:rPr lang="ru-RU" i="1">
                            <a:latin typeface="Cambria Math"/>
                          </a:rPr>
                          <m:t>5</m:t>
                        </m:r>
                        <m:r>
                          <a:rPr lang="ru-RU" i="1">
                            <a:latin typeface="Cambria Math"/>
                            <a:ea typeface="Cambria Math"/>
                          </a:rPr>
                          <m:t>𝜋</m:t>
                        </m:r>
                      </m:num>
                      <m:den>
                        <m:r>
                          <a:rPr lang="ru-RU" i="1">
                            <a:latin typeface="Cambria Math"/>
                          </a:rPr>
                          <m:t>4</m:t>
                        </m:r>
                      </m:den>
                    </m:f>
                    <m:r>
                      <a:rPr lang="ru-RU" b="0" i="1" smtClean="0">
                        <a:latin typeface="Cambria Math"/>
                      </a:rPr>
                      <m:t>рад. </m:t>
                    </m:r>
                  </m:oMath>
                </a14:m>
                <a:endParaRPr lang="ru-RU" b="0" i="1" dirty="0" smtClean="0">
                  <a:latin typeface="Cambria Math"/>
                </a:endParaRPr>
              </a:p>
              <a:p>
                <a:pPr marL="0" indent="0">
                  <a:buNone/>
                </a:pPr>
                <a:r>
                  <a:rPr lang="ru-RU" dirty="0" smtClean="0"/>
                  <a:t>Решение: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i="1">
                            <a:latin typeface="Cambria Math"/>
                            <a:ea typeface="Cambria Math"/>
                          </a:rPr>
                          <m:t>𝜋</m:t>
                        </m:r>
                      </m:num>
                      <m:den>
                        <m:r>
                          <a:rPr lang="ru-RU" i="1">
                            <a:latin typeface="Cambria Math"/>
                          </a:rPr>
                          <m:t>3</m:t>
                        </m:r>
                      </m:den>
                    </m:f>
                    <m:r>
                      <a:rPr lang="ru-RU" b="0" i="1" smtClean="0">
                        <a:latin typeface="Cambria Math"/>
                      </a:rPr>
                      <m:t>рад=60</m:t>
                    </m:r>
                    <m:r>
                      <a:rPr lang="ru-RU" b="0" i="1" smtClean="0">
                        <a:latin typeface="Cambria Math"/>
                        <a:ea typeface="Cambria Math"/>
                      </a:rPr>
                      <m:t>°</m:t>
                    </m:r>
                    <m:r>
                      <a:rPr lang="ru-RU" b="0" i="0" smtClean="0">
                        <a:latin typeface="Cambria Math"/>
                        <a:ea typeface="Cambria Math"/>
                      </a:rPr>
                      <m:t>, 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t="-35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4499992" y="2583184"/>
                <a:ext cx="2274341" cy="8244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80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ru-RU" sz="2800" i="1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ru-RU" sz="2800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</m:den>
                      </m:f>
                      <m:r>
                        <a:rPr lang="ru-RU" sz="2800" b="0" i="1" smtClean="0">
                          <a:latin typeface="Cambria Math"/>
                          <a:ea typeface="Cambria Math"/>
                        </a:rPr>
                        <m:t> рад=45°,</m:t>
                      </m:r>
                    </m:oMath>
                  </m:oMathPara>
                </a14:m>
                <a:endParaRPr lang="ru-RU" sz="3200" dirty="0">
                  <a:ea typeface="Cambria Math"/>
                </a:endParaRP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992" y="2583184"/>
                <a:ext cx="2274341" cy="82445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323528" y="3428907"/>
                <a:ext cx="2440605" cy="70775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280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ru-RU" sz="2800" b="0" i="1" smtClean="0">
                            <a:latin typeface="Cambria Math"/>
                            <a:ea typeface="Cambria Math"/>
                          </a:rPr>
                          <m:t>5</m:t>
                        </m:r>
                        <m:r>
                          <a:rPr lang="ru-RU" sz="2800" b="0" i="1" smtClean="0">
                            <a:latin typeface="Cambria Math"/>
                            <a:ea typeface="Cambria Math"/>
                          </a:rPr>
                          <m:t>𝜋</m:t>
                        </m:r>
                      </m:num>
                      <m:den>
                        <m:r>
                          <a:rPr lang="ru-RU" sz="2800" b="0" i="1" smtClean="0">
                            <a:latin typeface="Cambria Math"/>
                            <a:ea typeface="Cambria Math"/>
                          </a:rPr>
                          <m:t>4</m:t>
                        </m:r>
                      </m:den>
                    </m:f>
                    <m:r>
                      <a:rPr lang="ru-RU" sz="2800" b="0" i="1" smtClean="0">
                        <a:latin typeface="Cambria Math"/>
                        <a:ea typeface="Cambria Math"/>
                      </a:rPr>
                      <m:t>рад=225°</m:t>
                    </m:r>
                  </m:oMath>
                </a14:m>
                <a:r>
                  <a:rPr lang="ru-RU" sz="2800" dirty="0" smtClean="0">
                    <a:ea typeface="Cambria Math"/>
                  </a:rPr>
                  <a:t>.</a:t>
                </a:r>
                <a:endParaRPr lang="ru-RU" sz="2800" dirty="0">
                  <a:ea typeface="Cambria Math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3428907"/>
                <a:ext cx="2440605" cy="707758"/>
              </a:xfrm>
              <a:prstGeom prst="rect">
                <a:avLst/>
              </a:prstGeom>
              <a:blipFill rotWithShape="1">
                <a:blip r:embed="rId4"/>
                <a:stretch>
                  <a:fillRect r="-4500" b="-111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76958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Пример: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ru-RU" sz="3000" dirty="0" smtClean="0"/>
                  <a:t>Вычислить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3000" b="0" i="1" smtClean="0">
                            <a:latin typeface="Cambria Math"/>
                          </a:rPr>
                        </m:ctrlPr>
                      </m:funcPr>
                      <m:fName>
                        <m:r>
                          <a:rPr lang="en-US" sz="3000" b="0" i="1" smtClean="0">
                            <a:latin typeface="Cambria Math"/>
                          </a:rPr>
                          <m:t>𝑠𝑖𝑛</m:t>
                        </m:r>
                      </m:fName>
                      <m:e>
                        <m:r>
                          <a:rPr lang="en-US" sz="3000" b="0" i="1" smtClean="0">
                            <a:latin typeface="Cambria Math"/>
                          </a:rPr>
                          <m:t>1890</m:t>
                        </m:r>
                        <m:r>
                          <a:rPr lang="en-US" sz="3000" b="0" i="1" smtClean="0">
                            <a:latin typeface="Cambria Math"/>
                            <a:ea typeface="Cambria Math"/>
                          </a:rPr>
                          <m:t>°</m:t>
                        </m:r>
                      </m:e>
                    </m:func>
                    <m:r>
                      <a:rPr lang="en-US" sz="3000" b="0" i="1" smtClean="0">
                        <a:latin typeface="Cambria Math"/>
                      </a:rPr>
                      <m:t>.</m:t>
                    </m:r>
                  </m:oMath>
                </a14:m>
                <a:endParaRPr lang="ru-RU" sz="3000" i="1" dirty="0" smtClean="0"/>
              </a:p>
              <a:p>
                <a:pPr marL="0" indent="0">
                  <a:buNone/>
                </a:pPr>
                <a:r>
                  <a:rPr lang="ru-RU" sz="3000" dirty="0" smtClean="0"/>
                  <a:t>Решение: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sz="3000" b="0" i="1" smtClean="0">
                          <a:latin typeface="Cambria Math"/>
                        </a:rPr>
                        <m:t>1890</m:t>
                      </m:r>
                      <m:r>
                        <a:rPr lang="ru-RU" sz="3000" b="0" i="1" smtClean="0">
                          <a:latin typeface="Cambria Math"/>
                          <a:ea typeface="Cambria Math"/>
                        </a:rPr>
                        <m:t>°=360°⋅5+90°</m:t>
                      </m:r>
                    </m:oMath>
                  </m:oMathPara>
                </a14:m>
                <a:endParaRPr lang="ru-RU" sz="3000" b="0" dirty="0" smtClean="0">
                  <a:ea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3000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sz="3000" b="0" i="1" smtClean="0">
                              <a:latin typeface="Cambria Math"/>
                            </a:rPr>
                            <m:t>𝑠𝑖𝑛</m:t>
                          </m:r>
                        </m:fName>
                        <m:e>
                          <m:r>
                            <a:rPr lang="en-US" sz="3000" b="0" i="1" smtClean="0">
                              <a:latin typeface="Cambria Math"/>
                            </a:rPr>
                            <m:t>1890</m:t>
                          </m:r>
                          <m:r>
                            <a:rPr lang="en-US" sz="3000" b="0" i="1" smtClean="0">
                              <a:latin typeface="Cambria Math"/>
                              <a:ea typeface="Cambria Math"/>
                            </a:rPr>
                            <m:t>°=</m:t>
                          </m:r>
                          <m:r>
                            <a:rPr lang="en-US" sz="3000" b="0" i="1" smtClean="0">
                              <a:latin typeface="Cambria Math"/>
                              <a:ea typeface="Cambria Math"/>
                            </a:rPr>
                            <m:t>𝑠𝑖𝑛</m:t>
                          </m:r>
                          <m:d>
                            <m:dPr>
                              <m:ctrlPr>
                                <a:rPr lang="en-US" sz="30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sz="3000" b="0" i="1" smtClean="0">
                                  <a:latin typeface="Cambria Math"/>
                                  <a:ea typeface="Cambria Math"/>
                                </a:rPr>
                                <m:t>360°⋅5+90°</m:t>
                              </m:r>
                            </m:e>
                          </m:d>
                          <m:r>
                            <a:rPr lang="en-US" sz="3000" b="0" i="1" smtClean="0">
                              <a:latin typeface="Cambria Math"/>
                              <a:ea typeface="Cambria Math"/>
                            </a:rPr>
                            <m:t>=</m:t>
                          </m:r>
                          <m:func>
                            <m:funcPr>
                              <m:ctrlPr>
                                <a:rPr lang="en-US" sz="30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funcPr>
                            <m:fName>
                              <m:r>
                                <a:rPr lang="en-US" sz="3000" b="0" i="1" smtClean="0">
                                  <a:latin typeface="Cambria Math"/>
                                  <a:ea typeface="Cambria Math"/>
                                </a:rPr>
                                <m:t>𝑠𝑖𝑛</m:t>
                              </m:r>
                            </m:fName>
                            <m:e>
                              <m:r>
                                <a:rPr lang="en-US" sz="3000" b="0" i="1" smtClean="0">
                                  <a:latin typeface="Cambria Math"/>
                                  <a:ea typeface="Cambria Math"/>
                                </a:rPr>
                                <m:t>90°</m:t>
                              </m:r>
                            </m:e>
                          </m:func>
                          <m:r>
                            <a:rPr lang="en-US" sz="3000" b="0" i="1" smtClean="0">
                              <a:latin typeface="Cambria Math"/>
                              <a:ea typeface="Cambria Math"/>
                            </a:rPr>
                            <m:t>=1</m:t>
                          </m:r>
                        </m:e>
                      </m:func>
                    </m:oMath>
                  </m:oMathPara>
                </a14:m>
                <a:endParaRPr lang="en-US" sz="3000" i="1" dirty="0" smtClean="0"/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ru-RU" sz="3000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𝛼</m:t>
                    </m:r>
                    <m:r>
                      <a:rPr lang="en-US" sz="3000" b="0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=</m:t>
                    </m:r>
                    <m:d>
                      <m:dPr>
                        <m:ctrlPr>
                          <a:rPr lang="en-US" sz="3000" b="0" i="1" smtClean="0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3000" b="0" i="1" smtClean="0">
                                <a:solidFill>
                                  <a:srgbClr val="FF0000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sz="3000" b="0" i="1" smtClean="0">
                                <a:solidFill>
                                  <a:srgbClr val="FF0000"/>
                                </a:solidFill>
                                <a:latin typeface="Cambria Math"/>
                                <a:ea typeface="Cambria Math"/>
                              </a:rPr>
                              <m:t>𝜋</m:t>
                            </m:r>
                            <m:r>
                              <a:rPr lang="en-US" sz="3000" b="0" i="1" smtClean="0">
                                <a:solidFill>
                                  <a:srgbClr val="FF0000"/>
                                </a:solidFill>
                                <a:latin typeface="Cambria Math"/>
                                <a:ea typeface="Cambria Math"/>
                              </a:rPr>
                              <m:t>𝑛</m:t>
                            </m:r>
                          </m:num>
                          <m:den>
                            <m:r>
                              <a:rPr lang="en-US" sz="3000" b="0" i="1" smtClean="0">
                                <a:solidFill>
                                  <a:srgbClr val="FF0000"/>
                                </a:solidFill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den>
                        </m:f>
                        <m:r>
                          <a:rPr lang="en-US" sz="3000" b="0" i="1" smtClean="0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</a:rPr>
                          <m:t>±</m:t>
                        </m:r>
                        <m:r>
                          <a:rPr lang="en-US" sz="3000" b="0" i="1" smtClean="0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</a:rPr>
                          <m:t>𝑡</m:t>
                        </m:r>
                      </m:e>
                    </m:d>
                    <m:r>
                      <a:rPr lang="en-US" sz="3000" b="0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; </m:t>
                    </m:r>
                  </m:oMath>
                </a14:m>
                <a:r>
                  <a:rPr lang="en-US" sz="3000" i="1" dirty="0" smtClean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3000" b="0" i="1" dirty="0" smtClean="0">
                        <a:solidFill>
                          <a:srgbClr val="FF0000"/>
                        </a:solidFill>
                        <a:latin typeface="Cambria Math"/>
                      </a:rPr>
                      <m:t>0&lt;</m:t>
                    </m:r>
                    <m:r>
                      <a:rPr lang="en-US" sz="3000" b="0" i="1" dirty="0" smtClean="0">
                        <a:solidFill>
                          <a:srgbClr val="FF0000"/>
                        </a:solidFill>
                        <a:latin typeface="Cambria Math"/>
                      </a:rPr>
                      <m:t>𝑡</m:t>
                    </m:r>
                    <m:r>
                      <a:rPr lang="en-US" sz="3000" b="0" i="1" dirty="0" smtClean="0">
                        <a:solidFill>
                          <a:srgbClr val="FF0000"/>
                        </a:solidFill>
                        <a:latin typeface="Cambria Math"/>
                      </a:rPr>
                      <m:t>&lt;</m:t>
                    </m:r>
                    <m:f>
                      <m:fPr>
                        <m:ctrlPr>
                          <a:rPr lang="en-US" sz="3000" b="0" i="1" dirty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000" b="0" i="1" dirty="0" smtClean="0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</a:rPr>
                          <m:t>𝜋</m:t>
                        </m:r>
                      </m:num>
                      <m:den>
                        <m:r>
                          <a:rPr lang="en-US" sz="3000" b="0" i="1" dirty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ru-RU" sz="3000" i="1" dirty="0" smtClean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ru-RU" sz="3000" i="1" dirty="0"/>
              </a:p>
              <a:p>
                <a:pPr marL="0" indent="0">
                  <a:buNone/>
                </a:pPr>
                <a:endParaRPr lang="ru-RU" sz="3000" i="1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704" t="-215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47000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Мнемоническое правило:</a:t>
            </a:r>
            <a:endParaRPr lang="ru-RU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70000" lnSpcReduction="20000"/>
              </a:bodyPr>
              <a:lstStyle/>
              <a:p>
                <a:pPr marL="0" indent="0">
                  <a:buNone/>
                </a:pPr>
                <a:r>
                  <a:rPr lang="ru-RU" dirty="0" smtClean="0"/>
                  <a:t>1. Если под знаком преобразуемой тригонометрической функции содержится выражение вида </a:t>
                </a:r>
                <a14:m>
                  <m:oMath xmlns:m="http://schemas.openxmlformats.org/officeDocument/2006/math">
                    <m:r>
                      <a:rPr lang="ru-RU" i="1" smtClean="0">
                        <a:latin typeface="Cambria Math"/>
                        <a:ea typeface="Cambria Math"/>
                      </a:rPr>
                      <m:t>𝜋</m:t>
                    </m:r>
                    <m:r>
                      <a:rPr lang="ru-RU" i="1" smtClean="0">
                        <a:latin typeface="Cambria Math"/>
                        <a:ea typeface="Cambria Math"/>
                      </a:rPr>
                      <m:t>±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𝑡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,2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𝜋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±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𝑡</m:t>
                    </m:r>
                    <m:r>
                      <a:rPr lang="ru-RU" b="0" i="0" smtClean="0">
                        <a:latin typeface="Cambria Math"/>
                        <a:ea typeface="Cambria Math"/>
                      </a:rPr>
                      <m:t>, </m:t>
                    </m:r>
                  </m:oMath>
                </a14:m>
                <a:r>
                  <a:rPr lang="ru-RU" dirty="0" smtClean="0"/>
                  <a:t>то наименование тригонометрической функции следует сохранить.</a:t>
                </a:r>
              </a:p>
              <a:p>
                <a:pPr marL="0" indent="0">
                  <a:buNone/>
                </a:pPr>
                <a:r>
                  <a:rPr lang="ru-RU" dirty="0" smtClean="0"/>
                  <a:t>2. </a:t>
                </a:r>
                <a:r>
                  <a:rPr lang="ru-RU" dirty="0"/>
                  <a:t>Если под знаком преобразуемой </a:t>
                </a:r>
                <a:r>
                  <a:rPr lang="ru-RU" dirty="0" smtClean="0"/>
                  <a:t>тригонометрической </a:t>
                </a:r>
                <a:r>
                  <a:rPr lang="ru-RU" dirty="0"/>
                  <a:t>функции содержится </a:t>
                </a:r>
                <a:r>
                  <a:rPr lang="ru-RU" dirty="0" smtClean="0"/>
                  <a:t>выражение вида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ru-RU" i="1" smtClean="0">
                            <a:latin typeface="Cambria Math"/>
                            <a:ea typeface="Cambria Math"/>
                          </a:rPr>
                          <m:t>𝜋</m:t>
                        </m:r>
                      </m:num>
                      <m:den>
                        <m:r>
                          <a:rPr lang="ru-RU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den>
                    </m:f>
                    <m:r>
                      <a:rPr lang="ru-RU" i="1">
                        <a:latin typeface="Cambria Math"/>
                        <a:ea typeface="Cambria Math"/>
                      </a:rPr>
                      <m:t>±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𝑡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, </m:t>
                    </m:r>
                    <m:f>
                      <m:fPr>
                        <m:ctrlPr>
                          <a:rPr lang="en-US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ru-RU" b="0" i="1" smtClean="0">
                            <a:latin typeface="Cambria Math"/>
                            <a:ea typeface="Cambria Math"/>
                          </a:rPr>
                          <m:t>3</m:t>
                        </m:r>
                        <m:r>
                          <a:rPr lang="ru-RU" b="0" i="1" smtClean="0">
                            <a:latin typeface="Cambria Math"/>
                            <a:ea typeface="Cambria Math"/>
                          </a:rPr>
                          <m:t>𝜋</m:t>
                        </m:r>
                      </m:num>
                      <m:den>
                        <m:r>
                          <a:rPr lang="ru-RU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den>
                    </m:f>
                    <m:r>
                      <a:rPr lang="en-US" i="1">
                        <a:latin typeface="Cambria Math"/>
                        <a:ea typeface="Cambria Math"/>
                      </a:rPr>
                      <m:t>±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𝑡</m:t>
                    </m:r>
                    <m:r>
                      <a:rPr lang="ru-RU">
                        <a:latin typeface="Cambria Math"/>
                        <a:ea typeface="Cambria Math"/>
                      </a:rPr>
                      <m:t>, </m:t>
                    </m:r>
                  </m:oMath>
                </a14:m>
                <a:r>
                  <a:rPr lang="ru-RU" dirty="0"/>
                  <a:t>то наименование </a:t>
                </a:r>
                <a:r>
                  <a:rPr lang="ru-RU" dirty="0" smtClean="0"/>
                  <a:t>тригонометрической </a:t>
                </a:r>
                <a:r>
                  <a:rPr lang="ru-RU" dirty="0"/>
                  <a:t>функции следует </a:t>
                </a:r>
                <a:r>
                  <a:rPr lang="ru-RU" dirty="0" smtClean="0"/>
                  <a:t>изменить на родственное (синус – на косинус, косинус – на синус, тангенс – на котангенс, котангенс – на тангенс).</a:t>
                </a:r>
              </a:p>
              <a:p>
                <a:pPr marL="0" indent="0">
                  <a:buNone/>
                </a:pPr>
                <a:r>
                  <a:rPr lang="ru-RU" dirty="0" smtClean="0"/>
                  <a:t>3. Перед полученной функцией от аргумента </a:t>
                </a:r>
                <a:r>
                  <a:rPr lang="en-US" i="1" dirty="0" smtClean="0"/>
                  <a:t>t</a:t>
                </a:r>
                <a:r>
                  <a:rPr lang="en-US" dirty="0" smtClean="0"/>
                  <a:t> </a:t>
                </a:r>
                <a:r>
                  <a:rPr lang="ru-RU" dirty="0" smtClean="0"/>
                  <a:t>надо поставить тот </a:t>
                </a:r>
                <a:r>
                  <a:rPr lang="ru-RU" dirty="0" smtClean="0">
                    <a:solidFill>
                      <a:schemeClr val="tx1"/>
                    </a:solidFill>
                  </a:rPr>
                  <a:t>знак, который имела бы преобразуемая функция при условии, что </a:t>
                </a:r>
                <a14:m>
                  <m:oMath xmlns:m="http://schemas.openxmlformats.org/officeDocument/2006/math">
                    <m:r>
                      <a:rPr lang="en-US" i="1" dirty="0">
                        <a:solidFill>
                          <a:schemeClr val="tx1"/>
                        </a:solidFill>
                        <a:latin typeface="Cambria Math"/>
                      </a:rPr>
                      <m:t>0&lt;</m:t>
                    </m:r>
                    <m:r>
                      <a:rPr lang="en-US" i="1" dirty="0">
                        <a:solidFill>
                          <a:schemeClr val="tx1"/>
                        </a:solidFill>
                        <a:latin typeface="Cambria Math"/>
                      </a:rPr>
                      <m:t>𝑡</m:t>
                    </m:r>
                    <m:r>
                      <a:rPr lang="en-US" i="1" dirty="0">
                        <a:solidFill>
                          <a:schemeClr val="tx1"/>
                        </a:solidFill>
                        <a:latin typeface="Cambria Math"/>
                      </a:rPr>
                      <m:t>&lt;</m:t>
                    </m:r>
                    <m:f>
                      <m:fPr>
                        <m:ctrlPr>
                          <a:rPr lang="en-US" i="1" dirty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i="1" dirty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𝜋</m:t>
                        </m:r>
                      </m:num>
                      <m:den>
                        <m:r>
                          <a:rPr lang="en-US" i="1" dirty="0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ru-RU" dirty="0" smtClean="0">
                    <a:solidFill>
                      <a:schemeClr val="tx1"/>
                    </a:solidFill>
                  </a:rPr>
                  <a:t> .</a:t>
                </a:r>
                <a:endParaRPr lang="ru-RU" i="1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889" t="-2873" r="-222" b="-161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61869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Пример: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25000" lnSpcReduction="20000"/>
              </a:bodyPr>
              <a:lstStyle/>
              <a:p>
                <a:pPr marL="0" indent="0">
                  <a:buNone/>
                </a:pPr>
                <a:r>
                  <a:rPr lang="ru-RU" sz="9600" dirty="0" smtClean="0"/>
                  <a:t>Найти а)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9600" b="0" i="1" smtClean="0">
                            <a:latin typeface="Cambria Math"/>
                          </a:rPr>
                        </m:ctrlPr>
                      </m:funcPr>
                      <m:fName>
                        <m:r>
                          <a:rPr lang="en-US" sz="9600" b="0" i="1" smtClean="0">
                            <a:latin typeface="Cambria Math"/>
                          </a:rPr>
                          <m:t>𝑠𝑖𝑛</m:t>
                        </m:r>
                      </m:fName>
                      <m:e>
                        <m:r>
                          <a:rPr lang="en-US" sz="9600" b="0" i="1" smtClean="0">
                            <a:latin typeface="Cambria Math"/>
                          </a:rPr>
                          <m:t>150</m:t>
                        </m:r>
                        <m:r>
                          <a:rPr lang="en-US" sz="9600" b="0" i="1" smtClean="0">
                            <a:latin typeface="Cambria Math"/>
                            <a:ea typeface="Cambria Math"/>
                          </a:rPr>
                          <m:t>°,</m:t>
                        </m:r>
                      </m:e>
                    </m:func>
                    <m:r>
                      <a:rPr lang="en-US" sz="9600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ru-RU" sz="9600" i="1" dirty="0" smtClean="0">
                    <a:ea typeface="Cambria Math"/>
                  </a:rPr>
                  <a:t>б) </a:t>
                </a:r>
                <a14:m>
                  <m:oMath xmlns:m="http://schemas.openxmlformats.org/officeDocument/2006/math">
                    <m:r>
                      <a:rPr lang="en-US" sz="9600" b="0" i="1" smtClean="0">
                        <a:latin typeface="Cambria Math"/>
                        <a:ea typeface="Cambria Math"/>
                      </a:rPr>
                      <m:t>𝑡𝑔</m:t>
                    </m:r>
                    <m:r>
                      <a:rPr lang="en-US" sz="9600" b="0" i="1" smtClean="0">
                        <a:latin typeface="Cambria Math"/>
                        <a:ea typeface="Cambria Math"/>
                      </a:rPr>
                      <m:t> 225°</m:t>
                    </m:r>
                  </m:oMath>
                </a14:m>
                <a:r>
                  <a:rPr lang="ru-RU" sz="9600" i="1" dirty="0" smtClean="0">
                    <a:ea typeface="Cambria Math"/>
                  </a:rPr>
                  <a:t>, </a:t>
                </a:r>
                <a:r>
                  <a:rPr lang="ru-RU" sz="9600" dirty="0" smtClean="0">
                    <a:ea typeface="Cambria Math"/>
                  </a:rPr>
                  <a:t>в)</a:t>
                </a:r>
                <a:r>
                  <a:rPr lang="ru-RU" sz="9600" i="1" dirty="0" smtClean="0"/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9600" i="1" smtClean="0">
                            <a:latin typeface="Cambria Math"/>
                          </a:rPr>
                        </m:ctrlPr>
                      </m:funcPr>
                      <m:fName>
                        <m:r>
                          <a:rPr lang="en-US" sz="9600" i="1">
                            <a:latin typeface="Cambria Math"/>
                          </a:rPr>
                          <m:t>𝑐𝑜𝑠</m:t>
                        </m:r>
                      </m:fName>
                      <m:e>
                        <m:r>
                          <a:rPr lang="en-US" sz="9600" i="1">
                            <a:latin typeface="Cambria Math"/>
                          </a:rPr>
                          <m:t>315</m:t>
                        </m:r>
                        <m:r>
                          <a:rPr lang="en-US" sz="9600" i="1">
                            <a:latin typeface="Cambria Math"/>
                            <a:ea typeface="Cambria Math"/>
                          </a:rPr>
                          <m:t>°</m:t>
                        </m:r>
                        <m:r>
                          <a:rPr lang="ru-RU" sz="9600" b="0" i="1" smtClean="0">
                            <a:latin typeface="Cambria Math"/>
                            <a:ea typeface="Cambria Math"/>
                          </a:rPr>
                          <m:t>.</m:t>
                        </m:r>
                      </m:e>
                    </m:func>
                  </m:oMath>
                </a14:m>
                <a:endParaRPr lang="en-US" sz="9600" i="1" dirty="0" smtClean="0">
                  <a:ea typeface="Cambria Math"/>
                </a:endParaRPr>
              </a:p>
              <a:p>
                <a:pPr marL="0" indent="0">
                  <a:buNone/>
                </a:pPr>
                <a:endParaRPr lang="ru-RU" sz="9600" dirty="0" smtClean="0"/>
              </a:p>
              <a:p>
                <a:pPr marL="0" indent="0">
                  <a:buNone/>
                </a:pPr>
                <a:r>
                  <a:rPr lang="ru-RU" sz="9600" dirty="0" smtClean="0"/>
                  <a:t>Решение:</a:t>
                </a:r>
              </a:p>
              <a:p>
                <a:pPr marL="0" indent="0">
                  <a:buNone/>
                </a:pPr>
                <a:r>
                  <a:rPr lang="ru-RU" sz="9600" dirty="0" smtClean="0"/>
                  <a:t>а)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9600" i="1">
                            <a:latin typeface="Cambria Math"/>
                          </a:rPr>
                        </m:ctrlPr>
                      </m:funcPr>
                      <m:fName>
                        <m:r>
                          <a:rPr lang="en-US" sz="9600" i="1">
                            <a:latin typeface="Cambria Math"/>
                          </a:rPr>
                          <m:t>𝑠𝑖𝑛</m:t>
                        </m:r>
                      </m:fName>
                      <m:e>
                        <m:r>
                          <a:rPr lang="en-US" sz="9600" i="1">
                            <a:latin typeface="Cambria Math"/>
                          </a:rPr>
                          <m:t>150</m:t>
                        </m:r>
                        <m:r>
                          <a:rPr lang="en-US" sz="9600" i="1">
                            <a:latin typeface="Cambria Math"/>
                            <a:ea typeface="Cambria Math"/>
                          </a:rPr>
                          <m:t>°</m:t>
                        </m:r>
                      </m:e>
                    </m:func>
                    <m:r>
                      <a:rPr lang="ru-RU" sz="9600" b="0" i="1" smtClean="0">
                        <a:latin typeface="Cambria Math"/>
                        <a:ea typeface="Cambria Math"/>
                      </a:rPr>
                      <m:t>=</m:t>
                    </m:r>
                    <m:func>
                      <m:funcPr>
                        <m:ctrlPr>
                          <a:rPr lang="en-US" sz="9600" b="0" i="1" smtClean="0">
                            <a:latin typeface="Cambria Math"/>
                            <a:ea typeface="Cambria Math"/>
                          </a:rPr>
                        </m:ctrlPr>
                      </m:funcPr>
                      <m:fName>
                        <m:r>
                          <a:rPr lang="en-US" sz="9600" b="0" i="1" smtClean="0">
                            <a:latin typeface="Cambria Math"/>
                            <a:ea typeface="Cambria Math"/>
                          </a:rPr>
                          <m:t>𝑠𝑖𝑛</m:t>
                        </m:r>
                      </m:fName>
                      <m:e>
                        <m:d>
                          <m:dPr>
                            <m:ctrlPr>
                              <a:rPr lang="en-US" sz="9600" b="0" i="1" smtClean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n-US" sz="9600" b="0" i="1" smtClean="0">
                                <a:latin typeface="Cambria Math"/>
                                <a:ea typeface="Cambria Math"/>
                              </a:rPr>
                              <m:t>90°+60°</m:t>
                            </m:r>
                          </m:e>
                        </m:d>
                      </m:e>
                    </m:func>
                  </m:oMath>
                </a14:m>
                <a:endParaRPr lang="en-US" sz="9600" i="1" dirty="0" smtClean="0"/>
              </a:p>
              <a:p>
                <a:pPr marL="0" indent="0">
                  <a:buNone/>
                </a:pPr>
                <a:endParaRPr lang="ru-RU" sz="9600" dirty="0" smtClean="0"/>
              </a:p>
              <a:p>
                <a:pPr marL="0" indent="0">
                  <a:buNone/>
                </a:pPr>
                <a:r>
                  <a:rPr lang="ru-RU" sz="9600" dirty="0"/>
                  <a:t>в) </a:t>
                </a:r>
                <a14:m>
                  <m:oMath xmlns:m="http://schemas.openxmlformats.org/officeDocument/2006/math">
                    <m:r>
                      <a:rPr lang="en-US" sz="9600" i="1">
                        <a:latin typeface="Cambria Math"/>
                        <a:ea typeface="Cambria Math"/>
                      </a:rPr>
                      <m:t>𝑡𝑔</m:t>
                    </m:r>
                    <m:r>
                      <a:rPr lang="en-US" sz="9600" i="1">
                        <a:latin typeface="Cambria Math"/>
                        <a:ea typeface="Cambria Math"/>
                      </a:rPr>
                      <m:t> 225°=</m:t>
                    </m:r>
                    <m:r>
                      <a:rPr lang="en-US" sz="9600" i="1">
                        <a:latin typeface="Cambria Math"/>
                        <a:ea typeface="Cambria Math"/>
                      </a:rPr>
                      <m:t>𝑡𝑔</m:t>
                    </m:r>
                    <m:r>
                      <a:rPr lang="en-US" sz="9600" i="1">
                        <a:latin typeface="Cambria Math"/>
                        <a:ea typeface="Cambria Math"/>
                      </a:rPr>
                      <m:t> </m:t>
                    </m:r>
                    <m:d>
                      <m:dPr>
                        <m:ctrlPr>
                          <a:rPr lang="en-US" sz="9600" i="1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sz="9600" i="1">
                            <a:latin typeface="Cambria Math"/>
                            <a:ea typeface="Cambria Math"/>
                          </a:rPr>
                          <m:t>180°+45°</m:t>
                        </m:r>
                      </m:e>
                    </m:d>
                  </m:oMath>
                </a14:m>
                <a:endParaRPr lang="en-US" sz="9600" i="1" dirty="0">
                  <a:ea typeface="Cambria Math"/>
                </a:endParaRPr>
              </a:p>
              <a:p>
                <a:pPr marL="0" indent="0">
                  <a:buNone/>
                </a:pPr>
                <a:endParaRPr lang="ru-RU" sz="9600" dirty="0" smtClean="0"/>
              </a:p>
              <a:p>
                <a:pPr marL="0" indent="0">
                  <a:buNone/>
                </a:pPr>
                <a:r>
                  <a:rPr lang="ru-RU" sz="9600" dirty="0" smtClean="0"/>
                  <a:t>б)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9600" i="1">
                            <a:latin typeface="Cambria Math"/>
                          </a:rPr>
                        </m:ctrlPr>
                      </m:funcPr>
                      <m:fName>
                        <m:r>
                          <a:rPr lang="en-US" sz="9600" i="1">
                            <a:latin typeface="Cambria Math"/>
                          </a:rPr>
                          <m:t>𝑐𝑜𝑠</m:t>
                        </m:r>
                      </m:fName>
                      <m:e>
                        <m:r>
                          <a:rPr lang="en-US" sz="9600" i="1">
                            <a:latin typeface="Cambria Math"/>
                          </a:rPr>
                          <m:t>315</m:t>
                        </m:r>
                        <m:r>
                          <a:rPr lang="en-US" sz="9600" i="1">
                            <a:latin typeface="Cambria Math"/>
                            <a:ea typeface="Cambria Math"/>
                          </a:rPr>
                          <m:t>°</m:t>
                        </m:r>
                        <m:r>
                          <a:rPr lang="ru-RU" sz="9600" b="0" i="1" smtClean="0">
                            <a:latin typeface="Cambria Math"/>
                            <a:ea typeface="Cambria Math"/>
                          </a:rPr>
                          <m:t>=</m:t>
                        </m:r>
                        <m:r>
                          <a:rPr lang="en-US" sz="9600" b="0" i="1" smtClean="0">
                            <a:latin typeface="Cambria Math"/>
                            <a:ea typeface="Cambria Math"/>
                          </a:rPr>
                          <m:t>𝑐𝑜𝑠</m:t>
                        </m:r>
                        <m:d>
                          <m:dPr>
                            <m:ctrlPr>
                              <a:rPr lang="en-US" sz="9600" b="0" i="1" smtClean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n-US" sz="9600" b="0" i="1" smtClean="0">
                                <a:latin typeface="Cambria Math"/>
                                <a:ea typeface="Cambria Math"/>
                              </a:rPr>
                              <m:t>270°+45°</m:t>
                            </m:r>
                          </m:e>
                        </m:d>
                      </m:e>
                    </m:func>
                  </m:oMath>
                </a14:m>
                <a:endParaRPr lang="en-US" sz="9600" dirty="0" smtClean="0">
                  <a:ea typeface="Cambria Math"/>
                </a:endParaRPr>
              </a:p>
              <a:p>
                <a:pPr marL="0" indent="0">
                  <a:buNone/>
                </a:pPr>
                <a:endParaRPr lang="en-US" sz="9600" dirty="0" smtClean="0"/>
              </a:p>
              <a:p>
                <a:pPr marL="0" indent="0">
                  <a:buNone/>
                </a:pPr>
                <a:r>
                  <a:rPr lang="ru-RU" sz="2400" dirty="0" smtClean="0"/>
                  <a:t>  </a:t>
                </a:r>
                <a:endParaRPr lang="ru-RU" sz="24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111" t="-34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" name="Группа 4"/>
          <p:cNvGrpSpPr/>
          <p:nvPr/>
        </p:nvGrpSpPr>
        <p:grpSpPr>
          <a:xfrm>
            <a:off x="6136245" y="1066825"/>
            <a:ext cx="2842591" cy="2160240"/>
            <a:chOff x="5364088" y="2139702"/>
            <a:chExt cx="2842591" cy="2160240"/>
          </a:xfrm>
        </p:grpSpPr>
        <p:cxnSp>
          <p:nvCxnSpPr>
            <p:cNvPr id="6" name="Прямая со стрелкой 5"/>
            <p:cNvCxnSpPr/>
            <p:nvPr/>
          </p:nvCxnSpPr>
          <p:spPr>
            <a:xfrm flipV="1">
              <a:off x="6660232" y="2211710"/>
              <a:ext cx="0" cy="20882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Прямая со стрелкой 6"/>
            <p:cNvCxnSpPr/>
            <p:nvPr/>
          </p:nvCxnSpPr>
          <p:spPr>
            <a:xfrm>
              <a:off x="5364088" y="3291830"/>
              <a:ext cx="2808312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Овал 7"/>
            <p:cNvSpPr/>
            <p:nvPr/>
          </p:nvSpPr>
          <p:spPr>
            <a:xfrm>
              <a:off x="5976156" y="2607754"/>
              <a:ext cx="1368152" cy="136815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918647" y="3253316"/>
              <a:ext cx="2880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x</a:t>
              </a:r>
              <a:endParaRPr lang="ru-RU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372200" y="2139702"/>
              <a:ext cx="2880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y</a:t>
              </a:r>
              <a:endParaRPr lang="ru-RU" dirty="0"/>
            </a:p>
          </p:txBody>
        </p:sp>
      </p:grpSp>
      <p:sp>
        <p:nvSpPr>
          <p:cNvPr id="11" name="Овал 10"/>
          <p:cNvSpPr/>
          <p:nvPr/>
        </p:nvSpPr>
        <p:spPr>
          <a:xfrm>
            <a:off x="6804248" y="1848113"/>
            <a:ext cx="52751" cy="52751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6371197" y="1486131"/>
            <a:ext cx="6610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150⁰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6233674" y="117048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sin t &gt; 0</a:t>
            </a:r>
            <a:endParaRPr lang="ru-RU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4221277" y="2218953"/>
                <a:ext cx="152836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400" i="1" smtClean="0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=</m:t>
                          </m:r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𝑐𝑜𝑠</m:t>
                          </m:r>
                        </m:fName>
                        <m:e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60°</m:t>
                          </m:r>
                        </m:e>
                      </m:func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1277" y="2218953"/>
                <a:ext cx="1528367" cy="46166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Прямоугольник 14"/>
              <p:cNvSpPr/>
              <p:nvPr/>
            </p:nvSpPr>
            <p:spPr>
              <a:xfrm>
                <a:off x="4410131" y="3701528"/>
                <a:ext cx="149688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400" i="1" smtClean="0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=</m:t>
                          </m:r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𝑠𝑖𝑛</m:t>
                          </m:r>
                        </m:fName>
                        <m:e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45</m:t>
                          </m:r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°</m:t>
                          </m:r>
                        </m:e>
                      </m:func>
                    </m:oMath>
                  </m:oMathPara>
                </a14:m>
                <a:endParaRPr lang="ru-RU" sz="2800" dirty="0"/>
              </a:p>
            </p:txBody>
          </p:sp>
        </mc:Choice>
        <mc:Fallback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0131" y="3701528"/>
                <a:ext cx="1496884" cy="461665"/>
              </a:xfrm>
              <a:prstGeom prst="rect">
                <a:avLst/>
              </a:prstGeom>
              <a:blipFill rotWithShape="1">
                <a:blip r:embed="rId4"/>
                <a:stretch>
                  <a:fillRect t="-10526" r="-8130" b="-289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7956376" y="2549771"/>
            <a:ext cx="6610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315⁰</a:t>
            </a:r>
            <a:endParaRPr lang="ru-RU" dirty="0"/>
          </a:p>
        </p:txBody>
      </p:sp>
      <p:sp>
        <p:nvSpPr>
          <p:cNvPr id="17" name="Овал 16"/>
          <p:cNvSpPr/>
          <p:nvPr/>
        </p:nvSpPr>
        <p:spPr>
          <a:xfrm>
            <a:off x="7903625" y="2663015"/>
            <a:ext cx="52751" cy="52751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7843594" y="2857733"/>
            <a:ext cx="10552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err="1" smtClean="0"/>
              <a:t>cos</a:t>
            </a:r>
            <a:r>
              <a:rPr lang="en-US" i="1" dirty="0" smtClean="0"/>
              <a:t> t </a:t>
            </a:r>
            <a:r>
              <a:rPr lang="en-US" i="1" dirty="0" smtClean="0"/>
              <a:t>&gt; </a:t>
            </a:r>
            <a:r>
              <a:rPr lang="en-US" i="1" dirty="0" smtClean="0"/>
              <a:t>0</a:t>
            </a:r>
            <a:endParaRPr lang="ru-RU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Прямоугольник 18"/>
              <p:cNvSpPr/>
              <p:nvPr/>
            </p:nvSpPr>
            <p:spPr>
              <a:xfrm>
                <a:off x="5524574" y="2025467"/>
                <a:ext cx="738214" cy="7838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19" name="Прямоугольник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4574" y="2025467"/>
                <a:ext cx="738214" cy="78380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Прямоугольник 19"/>
              <p:cNvSpPr/>
              <p:nvPr/>
            </p:nvSpPr>
            <p:spPr>
              <a:xfrm>
                <a:off x="5666084" y="3423071"/>
                <a:ext cx="940321" cy="8681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2400" b="0" i="1" smtClean="0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US" sz="2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ru-RU" sz="2800" dirty="0"/>
              </a:p>
            </p:txBody>
          </p:sp>
        </mc:Choice>
        <mc:Fallback>
          <p:sp>
            <p:nvSpPr>
              <p:cNvPr id="20" name="Прямоугольник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6084" y="3423071"/>
                <a:ext cx="940321" cy="868123"/>
              </a:xfrm>
              <a:prstGeom prst="rect">
                <a:avLst/>
              </a:prstGeom>
              <a:blipFill rotWithShape="1">
                <a:blip r:embed="rId6"/>
                <a:stretch>
                  <a:fillRect r="-12903" b="-140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Прямоугольник 20"/>
              <p:cNvSpPr/>
              <p:nvPr/>
            </p:nvSpPr>
            <p:spPr>
              <a:xfrm>
                <a:off x="4221278" y="2961406"/>
                <a:ext cx="138948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400" i="1" smtClean="0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=</m:t>
                          </m:r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𝑡𝑔</m:t>
                          </m:r>
                        </m:fName>
                        <m:e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45</m:t>
                          </m:r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°</m:t>
                          </m:r>
                        </m:e>
                      </m:func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21" name="Прямоугольник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1278" y="2961406"/>
                <a:ext cx="1389483" cy="461665"/>
              </a:xfrm>
              <a:prstGeom prst="rect">
                <a:avLst/>
              </a:prstGeom>
              <a:blipFill rotWithShape="1">
                <a:blip r:embed="rId7"/>
                <a:stretch>
                  <a:fillRect b="-131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Прямоугольник 21"/>
              <p:cNvSpPr/>
              <p:nvPr/>
            </p:nvSpPr>
            <p:spPr>
              <a:xfrm>
                <a:off x="5398031" y="2961407"/>
                <a:ext cx="73821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22" name="Прямоугольник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8031" y="2961407"/>
                <a:ext cx="738214" cy="46166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Овал 22"/>
          <p:cNvSpPr/>
          <p:nvPr/>
        </p:nvSpPr>
        <p:spPr>
          <a:xfrm>
            <a:off x="6856999" y="2620930"/>
            <a:ext cx="52751" cy="52751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TextBox 24"/>
          <p:cNvSpPr txBox="1"/>
          <p:nvPr/>
        </p:nvSpPr>
        <p:spPr>
          <a:xfrm>
            <a:off x="6357895" y="2592075"/>
            <a:ext cx="6610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225⁰</a:t>
            </a:r>
            <a:endParaRPr lang="ru-RU" dirty="0"/>
          </a:p>
        </p:txBody>
      </p:sp>
      <p:sp>
        <p:nvSpPr>
          <p:cNvPr id="26" name="TextBox 25"/>
          <p:cNvSpPr txBox="1"/>
          <p:nvPr/>
        </p:nvSpPr>
        <p:spPr>
          <a:xfrm>
            <a:off x="6303017" y="2903029"/>
            <a:ext cx="10552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err="1" smtClean="0"/>
              <a:t>tg</a:t>
            </a:r>
            <a:r>
              <a:rPr lang="en-US" i="1" dirty="0" smtClean="0"/>
              <a:t> t &gt; 0</a:t>
            </a:r>
            <a:endParaRPr lang="ru-RU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Прямоугольник 26"/>
              <p:cNvSpPr/>
              <p:nvPr/>
            </p:nvSpPr>
            <p:spPr>
              <a:xfrm>
                <a:off x="6534006" y="267494"/>
                <a:ext cx="1309588" cy="7199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40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ru-RU" sz="2400" i="1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ru-RU" sz="2400" i="1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r>
                        <a:rPr lang="ru-RU" sz="24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2400" i="1">
                          <a:latin typeface="Cambria Math"/>
                          <a:ea typeface="Cambria Math"/>
                        </a:rPr>
                        <m:t>𝑡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27" name="Прямоугольник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4006" y="267494"/>
                <a:ext cx="1309588" cy="719941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Прямоугольник 27"/>
              <p:cNvSpPr/>
              <p:nvPr/>
            </p:nvSpPr>
            <p:spPr>
              <a:xfrm>
                <a:off x="6719633" y="396631"/>
                <a:ext cx="93833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i="1" smtClean="0">
                          <a:latin typeface="Cambria Math"/>
                          <a:ea typeface="Cambria Math"/>
                        </a:rPr>
                        <m:t>𝜋</m:t>
                      </m:r>
                      <m:r>
                        <a:rPr lang="ru-RU" sz="24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2400" i="1">
                          <a:latin typeface="Cambria Math"/>
                          <a:ea typeface="Cambria Math"/>
                        </a:rPr>
                        <m:t>𝑡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28" name="Прямоугольник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9633" y="396631"/>
                <a:ext cx="938334" cy="461665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65281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 animBg="1"/>
      <p:bldP spid="12" grpId="0"/>
      <p:bldP spid="13" grpId="0"/>
      <p:bldP spid="14" grpId="0"/>
      <p:bldP spid="15" grpId="0"/>
      <p:bldP spid="16" grpId="0"/>
      <p:bldP spid="17" grpId="0" animBg="1"/>
      <p:bldP spid="18" grpId="0"/>
      <p:bldP spid="19" grpId="0"/>
      <p:bldP spid="20" grpId="0"/>
      <p:bldP spid="21" grpId="0"/>
      <p:bldP spid="22" grpId="0"/>
      <p:bldP spid="23" grpId="0" animBg="1"/>
      <p:bldP spid="25" grpId="0"/>
      <p:bldP spid="26" grpId="0"/>
      <p:bldP spid="27" grpId="0"/>
      <p:bldP spid="27" grpId="1"/>
      <p:bldP spid="27" grpId="2"/>
      <p:bldP spid="27" grpId="3"/>
      <p:bldP spid="28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Формулы приведения: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323528" y="1131590"/>
                <a:ext cx="2016224" cy="6152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sz="2000" b="0" i="1" smtClean="0">
                              <a:latin typeface="Cambria Math"/>
                            </a:rPr>
                            <m:t>𝑠𝑖𝑛</m:t>
                          </m:r>
                        </m:fName>
                        <m:e>
                          <m:d>
                            <m:dPr>
                              <m:ctrlPr>
                                <a:rPr lang="en-US" sz="20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000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ru-RU" sz="2000" b="0" i="1" smtClean="0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ru-RU" sz="20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sz="2000" b="0" i="1" smtClean="0">
                                  <a:latin typeface="Cambria Math"/>
                                </a:rPr>
                                <m:t>𝑡</m:t>
                              </m:r>
                            </m:e>
                          </m:d>
                          <m:r>
                            <a:rPr lang="en-US" sz="2000" b="0" i="1" smtClean="0">
                              <a:latin typeface="Cambria Math"/>
                            </a:rPr>
                            <m:t>=</m:t>
                          </m:r>
                        </m:e>
                      </m:func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1131590"/>
                <a:ext cx="2016224" cy="61529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1835696" y="1235536"/>
                <a:ext cx="771173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sz="2000" b="0" i="1" smtClean="0">
                              <a:latin typeface="Cambria Math"/>
                            </a:rPr>
                            <m:t>𝑐𝑜𝑠</m:t>
                          </m:r>
                        </m:fName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𝑡</m:t>
                          </m:r>
                        </m:e>
                      </m:func>
                    </m:oMath>
                  </m:oMathPara>
                </a14:m>
                <a:endParaRPr lang="ru-RU" sz="2800" i="1" dirty="0"/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5696" y="1235536"/>
                <a:ext cx="771173" cy="40011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Группа 5"/>
          <p:cNvGrpSpPr/>
          <p:nvPr/>
        </p:nvGrpSpPr>
        <p:grpSpPr>
          <a:xfrm>
            <a:off x="6136245" y="1066825"/>
            <a:ext cx="2842591" cy="2160240"/>
            <a:chOff x="5364088" y="2139702"/>
            <a:chExt cx="2842591" cy="2160240"/>
          </a:xfrm>
        </p:grpSpPr>
        <p:cxnSp>
          <p:nvCxnSpPr>
            <p:cNvPr id="7" name="Прямая со стрелкой 6"/>
            <p:cNvCxnSpPr/>
            <p:nvPr/>
          </p:nvCxnSpPr>
          <p:spPr>
            <a:xfrm flipV="1">
              <a:off x="6660232" y="2211710"/>
              <a:ext cx="0" cy="20882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 стрелкой 7"/>
            <p:cNvCxnSpPr/>
            <p:nvPr/>
          </p:nvCxnSpPr>
          <p:spPr>
            <a:xfrm>
              <a:off x="5364088" y="3291830"/>
              <a:ext cx="2808312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Овал 8"/>
            <p:cNvSpPr/>
            <p:nvPr/>
          </p:nvSpPr>
          <p:spPr>
            <a:xfrm>
              <a:off x="5976156" y="2607754"/>
              <a:ext cx="1368152" cy="136815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918647" y="3253316"/>
              <a:ext cx="2880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x</a:t>
              </a:r>
              <a:endParaRPr lang="ru-RU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372200" y="2139702"/>
              <a:ext cx="2880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y</a:t>
              </a:r>
              <a:endParaRPr lang="ru-RU" dirty="0"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6334171" y="1436157"/>
            <a:ext cx="4141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II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6086567" y="1125702"/>
            <a:ext cx="933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sin t &gt; 0</a:t>
            </a:r>
            <a:endParaRPr lang="ru-RU" i="1" dirty="0"/>
          </a:p>
        </p:txBody>
      </p:sp>
      <p:sp>
        <p:nvSpPr>
          <p:cNvPr id="14" name="TextBox 13"/>
          <p:cNvSpPr txBox="1"/>
          <p:nvPr/>
        </p:nvSpPr>
        <p:spPr>
          <a:xfrm>
            <a:off x="8181528" y="1384473"/>
            <a:ext cx="4141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6334170" y="2718363"/>
            <a:ext cx="4141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III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6027380" y="1133361"/>
            <a:ext cx="1042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err="1" smtClean="0"/>
              <a:t>cos</a:t>
            </a:r>
            <a:r>
              <a:rPr lang="en-US" i="1" dirty="0" smtClean="0"/>
              <a:t> t &lt; 0</a:t>
            </a:r>
            <a:endParaRPr lang="ru-RU" i="1" dirty="0"/>
          </a:p>
        </p:txBody>
      </p:sp>
      <p:sp>
        <p:nvSpPr>
          <p:cNvPr id="18" name="TextBox 17"/>
          <p:cNvSpPr txBox="1"/>
          <p:nvPr/>
        </p:nvSpPr>
        <p:spPr>
          <a:xfrm>
            <a:off x="6098191" y="2903370"/>
            <a:ext cx="10777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err="1" smtClean="0"/>
              <a:t>cos</a:t>
            </a:r>
            <a:r>
              <a:rPr lang="en-US" i="1" dirty="0" smtClean="0"/>
              <a:t> t &lt; 0</a:t>
            </a:r>
            <a:endParaRPr lang="ru-RU" i="1" dirty="0"/>
          </a:p>
        </p:txBody>
      </p:sp>
      <p:sp>
        <p:nvSpPr>
          <p:cNvPr id="19" name="TextBox 18"/>
          <p:cNvSpPr txBox="1"/>
          <p:nvPr/>
        </p:nvSpPr>
        <p:spPr>
          <a:xfrm>
            <a:off x="7816438" y="1162891"/>
            <a:ext cx="933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err="1" smtClean="0"/>
              <a:t>tg</a:t>
            </a:r>
            <a:r>
              <a:rPr lang="en-US" i="1" dirty="0" smtClean="0"/>
              <a:t> t &gt; 0</a:t>
            </a:r>
            <a:endParaRPr lang="ru-RU" i="1" dirty="0"/>
          </a:p>
        </p:txBody>
      </p:sp>
      <p:sp>
        <p:nvSpPr>
          <p:cNvPr id="20" name="TextBox 19"/>
          <p:cNvSpPr txBox="1"/>
          <p:nvPr/>
        </p:nvSpPr>
        <p:spPr>
          <a:xfrm>
            <a:off x="6101765" y="1125702"/>
            <a:ext cx="933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err="1" smtClean="0"/>
              <a:t>tg</a:t>
            </a:r>
            <a:r>
              <a:rPr lang="en-US" i="1" dirty="0" smtClean="0"/>
              <a:t> t &lt; 0</a:t>
            </a:r>
            <a:endParaRPr lang="ru-RU" i="1" dirty="0"/>
          </a:p>
        </p:txBody>
      </p:sp>
      <p:sp>
        <p:nvSpPr>
          <p:cNvPr id="21" name="TextBox 20"/>
          <p:cNvSpPr txBox="1"/>
          <p:nvPr/>
        </p:nvSpPr>
        <p:spPr>
          <a:xfrm>
            <a:off x="6182123" y="2920006"/>
            <a:ext cx="933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err="1" smtClean="0"/>
              <a:t>tg</a:t>
            </a:r>
            <a:r>
              <a:rPr lang="en-US" i="1" dirty="0" smtClean="0"/>
              <a:t> t &gt; 0</a:t>
            </a:r>
            <a:endParaRPr lang="ru-RU" i="1" dirty="0"/>
          </a:p>
        </p:txBody>
      </p:sp>
      <p:sp>
        <p:nvSpPr>
          <p:cNvPr id="23" name="TextBox 22"/>
          <p:cNvSpPr txBox="1"/>
          <p:nvPr/>
        </p:nvSpPr>
        <p:spPr>
          <a:xfrm>
            <a:off x="7768495" y="1162891"/>
            <a:ext cx="10429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err="1" smtClean="0"/>
              <a:t>cos</a:t>
            </a:r>
            <a:r>
              <a:rPr lang="en-US" i="1" dirty="0" smtClean="0"/>
              <a:t> t &gt; 0</a:t>
            </a:r>
            <a:endParaRPr lang="ru-RU" i="1" dirty="0"/>
          </a:p>
        </p:txBody>
      </p:sp>
      <p:sp>
        <p:nvSpPr>
          <p:cNvPr id="25" name="TextBox 24"/>
          <p:cNvSpPr txBox="1"/>
          <p:nvPr/>
        </p:nvSpPr>
        <p:spPr>
          <a:xfrm>
            <a:off x="7782619" y="1167297"/>
            <a:ext cx="933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sin t &gt; 0</a:t>
            </a:r>
            <a:endParaRPr lang="ru-RU" i="1" dirty="0"/>
          </a:p>
        </p:txBody>
      </p:sp>
      <p:sp>
        <p:nvSpPr>
          <p:cNvPr id="27" name="TextBox 26"/>
          <p:cNvSpPr txBox="1"/>
          <p:nvPr/>
        </p:nvSpPr>
        <p:spPr>
          <a:xfrm>
            <a:off x="6136245" y="2925035"/>
            <a:ext cx="933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sin t &lt; 0</a:t>
            </a:r>
            <a:endParaRPr lang="ru-RU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Прямоугольник 27"/>
              <p:cNvSpPr/>
              <p:nvPr/>
            </p:nvSpPr>
            <p:spPr>
              <a:xfrm>
                <a:off x="7543402" y="384870"/>
                <a:ext cx="1206741" cy="5629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0&lt;</m:t>
                      </m:r>
                      <m:r>
                        <a:rPr lang="en-US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𝑡</m:t>
                      </m:r>
                      <m:r>
                        <a:rPr lang="en-US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&lt;</m:t>
                      </m:r>
                      <m:f>
                        <m:fPr>
                          <m:ctrlPr>
                            <a:rPr lang="en-US" i="1" dirty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 dirty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i="1" dirty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ru-RU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8" name="Прямоугольник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3402" y="384870"/>
                <a:ext cx="1206741" cy="56297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Прямоугольник 28"/>
              <p:cNvSpPr/>
              <p:nvPr/>
            </p:nvSpPr>
            <p:spPr>
              <a:xfrm>
                <a:off x="323528" y="1722270"/>
                <a:ext cx="2016224" cy="6152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sz="2000" b="0" i="1" smtClean="0">
                              <a:latin typeface="Cambria Math"/>
                            </a:rPr>
                            <m:t>𝑠𝑖𝑛</m:t>
                          </m:r>
                        </m:fName>
                        <m:e>
                          <m:d>
                            <m:dPr>
                              <m:ctrlPr>
                                <a:rPr lang="en-US" sz="20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000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ru-RU" sz="2000" b="0" i="1" smtClean="0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US" sz="2000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sz="2000" b="0" i="1" smtClean="0">
                                  <a:latin typeface="Cambria Math"/>
                                </a:rPr>
                                <m:t>𝑡</m:t>
                              </m:r>
                            </m:e>
                          </m:d>
                          <m:r>
                            <a:rPr lang="en-US" sz="2000" b="0" i="1" smtClean="0">
                              <a:latin typeface="Cambria Math"/>
                            </a:rPr>
                            <m:t>= </m:t>
                          </m:r>
                        </m:e>
                      </m:func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29" name="Прямоугольник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1722270"/>
                <a:ext cx="2016224" cy="61529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Прямоугольник 29"/>
              <p:cNvSpPr/>
              <p:nvPr/>
            </p:nvSpPr>
            <p:spPr>
              <a:xfrm>
                <a:off x="1835695" y="1821401"/>
                <a:ext cx="771173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sz="2000" b="0" i="1" smtClean="0">
                              <a:latin typeface="Cambria Math"/>
                            </a:rPr>
                            <m:t>𝑐𝑜𝑠</m:t>
                          </m:r>
                        </m:fName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𝑡</m:t>
                          </m:r>
                        </m:e>
                      </m:func>
                    </m:oMath>
                  </m:oMathPara>
                </a14:m>
                <a:endParaRPr lang="ru-RU" sz="2800" i="1" dirty="0"/>
              </a:p>
            </p:txBody>
          </p:sp>
        </mc:Choice>
        <mc:Fallback xmlns="">
          <p:sp>
            <p:nvSpPr>
              <p:cNvPr id="30" name="Прямоугольник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5695" y="1821401"/>
                <a:ext cx="771173" cy="40011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Прямоугольник 30"/>
              <p:cNvSpPr/>
              <p:nvPr/>
            </p:nvSpPr>
            <p:spPr>
              <a:xfrm>
                <a:off x="319758" y="2365105"/>
                <a:ext cx="2016224" cy="6152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sz="2000" b="0" i="1" smtClean="0">
                              <a:latin typeface="Cambria Math"/>
                            </a:rPr>
                            <m:t>𝑐𝑜𝑠</m:t>
                          </m:r>
                        </m:fName>
                        <m:e>
                          <m:d>
                            <m:dPr>
                              <m:ctrlPr>
                                <a:rPr lang="en-US" sz="20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000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ru-RU" sz="2000" b="0" i="1" smtClean="0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US" sz="20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sz="2000" b="0" i="1" smtClean="0">
                                  <a:latin typeface="Cambria Math"/>
                                </a:rPr>
                                <m:t>𝑡</m:t>
                              </m:r>
                            </m:e>
                          </m:d>
                          <m:r>
                            <a:rPr lang="en-US" sz="2000" b="0" i="1" smtClean="0">
                              <a:latin typeface="Cambria Math"/>
                            </a:rPr>
                            <m:t>= </m:t>
                          </m:r>
                        </m:e>
                      </m:func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31" name="Прямоугольник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758" y="2365105"/>
                <a:ext cx="2016224" cy="61529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Прямоугольник 31"/>
              <p:cNvSpPr/>
              <p:nvPr/>
            </p:nvSpPr>
            <p:spPr>
              <a:xfrm>
                <a:off x="1843206" y="2472698"/>
                <a:ext cx="993092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sz="2000" b="0" i="1" smtClean="0">
                              <a:latin typeface="Cambria Math"/>
                            </a:rPr>
                            <m:t>− 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𝑠𝑖𝑛</m:t>
                          </m:r>
                        </m:fName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𝑡</m:t>
                          </m:r>
                        </m:e>
                      </m:func>
                    </m:oMath>
                  </m:oMathPara>
                </a14:m>
                <a:endParaRPr lang="ru-RU" sz="2800" i="1" dirty="0"/>
              </a:p>
            </p:txBody>
          </p:sp>
        </mc:Choice>
        <mc:Fallback xmlns="">
          <p:sp>
            <p:nvSpPr>
              <p:cNvPr id="32" name="Прямоугольник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3206" y="2472698"/>
                <a:ext cx="993092" cy="400110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Прямоугольник 32"/>
              <p:cNvSpPr/>
              <p:nvPr/>
            </p:nvSpPr>
            <p:spPr>
              <a:xfrm>
                <a:off x="323528" y="2962616"/>
                <a:ext cx="2016224" cy="6152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sz="2000" b="0" i="1" smtClean="0">
                              <a:latin typeface="Cambria Math"/>
                            </a:rPr>
                            <m:t>𝑐𝑜𝑠</m:t>
                          </m:r>
                        </m:fName>
                        <m:e>
                          <m:d>
                            <m:dPr>
                              <m:ctrlPr>
                                <a:rPr lang="en-US" sz="20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000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ru-RU" sz="2000" b="0" i="1" smtClean="0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US" sz="2000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sz="2000" b="0" i="1" smtClean="0">
                                  <a:latin typeface="Cambria Math"/>
                                </a:rPr>
                                <m:t>𝑡</m:t>
                              </m:r>
                            </m:e>
                          </m:d>
                          <m:r>
                            <a:rPr lang="en-US" sz="2000" b="0" i="1" smtClean="0">
                              <a:latin typeface="Cambria Math"/>
                            </a:rPr>
                            <m:t>= </m:t>
                          </m:r>
                        </m:e>
                      </m:func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33" name="Прямоугольник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2962616"/>
                <a:ext cx="2016224" cy="61529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Прямоугольник 33"/>
              <p:cNvSpPr/>
              <p:nvPr/>
            </p:nvSpPr>
            <p:spPr>
              <a:xfrm>
                <a:off x="1843206" y="3069945"/>
                <a:ext cx="800732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sz="20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𝑠𝑖𝑛</m:t>
                          </m:r>
                        </m:fName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𝑡</m:t>
                          </m:r>
                        </m:e>
                      </m:func>
                    </m:oMath>
                  </m:oMathPara>
                </a14:m>
                <a:endParaRPr lang="ru-RU" sz="2800" i="1" dirty="0"/>
              </a:p>
            </p:txBody>
          </p:sp>
        </mc:Choice>
        <mc:Fallback xmlns="">
          <p:sp>
            <p:nvSpPr>
              <p:cNvPr id="34" name="Прямоугольник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3206" y="3069945"/>
                <a:ext cx="800732" cy="400110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Прямоугольник 34"/>
              <p:cNvSpPr/>
              <p:nvPr/>
            </p:nvSpPr>
            <p:spPr>
              <a:xfrm>
                <a:off x="336898" y="3577913"/>
                <a:ext cx="2016224" cy="6152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sz="2000" b="0" i="1" smtClean="0">
                              <a:latin typeface="Cambria Math"/>
                            </a:rPr>
                            <m:t>𝑡𝑔</m:t>
                          </m:r>
                        </m:fName>
                        <m:e>
                          <m:d>
                            <m:dPr>
                              <m:ctrlPr>
                                <a:rPr lang="en-US" sz="20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000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ru-RU" sz="2000" b="0" i="1" smtClean="0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US" sz="20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sz="2000" b="0" i="1" smtClean="0">
                                  <a:latin typeface="Cambria Math"/>
                                </a:rPr>
                                <m:t>𝑡</m:t>
                              </m:r>
                            </m:e>
                          </m:d>
                          <m:r>
                            <a:rPr lang="en-US" sz="2000" b="0" i="1" smtClean="0">
                              <a:latin typeface="Cambria Math"/>
                            </a:rPr>
                            <m:t>=</m:t>
                          </m:r>
                        </m:e>
                      </m:func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35" name="Прямоугольник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898" y="3577913"/>
                <a:ext cx="2016224" cy="61529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Прямоугольник 35"/>
              <p:cNvSpPr/>
              <p:nvPr/>
            </p:nvSpPr>
            <p:spPr>
              <a:xfrm>
                <a:off x="1814352" y="3694362"/>
                <a:ext cx="1021946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sz="2000" b="0" i="1" smtClean="0">
                              <a:latin typeface="Cambria Math"/>
                            </a:rPr>
                            <m:t>− 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𝑐𝑡𝑔</m:t>
                          </m:r>
                        </m:fName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𝑡</m:t>
                          </m:r>
                        </m:e>
                      </m:func>
                    </m:oMath>
                  </m:oMathPara>
                </a14:m>
                <a:endParaRPr lang="ru-RU" sz="2800" i="1" dirty="0"/>
              </a:p>
            </p:txBody>
          </p:sp>
        </mc:Choice>
        <mc:Fallback xmlns="">
          <p:sp>
            <p:nvSpPr>
              <p:cNvPr id="36" name="Прямоугольник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4352" y="3694362"/>
                <a:ext cx="1021946" cy="400110"/>
              </a:xfrm>
              <a:prstGeom prst="rect">
                <a:avLst/>
              </a:prstGeom>
              <a:blipFill rotWithShape="1">
                <a:blip r:embed="rId12"/>
                <a:stretch>
                  <a:fillRect b="-106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Прямоугольник 36"/>
              <p:cNvSpPr/>
              <p:nvPr/>
            </p:nvSpPr>
            <p:spPr>
              <a:xfrm>
                <a:off x="323528" y="4193210"/>
                <a:ext cx="2016224" cy="6152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sz="2000" b="0" i="1" smtClean="0">
                              <a:latin typeface="Cambria Math"/>
                            </a:rPr>
                            <m:t>𝑡𝑔</m:t>
                          </m:r>
                        </m:fName>
                        <m:e>
                          <m:d>
                            <m:dPr>
                              <m:ctrlPr>
                                <a:rPr lang="en-US" sz="20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000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ru-RU" sz="2000" b="0" i="1" smtClean="0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US" sz="2000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sz="2000" b="0" i="1" smtClean="0">
                                  <a:latin typeface="Cambria Math"/>
                                </a:rPr>
                                <m:t>𝑡</m:t>
                              </m:r>
                            </m:e>
                          </m:d>
                          <m:r>
                            <a:rPr lang="en-US" sz="2000" b="0" i="1" smtClean="0">
                              <a:latin typeface="Cambria Math"/>
                            </a:rPr>
                            <m:t>=</m:t>
                          </m:r>
                        </m:e>
                      </m:func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37" name="Прямоугольник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4193210"/>
                <a:ext cx="2016224" cy="615297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Прямоугольник 37"/>
              <p:cNvSpPr/>
              <p:nvPr/>
            </p:nvSpPr>
            <p:spPr>
              <a:xfrm>
                <a:off x="1776393" y="4300803"/>
                <a:ext cx="77348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sz="2000" b="0" i="1" smtClean="0">
                              <a:latin typeface="Cambria Math"/>
                            </a:rPr>
                            <m:t>𝑐𝑡𝑔</m:t>
                          </m:r>
                        </m:fName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𝑡</m:t>
                          </m:r>
                        </m:e>
                      </m:func>
                    </m:oMath>
                  </m:oMathPara>
                </a14:m>
                <a:endParaRPr lang="ru-RU" sz="2800" i="1" dirty="0"/>
              </a:p>
            </p:txBody>
          </p:sp>
        </mc:Choice>
        <mc:Fallback xmlns="">
          <p:sp>
            <p:nvSpPr>
              <p:cNvPr id="38" name="Прямоугольник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6393" y="4300803"/>
                <a:ext cx="773480" cy="400110"/>
              </a:xfrm>
              <a:prstGeom prst="rect">
                <a:avLst/>
              </a:prstGeom>
              <a:blipFill rotWithShape="1">
                <a:blip r:embed="rId14"/>
                <a:stretch>
                  <a:fillRect b="-1230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Прямоугольник 38"/>
              <p:cNvSpPr/>
              <p:nvPr/>
            </p:nvSpPr>
            <p:spPr>
              <a:xfrm>
                <a:off x="3059832" y="1220713"/>
                <a:ext cx="2016224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sz="2000" b="0" i="1" smtClean="0">
                              <a:latin typeface="Cambria Math"/>
                            </a:rPr>
                            <m:t>𝑠𝑖𝑛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 </m:t>
                          </m:r>
                        </m:fName>
                        <m:e>
                          <m:d>
                            <m:dPr>
                              <m:ctrlPr>
                                <a:rPr lang="en-US" sz="20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/>
                                </a:rPr>
                                <m:t>𝜋</m:t>
                              </m:r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𝑡</m:t>
                              </m:r>
                            </m:e>
                          </m:d>
                          <m:r>
                            <a:rPr>
                              <a:latin typeface="Cambria Math"/>
                            </a:rPr>
                            <m:t>=</m:t>
                          </m:r>
                        </m:e>
                      </m:func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39" name="Прямоугольник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9832" y="1220713"/>
                <a:ext cx="2016224" cy="400110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Прямоугольник 39"/>
              <p:cNvSpPr/>
              <p:nvPr/>
            </p:nvSpPr>
            <p:spPr>
              <a:xfrm>
                <a:off x="3059832" y="1805489"/>
                <a:ext cx="2016224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sz="2000" b="0" i="1" smtClean="0">
                              <a:latin typeface="Cambria Math"/>
                            </a:rPr>
                            <m:t>𝑠𝑖𝑛</m:t>
                          </m:r>
                        </m:fName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 </m:t>
                          </m:r>
                          <m:d>
                            <m:dPr>
                              <m:ctrlPr>
                                <a:rPr lang="en-US" sz="20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/>
                                </a:rPr>
                                <m:t>𝜋</m:t>
                              </m:r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𝑡</m:t>
                              </m:r>
                            </m:e>
                          </m:d>
                          <m:r>
                            <a:rPr>
                              <a:latin typeface="Cambria Math"/>
                            </a:rPr>
                            <m:t>=</m:t>
                          </m:r>
                        </m:e>
                      </m:func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40" name="Прямоугольник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9832" y="1805489"/>
                <a:ext cx="2016224" cy="400110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Прямоугольник 40"/>
              <p:cNvSpPr/>
              <p:nvPr/>
            </p:nvSpPr>
            <p:spPr>
              <a:xfrm>
                <a:off x="3059832" y="2472698"/>
                <a:ext cx="2016224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sz="2000" b="0" i="1" smtClean="0">
                              <a:latin typeface="Cambria Math"/>
                            </a:rPr>
                            <m:t>𝑐𝑜𝑠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 </m:t>
                          </m:r>
                        </m:fName>
                        <m:e>
                          <m:d>
                            <m:dPr>
                              <m:ctrlPr>
                                <a:rPr lang="en-US" sz="20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/>
                                </a:rPr>
                                <m:t>𝜋</m:t>
                              </m:r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𝑡</m:t>
                              </m:r>
                            </m:e>
                          </m:d>
                          <m:r>
                            <a:rPr>
                              <a:latin typeface="Cambria Math"/>
                            </a:rPr>
                            <m:t>=</m:t>
                          </m:r>
                        </m:e>
                      </m:func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41" name="Прямоугольник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9832" y="2472698"/>
                <a:ext cx="2016224" cy="400110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Прямоугольник 41"/>
              <p:cNvSpPr/>
              <p:nvPr/>
            </p:nvSpPr>
            <p:spPr>
              <a:xfrm>
                <a:off x="3059832" y="3067291"/>
                <a:ext cx="2016224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sz="2000" b="0" i="1" smtClean="0">
                              <a:latin typeface="Cambria Math"/>
                            </a:rPr>
                            <m:t>𝑐𝑜𝑠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 </m:t>
                          </m:r>
                        </m:fName>
                        <m:e>
                          <m:d>
                            <m:dPr>
                              <m:ctrlPr>
                                <a:rPr lang="en-US" sz="20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/>
                                </a:rPr>
                                <m:t>𝜋</m:t>
                              </m:r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𝑡</m:t>
                              </m:r>
                            </m:e>
                          </m:d>
                          <m:r>
                            <a:rPr>
                              <a:latin typeface="Cambria Math"/>
                            </a:rPr>
                            <m:t>=</m:t>
                          </m:r>
                        </m:e>
                      </m:func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42" name="Прямоугольник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9832" y="3067291"/>
                <a:ext cx="2016224" cy="400110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Прямоугольник 42"/>
              <p:cNvSpPr/>
              <p:nvPr/>
            </p:nvSpPr>
            <p:spPr>
              <a:xfrm>
                <a:off x="3059832" y="3694362"/>
                <a:ext cx="2016224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sz="2000" b="0" i="1" smtClean="0">
                              <a:latin typeface="Cambria Math"/>
                            </a:rPr>
                            <m:t>𝑡𝑔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 </m:t>
                          </m:r>
                        </m:fName>
                        <m:e>
                          <m:d>
                            <m:dPr>
                              <m:ctrlPr>
                                <a:rPr lang="en-US" sz="20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/>
                                </a:rPr>
                                <m:t>𝜋</m:t>
                              </m:r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𝑡</m:t>
                              </m:r>
                            </m:e>
                          </m:d>
                          <m:r>
                            <a:rPr>
                              <a:latin typeface="Cambria Math"/>
                            </a:rPr>
                            <m:t>=</m:t>
                          </m:r>
                        </m:e>
                      </m:func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43" name="Прямоугольник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9832" y="3694362"/>
                <a:ext cx="2016224" cy="400110"/>
              </a:xfrm>
              <a:prstGeom prst="rect">
                <a:avLst/>
              </a:prstGeom>
              <a:blipFill rotWithShape="1">
                <a:blip r:embed="rId19"/>
                <a:stretch>
                  <a:fillRect l="-906" b="-106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Прямоугольник 43"/>
              <p:cNvSpPr/>
              <p:nvPr/>
            </p:nvSpPr>
            <p:spPr>
              <a:xfrm>
                <a:off x="3059832" y="4300803"/>
                <a:ext cx="2016224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sz="2000" b="0" i="1" smtClean="0">
                              <a:latin typeface="Cambria Math"/>
                            </a:rPr>
                            <m:t>𝑡𝑔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 </m:t>
                          </m:r>
                        </m:fName>
                        <m:e>
                          <m:d>
                            <m:dPr>
                              <m:ctrlPr>
                                <a:rPr lang="en-US" sz="20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/>
                                </a:rPr>
                                <m:t>𝜋</m:t>
                              </m:r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𝑡</m:t>
                              </m:r>
                            </m:e>
                          </m:d>
                          <m:r>
                            <a:rPr>
                              <a:latin typeface="Cambria Math"/>
                            </a:rPr>
                            <m:t>=</m:t>
                          </m:r>
                        </m:e>
                      </m:func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44" name="Прямоугольник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9832" y="4300803"/>
                <a:ext cx="2016224" cy="400110"/>
              </a:xfrm>
              <a:prstGeom prst="rect">
                <a:avLst/>
              </a:prstGeom>
              <a:blipFill rotWithShape="1">
                <a:blip r:embed="rId20"/>
                <a:stretch>
                  <a:fillRect l="-906" b="-1230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Прямоугольник 44"/>
              <p:cNvSpPr/>
              <p:nvPr/>
            </p:nvSpPr>
            <p:spPr>
              <a:xfrm>
                <a:off x="4586178" y="1220713"/>
                <a:ext cx="979755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−</m:t>
                      </m:r>
                      <m:func>
                        <m:func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sz="2000" b="0" i="1" smtClean="0">
                              <a:latin typeface="Cambria Math"/>
                            </a:rPr>
                            <m:t>𝑠𝑖𝑛</m:t>
                          </m:r>
                        </m:fName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𝑡</m:t>
                          </m:r>
                        </m:e>
                      </m:func>
                    </m:oMath>
                  </m:oMathPara>
                </a14:m>
                <a:endParaRPr lang="ru-RU" sz="2800" i="1" dirty="0"/>
              </a:p>
            </p:txBody>
          </p:sp>
        </mc:Choice>
        <mc:Fallback xmlns="">
          <p:sp>
            <p:nvSpPr>
              <p:cNvPr id="45" name="Прямоугольник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6178" y="1220713"/>
                <a:ext cx="979755" cy="400110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Прямоугольник 45"/>
              <p:cNvSpPr/>
              <p:nvPr/>
            </p:nvSpPr>
            <p:spPr>
              <a:xfrm>
                <a:off x="4618359" y="2472698"/>
                <a:ext cx="1006301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−</m:t>
                      </m:r>
                      <m:func>
                        <m:func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sz="2000" b="0" i="1" smtClean="0">
                              <a:latin typeface="Cambria Math"/>
                            </a:rPr>
                            <m:t>𝑐𝑜𝑠</m:t>
                          </m:r>
                        </m:fName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𝑡</m:t>
                          </m:r>
                        </m:e>
                      </m:func>
                    </m:oMath>
                  </m:oMathPara>
                </a14:m>
                <a:endParaRPr lang="ru-RU" sz="2800" i="1" dirty="0"/>
              </a:p>
            </p:txBody>
          </p:sp>
        </mc:Choice>
        <mc:Fallback xmlns="">
          <p:sp>
            <p:nvSpPr>
              <p:cNvPr id="46" name="Прямоугольник 4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8359" y="2472698"/>
                <a:ext cx="1006301" cy="400110"/>
              </a:xfrm>
              <a:prstGeom prst="rect">
                <a:avLst/>
              </a:prstGeom>
              <a:blipFill rotWithShape="1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Прямоугольник 46"/>
              <p:cNvSpPr/>
              <p:nvPr/>
            </p:nvSpPr>
            <p:spPr>
              <a:xfrm>
                <a:off x="4553500" y="3067291"/>
                <a:ext cx="1006301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−</m:t>
                      </m:r>
                      <m:func>
                        <m:func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sz="2000" b="0" i="1" smtClean="0">
                              <a:latin typeface="Cambria Math"/>
                            </a:rPr>
                            <m:t>𝑐𝑜𝑠</m:t>
                          </m:r>
                        </m:fName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𝑡</m:t>
                          </m:r>
                        </m:e>
                      </m:func>
                    </m:oMath>
                  </m:oMathPara>
                </a14:m>
                <a:endParaRPr lang="ru-RU" sz="2800" i="1" dirty="0"/>
              </a:p>
            </p:txBody>
          </p:sp>
        </mc:Choice>
        <mc:Fallback xmlns="">
          <p:sp>
            <p:nvSpPr>
              <p:cNvPr id="47" name="Прямоугольник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3500" y="3067291"/>
                <a:ext cx="1006301" cy="400110"/>
              </a:xfrm>
              <a:prstGeom prst="rect">
                <a:avLst/>
              </a:prstGeom>
              <a:blipFill rotWithShape="1"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Прямоугольник 47"/>
              <p:cNvSpPr/>
              <p:nvPr/>
            </p:nvSpPr>
            <p:spPr>
              <a:xfrm>
                <a:off x="4553500" y="1805489"/>
                <a:ext cx="744627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sz="2000" b="0" i="1" smtClean="0">
                              <a:latin typeface="Cambria Math"/>
                            </a:rPr>
                            <m:t>𝑠𝑖𝑛</m:t>
                          </m:r>
                        </m:fName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𝑡</m:t>
                          </m:r>
                        </m:e>
                      </m:func>
                    </m:oMath>
                  </m:oMathPara>
                </a14:m>
                <a:endParaRPr lang="ru-RU" sz="2800" i="1" dirty="0"/>
              </a:p>
            </p:txBody>
          </p:sp>
        </mc:Choice>
        <mc:Fallback xmlns="">
          <p:sp>
            <p:nvSpPr>
              <p:cNvPr id="48" name="Прямоугольник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3500" y="1805489"/>
                <a:ext cx="744627" cy="400110"/>
              </a:xfrm>
              <a:prstGeom prst="rect">
                <a:avLst/>
              </a:prstGeom>
              <a:blipFill rotWithShape="1"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Прямоугольник 48"/>
              <p:cNvSpPr/>
              <p:nvPr/>
            </p:nvSpPr>
            <p:spPr>
              <a:xfrm>
                <a:off x="4453378" y="3694362"/>
                <a:ext cx="654859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sz="2000" b="0" i="1" smtClean="0">
                              <a:latin typeface="Cambria Math"/>
                            </a:rPr>
                            <m:t>𝑡𝑔</m:t>
                          </m:r>
                        </m:fName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𝑡</m:t>
                          </m:r>
                        </m:e>
                      </m:func>
                    </m:oMath>
                  </m:oMathPara>
                </a14:m>
                <a:endParaRPr lang="ru-RU" sz="2800" i="1" dirty="0"/>
              </a:p>
            </p:txBody>
          </p:sp>
        </mc:Choice>
        <mc:Fallback xmlns="">
          <p:sp>
            <p:nvSpPr>
              <p:cNvPr id="49" name="Прямоугольник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3378" y="3694362"/>
                <a:ext cx="654859" cy="400110"/>
              </a:xfrm>
              <a:prstGeom prst="rect">
                <a:avLst/>
              </a:prstGeom>
              <a:blipFill rotWithShape="1">
                <a:blip r:embed="rId25"/>
                <a:stretch>
                  <a:fillRect b="-106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Прямоугольник 49"/>
              <p:cNvSpPr/>
              <p:nvPr/>
            </p:nvSpPr>
            <p:spPr>
              <a:xfrm>
                <a:off x="4453378" y="4297819"/>
                <a:ext cx="889987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−</m:t>
                      </m:r>
                      <m:func>
                        <m:func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sz="2000" b="0" i="1" smtClean="0">
                              <a:latin typeface="Cambria Math"/>
                            </a:rPr>
                            <m:t>𝑡𝑔</m:t>
                          </m:r>
                        </m:fName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𝑡</m:t>
                          </m:r>
                        </m:e>
                      </m:func>
                    </m:oMath>
                  </m:oMathPara>
                </a14:m>
                <a:endParaRPr lang="ru-RU" sz="2800" i="1" dirty="0"/>
              </a:p>
            </p:txBody>
          </p:sp>
        </mc:Choice>
        <mc:Fallback xmlns="">
          <p:sp>
            <p:nvSpPr>
              <p:cNvPr id="50" name="Прямоугольник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3378" y="4297819"/>
                <a:ext cx="889987" cy="400110"/>
              </a:xfrm>
              <a:prstGeom prst="rect">
                <a:avLst/>
              </a:prstGeom>
              <a:blipFill rotWithShape="1">
                <a:blip r:embed="rId26"/>
                <a:stretch>
                  <a:fillRect b="-106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16269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500"/>
                            </p:stCondLst>
                            <p:childTnLst>
                              <p:par>
                                <p:cTn id="109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500"/>
                            </p:stCondLst>
                            <p:childTnLst>
                              <p:par>
                                <p:cTn id="134" presetID="1" presetClass="exit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500"/>
                            </p:stCondLst>
                            <p:childTnLst>
                              <p:par>
                                <p:cTn id="159" presetID="1" presetClass="exit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500"/>
                            </p:stCondLst>
                            <p:childTnLst>
                              <p:par>
                                <p:cTn id="18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0" presetClass="entr" presetSubtype="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>
                            <p:stCondLst>
                              <p:cond delay="500"/>
                            </p:stCondLst>
                            <p:childTnLst>
                              <p:par>
                                <p:cTn id="209" presetID="1" presetClass="exit" presetSubtype="0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10" presetClass="entr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3" fill="hold">
                            <p:stCondLst>
                              <p:cond delay="500"/>
                            </p:stCondLst>
                            <p:childTnLst>
                              <p:par>
                                <p:cTn id="23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0" presetClass="entr" presetSubtype="0" fill="hold" grpId="8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8" fill="hold">
                            <p:stCondLst>
                              <p:cond delay="500"/>
                            </p:stCondLst>
                            <p:childTnLst>
                              <p:par>
                                <p:cTn id="259" presetID="1" presetClass="exit" presetSubtype="0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>
                      <p:stCondLst>
                        <p:cond delay="indefinite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8" fill="hold">
                      <p:stCondLst>
                        <p:cond delay="indefinite"/>
                      </p:stCondLst>
                      <p:childTnLst>
                        <p:par>
                          <p:cTn id="279" fill="hold">
                            <p:stCondLst>
                              <p:cond delay="0"/>
                            </p:stCondLst>
                            <p:childTnLst>
                              <p:par>
                                <p:cTn id="2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3" fill="hold">
                            <p:stCondLst>
                              <p:cond delay="500"/>
                            </p:stCondLst>
                            <p:childTnLst>
                              <p:par>
                                <p:cTn id="284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8" fill="hold">
                      <p:stCondLst>
                        <p:cond delay="indefinite"/>
                      </p:stCondLst>
                      <p:childTnLst>
                        <p:par>
                          <p:cTn id="289" fill="hold">
                            <p:stCondLst>
                              <p:cond delay="0"/>
                            </p:stCondLst>
                            <p:childTnLst>
                              <p:par>
                                <p:cTn id="2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3" fill="hold">
                      <p:stCondLst>
                        <p:cond delay="indefinite"/>
                      </p:stCondLst>
                      <p:childTnLst>
                        <p:par>
                          <p:cTn id="294" fill="hold">
                            <p:stCondLst>
                              <p:cond delay="0"/>
                            </p:stCondLst>
                            <p:childTnLst>
                              <p:par>
                                <p:cTn id="295" presetID="10" presetClass="entr" presetSubtype="0" fill="hold" grpId="1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8" fill="hold">
                      <p:stCondLst>
                        <p:cond delay="indefinite"/>
                      </p:stCondLst>
                      <p:childTnLst>
                        <p:par>
                          <p:cTn id="299" fill="hold">
                            <p:stCondLst>
                              <p:cond delay="0"/>
                            </p:stCondLst>
                            <p:childTnLst>
                              <p:par>
                                <p:cTn id="300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>
                      <p:stCondLst>
                        <p:cond delay="indefinite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8" fill="hold">
                            <p:stCondLst>
                              <p:cond delay="500"/>
                            </p:stCondLst>
                            <p:childTnLst>
                              <p:par>
                                <p:cTn id="309" presetID="1" presetClass="exit" presetSubtype="0" fill="hold" grpId="1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3" fill="hold">
                      <p:stCondLst>
                        <p:cond delay="indefinite"/>
                      </p:stCondLst>
                      <p:childTnLst>
                        <p:par>
                          <p:cTn id="314" fill="hold">
                            <p:stCondLst>
                              <p:cond delay="0"/>
                            </p:stCondLst>
                            <p:childTnLst>
                              <p:par>
                                <p:cTn id="3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12" grpId="0"/>
      <p:bldP spid="12" grpId="1"/>
      <p:bldP spid="12" grpId="2"/>
      <p:bldP spid="12" grpId="3"/>
      <p:bldP spid="12" grpId="4"/>
      <p:bldP spid="12" grpId="5"/>
      <p:bldP spid="12" grpId="6"/>
      <p:bldP spid="12" grpId="7"/>
      <p:bldP spid="12" grpId="8"/>
      <p:bldP spid="12" grpId="9"/>
      <p:bldP spid="12" grpId="10"/>
      <p:bldP spid="12" grpId="11"/>
      <p:bldP spid="13" grpId="0"/>
      <p:bldP spid="13" grpId="1"/>
      <p:bldP spid="13" grpId="2"/>
      <p:bldP spid="13" grpId="3"/>
      <p:bldP spid="14" grpId="0"/>
      <p:bldP spid="14" grpId="1"/>
      <p:bldP spid="14" grpId="2"/>
      <p:bldP spid="14" grpId="3"/>
      <p:bldP spid="14" grpId="4"/>
      <p:bldP spid="14" grpId="5"/>
      <p:bldP spid="16" grpId="0"/>
      <p:bldP spid="16" grpId="1"/>
      <p:bldP spid="16" grpId="2"/>
      <p:bldP spid="16" grpId="3"/>
      <p:bldP spid="16" grpId="4"/>
      <p:bldP spid="16" grpId="5"/>
      <p:bldP spid="17" grpId="0"/>
      <p:bldP spid="17" grpId="1"/>
      <p:bldP spid="17" grpId="2"/>
      <p:bldP spid="17" grpId="3"/>
      <p:bldP spid="18" grpId="0"/>
      <p:bldP spid="18" grpId="1"/>
      <p:bldP spid="19" grpId="0"/>
      <p:bldP spid="19" grpId="1"/>
      <p:bldP spid="20" grpId="0"/>
      <p:bldP spid="20" grpId="1"/>
      <p:bldP spid="20" grpId="2"/>
      <p:bldP spid="20" grpId="3"/>
      <p:bldP spid="21" grpId="0"/>
      <p:bldP spid="21" grpId="1"/>
      <p:bldP spid="23" grpId="0"/>
      <p:bldP spid="23" grpId="1"/>
      <p:bldP spid="25" grpId="0"/>
      <p:bldP spid="25" grpId="1"/>
      <p:bldP spid="27" grpId="0"/>
      <p:bldP spid="27" grpId="1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641</TotalTime>
  <Words>654</Words>
  <Application>Microsoft Office PowerPoint</Application>
  <PresentationFormat>Экран (16:9)</PresentationFormat>
  <Paragraphs>99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Формулы приведения</vt:lpstr>
      <vt:lpstr>Упражнение:</vt:lpstr>
      <vt:lpstr>Упражнение:</vt:lpstr>
      <vt:lpstr>Упражнение:</vt:lpstr>
      <vt:lpstr>Пример:</vt:lpstr>
      <vt:lpstr>Мнемоническое правило:</vt:lpstr>
      <vt:lpstr>Пример:</vt:lpstr>
      <vt:lpstr>Формулы приведения: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Формулы приведения</dc:title>
  <dc:creator>user</dc:creator>
  <cp:lastModifiedBy>User</cp:lastModifiedBy>
  <cp:revision>34</cp:revision>
  <dcterms:created xsi:type="dcterms:W3CDTF">2013-12-03T07:05:51Z</dcterms:created>
  <dcterms:modified xsi:type="dcterms:W3CDTF">2014-09-25T05:48:20Z</dcterms:modified>
</cp:coreProperties>
</file>