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0" r:id="rId3"/>
    <p:sldId id="297" r:id="rId4"/>
    <p:sldId id="291" r:id="rId5"/>
    <p:sldId id="292" r:id="rId6"/>
    <p:sldId id="298" r:id="rId7"/>
    <p:sldId id="299" r:id="rId8"/>
    <p:sldId id="300" r:id="rId9"/>
    <p:sldId id="294" r:id="rId10"/>
    <p:sldId id="29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EC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2" autoAdjust="0"/>
    <p:restoredTop sz="94101" autoAdjust="0"/>
  </p:normalViewPr>
  <p:slideViewPr>
    <p:cSldViewPr showGuides="1">
      <p:cViewPr>
        <p:scale>
          <a:sx n="75" d="100"/>
          <a:sy n="75" d="100"/>
        </p:scale>
        <p:origin x="-294" y="-570"/>
      </p:cViewPr>
      <p:guideLst>
        <p:guide orient="horz" pos="162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1E88-1C72-4F96-8057-64C04DDC596F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DEC18-B09D-4B52-AF2C-07751EFF7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7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DEC18-B09D-4B52-AF2C-07751EFF79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9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DEC18-B09D-4B52-AF2C-07751EFF79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7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3B77-CAE4-410B-A4EA-62FED7FC1EB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.png"/><Relationship Id="rId18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5" Type="http://schemas.openxmlformats.org/officeDocument/2006/relationships/image" Target="../media/image1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24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40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310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0.png"/><Relationship Id="rId5" Type="http://schemas.openxmlformats.org/officeDocument/2006/relationships/image" Target="../media/image4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47.png"/><Relationship Id="rId7" Type="http://schemas.openxmlformats.org/officeDocument/2006/relationships/image" Target="../media/image2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0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505246" y="1522015"/>
            <a:ext cx="8136705" cy="99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Объём пирамиды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9276" y="66096"/>
                <a:ext cx="84249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 правильной усеченной четырехугольной пирамиде стороны основания равны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6 </m:t>
                    </m:r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см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4 см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площадь сечения пирамиды плоскостью, проходящей через два боковых ребра, не принадлежащих одной грани, равна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15 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Найти объём усеченной пирамиды.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" y="66096"/>
                <a:ext cx="842493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51" t="-2538" r="-1085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6650" y="11933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95" y="1369408"/>
            <a:ext cx="2768064" cy="55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4772" y="1526134"/>
                <a:ext cx="2065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=36 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72" y="1526134"/>
                <a:ext cx="206537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54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олилиния 1"/>
          <p:cNvSpPr/>
          <p:nvPr/>
        </p:nvSpPr>
        <p:spPr>
          <a:xfrm>
            <a:off x="5607050" y="1587500"/>
            <a:ext cx="3086100" cy="1917700"/>
          </a:xfrm>
          <a:custGeom>
            <a:avLst/>
            <a:gdLst>
              <a:gd name="connsiteX0" fmla="*/ 0 w 3086100"/>
              <a:gd name="connsiteY0" fmla="*/ 1917700 h 1917700"/>
              <a:gd name="connsiteX1" fmla="*/ 933450 w 3086100"/>
              <a:gd name="connsiteY1" fmla="*/ 419100 h 1917700"/>
              <a:gd name="connsiteX2" fmla="*/ 2514600 w 3086100"/>
              <a:gd name="connsiteY2" fmla="*/ 0 h 1917700"/>
              <a:gd name="connsiteX3" fmla="*/ 3086100 w 3086100"/>
              <a:gd name="connsiteY3" fmla="*/ 1092200 h 1917700"/>
              <a:gd name="connsiteX4" fmla="*/ 0 w 3086100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1917700">
                <a:moveTo>
                  <a:pt x="0" y="1917700"/>
                </a:moveTo>
                <a:lnTo>
                  <a:pt x="933450" y="419100"/>
                </a:lnTo>
                <a:lnTo>
                  <a:pt x="2514600" y="0"/>
                </a:lnTo>
                <a:lnTo>
                  <a:pt x="3086100" y="1092200"/>
                </a:lnTo>
                <a:lnTo>
                  <a:pt x="0" y="19177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8772" y="1991382"/>
                <a:ext cx="2153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=16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(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2" y="1991382"/>
                <a:ext cx="215353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339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9543" y="3841976"/>
                <a:ext cx="5086585" cy="675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36+16+</m:t>
                          </m:r>
                          <m:rad>
                            <m:radPr>
                              <m:degHide m:val="on"/>
                              <m:ctrlP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36⋅16</m:t>
                              </m:r>
                            </m:e>
                          </m:rad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=38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(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3" y="3841976"/>
                <a:ext cx="5086585" cy="675954"/>
              </a:xfrm>
              <a:prstGeom prst="rect">
                <a:avLst/>
              </a:prstGeom>
              <a:blipFill rotWithShape="1">
                <a:blip r:embed="rId7"/>
                <a:stretch>
                  <a:fillRect r="-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6896" y="4528930"/>
                <a:ext cx="272155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38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96" y="4528930"/>
                <a:ext cx="2721557" cy="408253"/>
              </a:xfrm>
              <a:prstGeom prst="rect">
                <a:avLst/>
              </a:prstGeom>
              <a:blipFill rotWithShape="1">
                <a:blip r:embed="rId8"/>
                <a:stretch>
                  <a:fillRect l="-2018" b="-20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V="1">
            <a:off x="5596243" y="2673307"/>
            <a:ext cx="3095019" cy="82867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56" idx="1"/>
          </p:cNvCxnSpPr>
          <p:nvPr/>
        </p:nvCxnSpPr>
        <p:spPr>
          <a:xfrm flipV="1">
            <a:off x="6300487" y="1586478"/>
            <a:ext cx="596292" cy="108682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3" y="2656539"/>
            <a:ext cx="31135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олилиния 55"/>
          <p:cNvSpPr/>
          <p:nvPr/>
        </p:nvSpPr>
        <p:spPr>
          <a:xfrm>
            <a:off x="6537210" y="1584097"/>
            <a:ext cx="1585912" cy="431006"/>
          </a:xfrm>
          <a:custGeom>
            <a:avLst/>
            <a:gdLst>
              <a:gd name="connsiteX0" fmla="*/ 0 w 1585912"/>
              <a:gd name="connsiteY0" fmla="*/ 431006 h 431006"/>
              <a:gd name="connsiteX1" fmla="*/ 359569 w 1585912"/>
              <a:gd name="connsiteY1" fmla="*/ 2381 h 431006"/>
              <a:gd name="connsiteX2" fmla="*/ 1585912 w 1585912"/>
              <a:gd name="connsiteY2" fmla="*/ 0 h 431006"/>
              <a:gd name="connsiteX3" fmla="*/ 1231106 w 1585912"/>
              <a:gd name="connsiteY3" fmla="*/ 431006 h 431006"/>
              <a:gd name="connsiteX4" fmla="*/ 0 w 1585912"/>
              <a:gd name="connsiteY4" fmla="*/ 431006 h 4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912" h="431006">
                <a:moveTo>
                  <a:pt x="0" y="431006"/>
                </a:moveTo>
                <a:lnTo>
                  <a:pt x="359569" y="2381"/>
                </a:lnTo>
                <a:lnTo>
                  <a:pt x="1585912" y="0"/>
                </a:lnTo>
                <a:lnTo>
                  <a:pt x="1231106" y="431006"/>
                </a:lnTo>
                <a:lnTo>
                  <a:pt x="0" y="43100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>
            <a:endCxn id="56" idx="0"/>
          </p:cNvCxnSpPr>
          <p:nvPr/>
        </p:nvCxnSpPr>
        <p:spPr>
          <a:xfrm flipV="1">
            <a:off x="5596243" y="2015103"/>
            <a:ext cx="940967" cy="15055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6" idx="2"/>
          </p:cNvCxnSpPr>
          <p:nvPr/>
        </p:nvCxnSpPr>
        <p:spPr>
          <a:xfrm>
            <a:off x="8123122" y="1584097"/>
            <a:ext cx="568140" cy="1079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56" idx="3"/>
          </p:cNvCxnSpPr>
          <p:nvPr/>
        </p:nvCxnSpPr>
        <p:spPr>
          <a:xfrm>
            <a:off x="7768316" y="2015103"/>
            <a:ext cx="237146" cy="1486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86066" y="3376048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6" y="3376048"/>
                <a:ext cx="3856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906037" y="3433997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37" y="3433997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567527" y="2573876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27" y="2573876"/>
                <a:ext cx="38568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00487" y="2363929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87" y="2363929"/>
                <a:ext cx="40459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969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05331" y="1799600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331" y="1799600"/>
                <a:ext cx="48545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716739" y="1920223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739" y="1920223"/>
                <a:ext cx="485454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024512" y="1323231"/>
                <a:ext cx="46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512" y="1323231"/>
                <a:ext cx="463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84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476485" y="1341421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85" y="1341421"/>
                <a:ext cx="485454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53007" y="1275606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см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007" y="1275606"/>
                <a:ext cx="673582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1171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559988" y="3459794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см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988" y="3459794"/>
                <a:ext cx="673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1171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V="1">
            <a:off x="6526275" y="1587457"/>
            <a:ext cx="1598249" cy="427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710842" y="1323231"/>
                <a:ext cx="276806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42" y="1323231"/>
                <a:ext cx="2768065" cy="612732"/>
              </a:xfrm>
              <a:prstGeom prst="rect">
                <a:avLst/>
              </a:prstGeom>
              <a:blipFill rotWithShape="1">
                <a:blip r:embed="rId20"/>
                <a:stretch>
                  <a:fillRect r="-2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276" y="2402804"/>
                <a:ext cx="3196388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трапеции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</m:d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" y="2402804"/>
                <a:ext cx="3196388" cy="483466"/>
              </a:xfrm>
              <a:prstGeom prst="rect">
                <a:avLst/>
              </a:prstGeom>
              <a:blipFill rotWithShape="1">
                <a:blip r:embed="rId21"/>
                <a:stretch>
                  <a:fillRect r="-2481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058" y="2875863"/>
                <a:ext cx="1728999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 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8" y="2875863"/>
                <a:ext cx="1728999" cy="401970"/>
              </a:xfrm>
              <a:prstGeom prst="rect">
                <a:avLst/>
              </a:prstGeom>
              <a:blipFill rotWithShape="1">
                <a:blip r:embed="rId22"/>
                <a:stretch>
                  <a:fillRect r="-3873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998649" y="2870595"/>
                <a:ext cx="1548629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 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49" y="2870595"/>
                <a:ext cx="1548629" cy="401970"/>
              </a:xfrm>
              <a:prstGeom prst="rect">
                <a:avLst/>
              </a:prstGeom>
              <a:blipFill rotWithShape="1">
                <a:blip r:embed="rId23"/>
                <a:stretch>
                  <a:fillRect r="-433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7060" y="3291441"/>
                <a:ext cx="3257045" cy="55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ru-RU" b="0" i="1" smtClean="0">
                        <a:latin typeface="Cambria Math"/>
                      </a:rPr>
                      <m:t>(см)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60" y="3291441"/>
                <a:ext cx="3257045" cy="550535"/>
              </a:xfrm>
              <a:prstGeom prst="rect">
                <a:avLst/>
              </a:prstGeom>
              <a:blipFill rotWithShape="1">
                <a:blip r:embed="rId24"/>
                <a:stretch>
                  <a:fillRect r="-2434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1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5" grpId="0"/>
      <p:bldP spid="2" grpId="0" animBg="1"/>
      <p:bldP spid="49" grpId="0"/>
      <p:bldP spid="50" grpId="0"/>
      <p:bldP spid="51" grpId="0"/>
      <p:bldP spid="56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3" grpId="0"/>
      <p:bldP spid="9" grpId="0"/>
      <p:bldP spid="10" grpId="0"/>
      <p:bldP spid="8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67707"/>
              </p:ext>
            </p:extLst>
          </p:nvPr>
        </p:nvGraphicFramePr>
        <p:xfrm>
          <a:off x="-108520" y="-92545"/>
          <a:ext cx="9361040" cy="542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3528392"/>
              </a:tblGrid>
              <a:tr h="903704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Объём пирамиды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4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  <a:tr h="975939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  <a:tr h="2404439">
                <a:tc gridSpan="2"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079" y="948501"/>
            <a:ext cx="377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пирамиды равен одной трети произведения площади основания на высоту.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777271" y="1010539"/>
                <a:ext cx="1577868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2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271" y="1010539"/>
                <a:ext cx="1577868" cy="670568"/>
              </a:xfrm>
              <a:prstGeom prst="rect">
                <a:avLst/>
              </a:prstGeom>
              <a:blipFill rotWithShape="1">
                <a:blip r:embed="rId3"/>
                <a:stretch>
                  <a:fillRect r="-4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-417704" y="2936286"/>
            <a:ext cx="10081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5772" y="2047939"/>
                <a:ext cx="55263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Объём усеченной пирамиды, высота которой равна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а площадь оснований равны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вычисляется по формуле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72" y="2047939"/>
                <a:ext cx="552636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82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-375960" y="784922"/>
            <a:ext cx="10081120" cy="114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79768" y="2047939"/>
                <a:ext cx="277287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ru-RU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768" y="2047939"/>
                <a:ext cx="2772874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378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448018" y="1966755"/>
            <a:ext cx="10081120" cy="1004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44" y="2996378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8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54769" y="1594280"/>
            <a:ext cx="69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Пирамида. Основные элементы пирамиды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88091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57518" y="2593826"/>
            <a:ext cx="69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Формула для вычисления объёма пирамиды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олилиния 149"/>
          <p:cNvSpPr/>
          <p:nvPr/>
        </p:nvSpPr>
        <p:spPr>
          <a:xfrm>
            <a:off x="1002667" y="1225606"/>
            <a:ext cx="1287462" cy="1993106"/>
          </a:xfrm>
          <a:custGeom>
            <a:avLst/>
            <a:gdLst>
              <a:gd name="connsiteX0" fmla="*/ 1301750 w 1301750"/>
              <a:gd name="connsiteY0" fmla="*/ 0 h 2038350"/>
              <a:gd name="connsiteX1" fmla="*/ 1225550 w 1301750"/>
              <a:gd name="connsiteY1" fmla="*/ 2038350 h 2038350"/>
              <a:gd name="connsiteX2" fmla="*/ 0 w 1301750"/>
              <a:gd name="connsiteY2" fmla="*/ 2000250 h 2038350"/>
              <a:gd name="connsiteX3" fmla="*/ 1301750 w 1301750"/>
              <a:gd name="connsiteY3" fmla="*/ 0 h 2038350"/>
              <a:gd name="connsiteX0" fmla="*/ 1301750 w 1301750"/>
              <a:gd name="connsiteY0" fmla="*/ 0 h 2028825"/>
              <a:gd name="connsiteX1" fmla="*/ 1220788 w 1301750"/>
              <a:gd name="connsiteY1" fmla="*/ 2028825 h 2028825"/>
              <a:gd name="connsiteX2" fmla="*/ 0 w 1301750"/>
              <a:gd name="connsiteY2" fmla="*/ 2000250 h 2028825"/>
              <a:gd name="connsiteX3" fmla="*/ 1301750 w 1301750"/>
              <a:gd name="connsiteY3" fmla="*/ 0 h 2028825"/>
              <a:gd name="connsiteX0" fmla="*/ 1304131 w 1304131"/>
              <a:gd name="connsiteY0" fmla="*/ 0 h 2028825"/>
              <a:gd name="connsiteX1" fmla="*/ 1223169 w 1304131"/>
              <a:gd name="connsiteY1" fmla="*/ 2028825 h 2028825"/>
              <a:gd name="connsiteX2" fmla="*/ 0 w 1304131"/>
              <a:gd name="connsiteY2" fmla="*/ 2007394 h 2028825"/>
              <a:gd name="connsiteX3" fmla="*/ 1304131 w 1304131"/>
              <a:gd name="connsiteY3" fmla="*/ 0 h 2028825"/>
              <a:gd name="connsiteX0" fmla="*/ 1301750 w 1301750"/>
              <a:gd name="connsiteY0" fmla="*/ 0 h 1993106"/>
              <a:gd name="connsiteX1" fmla="*/ 1223169 w 1301750"/>
              <a:gd name="connsiteY1" fmla="*/ 1993106 h 1993106"/>
              <a:gd name="connsiteX2" fmla="*/ 0 w 1301750"/>
              <a:gd name="connsiteY2" fmla="*/ 1971675 h 1993106"/>
              <a:gd name="connsiteX3" fmla="*/ 1301750 w 1301750"/>
              <a:gd name="connsiteY3" fmla="*/ 0 h 1993106"/>
              <a:gd name="connsiteX0" fmla="*/ 1311275 w 1311275"/>
              <a:gd name="connsiteY0" fmla="*/ 0 h 1993106"/>
              <a:gd name="connsiteX1" fmla="*/ 1223169 w 1311275"/>
              <a:gd name="connsiteY1" fmla="*/ 1993106 h 1993106"/>
              <a:gd name="connsiteX2" fmla="*/ 0 w 1311275"/>
              <a:gd name="connsiteY2" fmla="*/ 1971675 h 1993106"/>
              <a:gd name="connsiteX3" fmla="*/ 1311275 w 1311275"/>
              <a:gd name="connsiteY3" fmla="*/ 0 h 1993106"/>
              <a:gd name="connsiteX0" fmla="*/ 1287462 w 1287462"/>
              <a:gd name="connsiteY0" fmla="*/ 0 h 1993106"/>
              <a:gd name="connsiteX1" fmla="*/ 1199356 w 1287462"/>
              <a:gd name="connsiteY1" fmla="*/ 1993106 h 1993106"/>
              <a:gd name="connsiteX2" fmla="*/ 0 w 1287462"/>
              <a:gd name="connsiteY2" fmla="*/ 1971675 h 1993106"/>
              <a:gd name="connsiteX3" fmla="*/ 1287462 w 1287462"/>
              <a:gd name="connsiteY3" fmla="*/ 0 h 19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462" h="1993106">
                <a:moveTo>
                  <a:pt x="1287462" y="0"/>
                </a:moveTo>
                <a:lnTo>
                  <a:pt x="1199356" y="1993106"/>
                </a:lnTo>
                <a:lnTo>
                  <a:pt x="0" y="1971675"/>
                </a:lnTo>
                <a:lnTo>
                  <a:pt x="1287462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олилиния 147"/>
          <p:cNvSpPr/>
          <p:nvPr/>
        </p:nvSpPr>
        <p:spPr>
          <a:xfrm>
            <a:off x="2225433" y="1233189"/>
            <a:ext cx="992187" cy="2665412"/>
          </a:xfrm>
          <a:custGeom>
            <a:avLst/>
            <a:gdLst>
              <a:gd name="connsiteX0" fmla="*/ 76200 w 996950"/>
              <a:gd name="connsiteY0" fmla="*/ 0 h 2698750"/>
              <a:gd name="connsiteX1" fmla="*/ 996950 w 996950"/>
              <a:gd name="connsiteY1" fmla="*/ 2698750 h 2698750"/>
              <a:gd name="connsiteX2" fmla="*/ 0 w 996950"/>
              <a:gd name="connsiteY2" fmla="*/ 2025650 h 2698750"/>
              <a:gd name="connsiteX3" fmla="*/ 76200 w 996950"/>
              <a:gd name="connsiteY3" fmla="*/ 0 h 2698750"/>
              <a:gd name="connsiteX0" fmla="*/ 76200 w 1011237"/>
              <a:gd name="connsiteY0" fmla="*/ 0 h 2701131"/>
              <a:gd name="connsiteX1" fmla="*/ 1011237 w 1011237"/>
              <a:gd name="connsiteY1" fmla="*/ 2701131 h 2701131"/>
              <a:gd name="connsiteX2" fmla="*/ 0 w 1011237"/>
              <a:gd name="connsiteY2" fmla="*/ 2025650 h 2701131"/>
              <a:gd name="connsiteX3" fmla="*/ 76200 w 1011237"/>
              <a:gd name="connsiteY3" fmla="*/ 0 h 2701131"/>
              <a:gd name="connsiteX0" fmla="*/ 71437 w 1011237"/>
              <a:gd name="connsiteY0" fmla="*/ 0 h 2672556"/>
              <a:gd name="connsiteX1" fmla="*/ 1011237 w 1011237"/>
              <a:gd name="connsiteY1" fmla="*/ 2672556 h 2672556"/>
              <a:gd name="connsiteX2" fmla="*/ 0 w 1011237"/>
              <a:gd name="connsiteY2" fmla="*/ 1997075 h 2672556"/>
              <a:gd name="connsiteX3" fmla="*/ 71437 w 1011237"/>
              <a:gd name="connsiteY3" fmla="*/ 0 h 2672556"/>
              <a:gd name="connsiteX0" fmla="*/ 71437 w 992187"/>
              <a:gd name="connsiteY0" fmla="*/ 0 h 2665412"/>
              <a:gd name="connsiteX1" fmla="*/ 992187 w 992187"/>
              <a:gd name="connsiteY1" fmla="*/ 2665412 h 2665412"/>
              <a:gd name="connsiteX2" fmla="*/ 0 w 992187"/>
              <a:gd name="connsiteY2" fmla="*/ 1997075 h 2665412"/>
              <a:gd name="connsiteX3" fmla="*/ 71437 w 992187"/>
              <a:gd name="connsiteY3" fmla="*/ 0 h 26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187" h="2665412">
                <a:moveTo>
                  <a:pt x="71437" y="0"/>
                </a:moveTo>
                <a:lnTo>
                  <a:pt x="992187" y="2665412"/>
                </a:lnTo>
                <a:lnTo>
                  <a:pt x="0" y="1997075"/>
                </a:lnTo>
                <a:lnTo>
                  <a:pt x="71437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>
            <a:off x="1000125" y="3206750"/>
            <a:ext cx="2222500" cy="1089025"/>
          </a:xfrm>
          <a:custGeom>
            <a:avLst/>
            <a:gdLst>
              <a:gd name="connsiteX0" fmla="*/ 0 w 2222500"/>
              <a:gd name="connsiteY0" fmla="*/ 0 h 1089025"/>
              <a:gd name="connsiteX1" fmla="*/ 1212850 w 2222500"/>
              <a:gd name="connsiteY1" fmla="*/ 22225 h 1089025"/>
              <a:gd name="connsiteX2" fmla="*/ 2222500 w 2222500"/>
              <a:gd name="connsiteY2" fmla="*/ 701675 h 1089025"/>
              <a:gd name="connsiteX3" fmla="*/ 1635125 w 2222500"/>
              <a:gd name="connsiteY3" fmla="*/ 1089025 h 1089025"/>
              <a:gd name="connsiteX4" fmla="*/ 247650 w 2222500"/>
              <a:gd name="connsiteY4" fmla="*/ 657225 h 1089025"/>
              <a:gd name="connsiteX5" fmla="*/ 0 w 2222500"/>
              <a:gd name="connsiteY5" fmla="*/ 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00" h="1089025">
                <a:moveTo>
                  <a:pt x="0" y="0"/>
                </a:moveTo>
                <a:lnTo>
                  <a:pt x="1212850" y="22225"/>
                </a:lnTo>
                <a:lnTo>
                  <a:pt x="2222500" y="701675"/>
                </a:lnTo>
                <a:lnTo>
                  <a:pt x="1635125" y="1089025"/>
                </a:lnTo>
                <a:lnTo>
                  <a:pt x="247650" y="657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883970" y="3830027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b="1" i="1" dirty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70" y="3830027"/>
                <a:ext cx="50039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70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2559439" y="4237459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b="1" i="1" dirty="0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39" y="4237459"/>
                <a:ext cx="50039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58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607207" y="3113906"/>
                <a:ext cx="508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7" y="3113906"/>
                <a:ext cx="50840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56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3159886" y="3703687"/>
                <a:ext cx="500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86" y="3703687"/>
                <a:ext cx="50039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707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ильный пятиугольник 4"/>
          <p:cNvSpPr/>
          <p:nvPr/>
        </p:nvSpPr>
        <p:spPr>
          <a:xfrm rot="1046836">
            <a:off x="908105" y="3210004"/>
            <a:ext cx="2334434" cy="895313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23928" y="3435846"/>
                <a:ext cx="3907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-угольная </a:t>
                </a:r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пирамида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435846"/>
                <a:ext cx="390748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r="-218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2267744" y="915566"/>
                <a:ext cx="3722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lang="ru-RU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915566"/>
                <a:ext cx="372218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>
            <a:endCxn id="5" idx="1"/>
          </p:cNvCxnSpPr>
          <p:nvPr/>
        </p:nvCxnSpPr>
        <p:spPr>
          <a:xfrm flipH="1">
            <a:off x="993492" y="1203598"/>
            <a:ext cx="1300161" cy="20032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 flipH="1">
            <a:off x="1252913" y="1203598"/>
            <a:ext cx="1040740" cy="2664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4"/>
          </p:cNvCxnSpPr>
          <p:nvPr/>
        </p:nvCxnSpPr>
        <p:spPr>
          <a:xfrm>
            <a:off x="2293653" y="1203598"/>
            <a:ext cx="335639" cy="3097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5" idx="5"/>
          </p:cNvCxnSpPr>
          <p:nvPr/>
        </p:nvCxnSpPr>
        <p:spPr>
          <a:xfrm>
            <a:off x="2293653" y="1203598"/>
            <a:ext cx="926870" cy="2703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0"/>
          </p:cNvCxnSpPr>
          <p:nvPr/>
        </p:nvCxnSpPr>
        <p:spPr>
          <a:xfrm flipH="1">
            <a:off x="2209542" y="1203598"/>
            <a:ext cx="84111" cy="202700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5" idx="2"/>
            <a:endCxn id="5" idx="1"/>
          </p:cNvCxnSpPr>
          <p:nvPr/>
        </p:nvCxnSpPr>
        <p:spPr>
          <a:xfrm flipH="1" flipV="1">
            <a:off x="993492" y="3206880"/>
            <a:ext cx="259421" cy="6615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5" idx="1"/>
            <a:endCxn id="5" idx="0"/>
          </p:cNvCxnSpPr>
          <p:nvPr/>
        </p:nvCxnSpPr>
        <p:spPr>
          <a:xfrm>
            <a:off x="993492" y="3206880"/>
            <a:ext cx="1216050" cy="2371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5" idx="0"/>
            <a:endCxn id="5" idx="5"/>
          </p:cNvCxnSpPr>
          <p:nvPr/>
        </p:nvCxnSpPr>
        <p:spPr>
          <a:xfrm>
            <a:off x="2209542" y="3230599"/>
            <a:ext cx="1010981" cy="67620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5" idx="4"/>
            <a:endCxn id="5" idx="5"/>
          </p:cNvCxnSpPr>
          <p:nvPr/>
        </p:nvCxnSpPr>
        <p:spPr>
          <a:xfrm flipV="1">
            <a:off x="2629292" y="3906808"/>
            <a:ext cx="591231" cy="3942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5" idx="4"/>
            <a:endCxn id="5" idx="2"/>
          </p:cNvCxnSpPr>
          <p:nvPr/>
        </p:nvCxnSpPr>
        <p:spPr>
          <a:xfrm flipH="1" flipV="1">
            <a:off x="1252913" y="3868431"/>
            <a:ext cx="1376379" cy="432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олилиния 106"/>
          <p:cNvSpPr/>
          <p:nvPr/>
        </p:nvSpPr>
        <p:spPr>
          <a:xfrm>
            <a:off x="1250156" y="1212850"/>
            <a:ext cx="1385094" cy="3092450"/>
          </a:xfrm>
          <a:custGeom>
            <a:avLst/>
            <a:gdLst>
              <a:gd name="connsiteX0" fmla="*/ 1028700 w 1377950"/>
              <a:gd name="connsiteY0" fmla="*/ 0 h 3092450"/>
              <a:gd name="connsiteX1" fmla="*/ 1377950 w 1377950"/>
              <a:gd name="connsiteY1" fmla="*/ 3092450 h 3092450"/>
              <a:gd name="connsiteX2" fmla="*/ 0 w 1377950"/>
              <a:gd name="connsiteY2" fmla="*/ 2647950 h 3092450"/>
              <a:gd name="connsiteX3" fmla="*/ 1028700 w 1377950"/>
              <a:gd name="connsiteY3" fmla="*/ 0 h 3092450"/>
              <a:gd name="connsiteX0" fmla="*/ 1035844 w 1385094"/>
              <a:gd name="connsiteY0" fmla="*/ 0 h 3092450"/>
              <a:gd name="connsiteX1" fmla="*/ 1385094 w 1385094"/>
              <a:gd name="connsiteY1" fmla="*/ 3092450 h 3092450"/>
              <a:gd name="connsiteX2" fmla="*/ 0 w 1385094"/>
              <a:gd name="connsiteY2" fmla="*/ 2657475 h 3092450"/>
              <a:gd name="connsiteX3" fmla="*/ 1035844 w 1385094"/>
              <a:gd name="connsiteY3" fmla="*/ 0 h 30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094" h="3092450">
                <a:moveTo>
                  <a:pt x="1035844" y="0"/>
                </a:moveTo>
                <a:lnTo>
                  <a:pt x="1385094" y="3092450"/>
                </a:lnTo>
                <a:lnTo>
                  <a:pt x="0" y="2657475"/>
                </a:lnTo>
                <a:lnTo>
                  <a:pt x="1035844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2292350" y="1212850"/>
            <a:ext cx="927100" cy="3079750"/>
          </a:xfrm>
          <a:custGeom>
            <a:avLst/>
            <a:gdLst>
              <a:gd name="connsiteX0" fmla="*/ 0 w 927100"/>
              <a:gd name="connsiteY0" fmla="*/ 0 h 3079750"/>
              <a:gd name="connsiteX1" fmla="*/ 927100 w 927100"/>
              <a:gd name="connsiteY1" fmla="*/ 2698750 h 3079750"/>
              <a:gd name="connsiteX2" fmla="*/ 349250 w 927100"/>
              <a:gd name="connsiteY2" fmla="*/ 3079750 h 3079750"/>
              <a:gd name="connsiteX3" fmla="*/ 0 w 927100"/>
              <a:gd name="connsiteY3" fmla="*/ 0 h 307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079750">
                <a:moveTo>
                  <a:pt x="0" y="0"/>
                </a:moveTo>
                <a:lnTo>
                  <a:pt x="927100" y="2698750"/>
                </a:lnTo>
                <a:lnTo>
                  <a:pt x="349250" y="307975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216150" y="1212850"/>
            <a:ext cx="1011237" cy="2701131"/>
          </a:xfrm>
          <a:custGeom>
            <a:avLst/>
            <a:gdLst>
              <a:gd name="connsiteX0" fmla="*/ 76200 w 996950"/>
              <a:gd name="connsiteY0" fmla="*/ 0 h 2698750"/>
              <a:gd name="connsiteX1" fmla="*/ 996950 w 996950"/>
              <a:gd name="connsiteY1" fmla="*/ 2698750 h 2698750"/>
              <a:gd name="connsiteX2" fmla="*/ 0 w 996950"/>
              <a:gd name="connsiteY2" fmla="*/ 2025650 h 2698750"/>
              <a:gd name="connsiteX3" fmla="*/ 76200 w 996950"/>
              <a:gd name="connsiteY3" fmla="*/ 0 h 2698750"/>
              <a:gd name="connsiteX0" fmla="*/ 76200 w 1011237"/>
              <a:gd name="connsiteY0" fmla="*/ 0 h 2701131"/>
              <a:gd name="connsiteX1" fmla="*/ 1011237 w 1011237"/>
              <a:gd name="connsiteY1" fmla="*/ 2701131 h 2701131"/>
              <a:gd name="connsiteX2" fmla="*/ 0 w 1011237"/>
              <a:gd name="connsiteY2" fmla="*/ 2025650 h 2701131"/>
              <a:gd name="connsiteX3" fmla="*/ 76200 w 1011237"/>
              <a:gd name="connsiteY3" fmla="*/ 0 h 270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237" h="2701131">
                <a:moveTo>
                  <a:pt x="76200" y="0"/>
                </a:moveTo>
                <a:lnTo>
                  <a:pt x="1011237" y="2701131"/>
                </a:lnTo>
                <a:lnTo>
                  <a:pt x="0" y="2025650"/>
                </a:lnTo>
                <a:lnTo>
                  <a:pt x="76200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 109"/>
          <p:cNvSpPr/>
          <p:nvPr/>
        </p:nvSpPr>
        <p:spPr>
          <a:xfrm>
            <a:off x="988218" y="1200149"/>
            <a:ext cx="1304131" cy="2028825"/>
          </a:xfrm>
          <a:custGeom>
            <a:avLst/>
            <a:gdLst>
              <a:gd name="connsiteX0" fmla="*/ 1301750 w 1301750"/>
              <a:gd name="connsiteY0" fmla="*/ 0 h 2038350"/>
              <a:gd name="connsiteX1" fmla="*/ 1225550 w 1301750"/>
              <a:gd name="connsiteY1" fmla="*/ 2038350 h 2038350"/>
              <a:gd name="connsiteX2" fmla="*/ 0 w 1301750"/>
              <a:gd name="connsiteY2" fmla="*/ 2000250 h 2038350"/>
              <a:gd name="connsiteX3" fmla="*/ 1301750 w 1301750"/>
              <a:gd name="connsiteY3" fmla="*/ 0 h 2038350"/>
              <a:gd name="connsiteX0" fmla="*/ 1301750 w 1301750"/>
              <a:gd name="connsiteY0" fmla="*/ 0 h 2028825"/>
              <a:gd name="connsiteX1" fmla="*/ 1220788 w 1301750"/>
              <a:gd name="connsiteY1" fmla="*/ 2028825 h 2028825"/>
              <a:gd name="connsiteX2" fmla="*/ 0 w 1301750"/>
              <a:gd name="connsiteY2" fmla="*/ 2000250 h 2028825"/>
              <a:gd name="connsiteX3" fmla="*/ 1301750 w 1301750"/>
              <a:gd name="connsiteY3" fmla="*/ 0 h 2028825"/>
              <a:gd name="connsiteX0" fmla="*/ 1304131 w 1304131"/>
              <a:gd name="connsiteY0" fmla="*/ 0 h 2028825"/>
              <a:gd name="connsiteX1" fmla="*/ 1223169 w 1304131"/>
              <a:gd name="connsiteY1" fmla="*/ 2028825 h 2028825"/>
              <a:gd name="connsiteX2" fmla="*/ 0 w 1304131"/>
              <a:gd name="connsiteY2" fmla="*/ 2007394 h 2028825"/>
              <a:gd name="connsiteX3" fmla="*/ 1304131 w 1304131"/>
              <a:gd name="connsiteY3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31" h="2028825">
                <a:moveTo>
                  <a:pt x="1304131" y="0"/>
                </a:moveTo>
                <a:lnTo>
                  <a:pt x="1223169" y="2028825"/>
                </a:lnTo>
                <a:lnTo>
                  <a:pt x="0" y="2007394"/>
                </a:lnTo>
                <a:lnTo>
                  <a:pt x="1304131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995362" y="1200150"/>
            <a:ext cx="1296987" cy="2660650"/>
          </a:xfrm>
          <a:custGeom>
            <a:avLst/>
            <a:gdLst>
              <a:gd name="connsiteX0" fmla="*/ 247650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47650 w 1301750"/>
              <a:gd name="connsiteY3" fmla="*/ 2660650 h 2660650"/>
              <a:gd name="connsiteX0" fmla="*/ 257175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57175 w 1301750"/>
              <a:gd name="connsiteY3" fmla="*/ 2660650 h 2660650"/>
              <a:gd name="connsiteX0" fmla="*/ 259556 w 1304131"/>
              <a:gd name="connsiteY0" fmla="*/ 2660650 h 2660650"/>
              <a:gd name="connsiteX1" fmla="*/ 1304131 w 1304131"/>
              <a:gd name="connsiteY1" fmla="*/ 0 h 2660650"/>
              <a:gd name="connsiteX2" fmla="*/ 0 w 1304131"/>
              <a:gd name="connsiteY2" fmla="*/ 2008981 h 2660650"/>
              <a:gd name="connsiteX3" fmla="*/ 259556 w 1304131"/>
              <a:gd name="connsiteY3" fmla="*/ 2660650 h 2660650"/>
              <a:gd name="connsiteX0" fmla="*/ 252412 w 1296987"/>
              <a:gd name="connsiteY0" fmla="*/ 2660650 h 2660650"/>
              <a:gd name="connsiteX1" fmla="*/ 1296987 w 1296987"/>
              <a:gd name="connsiteY1" fmla="*/ 0 h 2660650"/>
              <a:gd name="connsiteX2" fmla="*/ 0 w 1296987"/>
              <a:gd name="connsiteY2" fmla="*/ 2008981 h 2660650"/>
              <a:gd name="connsiteX3" fmla="*/ 252412 w 1296987"/>
              <a:gd name="connsiteY3" fmla="*/ 2660650 h 266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987" h="2660650">
                <a:moveTo>
                  <a:pt x="252412" y="2660650"/>
                </a:moveTo>
                <a:lnTo>
                  <a:pt x="1296987" y="0"/>
                </a:lnTo>
                <a:lnTo>
                  <a:pt x="0" y="2008981"/>
                </a:lnTo>
                <a:lnTo>
                  <a:pt x="252412" y="266065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8738"/>
            <a:ext cx="7632849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899592" y="195486"/>
                <a:ext cx="73448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 smtClean="0">
                    <a:latin typeface="Times New Roman"/>
                    <a:ea typeface="Calibri"/>
                  </a:rPr>
                  <a:t>Многогранник</a:t>
                </a:r>
                <a:r>
                  <a:rPr lang="ru-RU" dirty="0">
                    <a:latin typeface="Times New Roman"/>
                    <a:ea typeface="Calibri"/>
                  </a:rPr>
                  <a:t>, составленный из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-угольника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треугольников, называется </a:t>
                </a:r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пирамидой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5486"/>
                <a:ext cx="7344816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748" t="-4717" r="-207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923928" y="1131590"/>
                <a:ext cx="40324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Многоугольник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называется </a:t>
                </a:r>
                <a:r>
                  <a:rPr lang="ru-RU" b="1" i="1" dirty="0">
                    <a:solidFill>
                      <a:schemeClr val="accent6"/>
                    </a:solidFill>
                    <a:latin typeface="Times New Roman"/>
                    <a:ea typeface="Calibri"/>
                  </a:rPr>
                  <a:t>основанием</a:t>
                </a:r>
                <a:r>
                  <a:rPr lang="ru-RU" dirty="0">
                    <a:latin typeface="Times New Roman"/>
                    <a:ea typeface="Calibri"/>
                  </a:rPr>
                  <a:t> пирамиды.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131590"/>
                <a:ext cx="4032448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36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901068" y="1779662"/>
                <a:ext cx="44644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Треугольники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</a:t>
                </a:r>
                <a:r>
                  <a:rPr lang="en-US" dirty="0" smtClean="0">
                    <a:latin typeface="Times New Roman"/>
                    <a:ea typeface="Calibri"/>
                  </a:rPr>
                  <a:t>… </a:t>
                </a:r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называются </a:t>
                </a:r>
                <a:r>
                  <a:rPr lang="ru-RU" b="1" i="1" dirty="0">
                    <a:solidFill>
                      <a:schemeClr val="accent5"/>
                    </a:solidFill>
                    <a:latin typeface="Times New Roman"/>
                    <a:ea typeface="Calibri"/>
                  </a:rPr>
                  <a:t>боковыми гранями</a:t>
                </a:r>
                <a:r>
                  <a:rPr lang="ru-RU" dirty="0">
                    <a:latin typeface="Times New Roman"/>
                    <a:ea typeface="Calibri"/>
                  </a:rPr>
                  <a:t> пирамиды.</a:t>
                </a:r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68" y="1779662"/>
                <a:ext cx="4464496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1230" t="-4717" r="-1093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Группа 142"/>
          <p:cNvGrpSpPr/>
          <p:nvPr/>
        </p:nvGrpSpPr>
        <p:grpSpPr>
          <a:xfrm flipH="1">
            <a:off x="179512" y="3923990"/>
            <a:ext cx="1797819" cy="504056"/>
            <a:chOff x="7022653" y="1203598"/>
            <a:chExt cx="1797819" cy="504056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7524328" y="1707654"/>
              <a:ext cx="129614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 flipH="1" flipV="1">
              <a:off x="7022653" y="1203598"/>
              <a:ext cx="504056" cy="50405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Полилиния 140"/>
          <p:cNvSpPr/>
          <p:nvPr/>
        </p:nvSpPr>
        <p:spPr>
          <a:xfrm>
            <a:off x="1259632" y="1227092"/>
            <a:ext cx="1373981" cy="3076575"/>
          </a:xfrm>
          <a:custGeom>
            <a:avLst/>
            <a:gdLst>
              <a:gd name="connsiteX0" fmla="*/ 1028700 w 1377950"/>
              <a:gd name="connsiteY0" fmla="*/ 0 h 3092450"/>
              <a:gd name="connsiteX1" fmla="*/ 1377950 w 1377950"/>
              <a:gd name="connsiteY1" fmla="*/ 3092450 h 3092450"/>
              <a:gd name="connsiteX2" fmla="*/ 0 w 1377950"/>
              <a:gd name="connsiteY2" fmla="*/ 2647950 h 3092450"/>
              <a:gd name="connsiteX3" fmla="*/ 1028700 w 1377950"/>
              <a:gd name="connsiteY3" fmla="*/ 0 h 3092450"/>
              <a:gd name="connsiteX0" fmla="*/ 1035844 w 1385094"/>
              <a:gd name="connsiteY0" fmla="*/ 0 h 3092450"/>
              <a:gd name="connsiteX1" fmla="*/ 1385094 w 1385094"/>
              <a:gd name="connsiteY1" fmla="*/ 3092450 h 3092450"/>
              <a:gd name="connsiteX2" fmla="*/ 0 w 1385094"/>
              <a:gd name="connsiteY2" fmla="*/ 2657475 h 3092450"/>
              <a:gd name="connsiteX3" fmla="*/ 1035844 w 1385094"/>
              <a:gd name="connsiteY3" fmla="*/ 0 h 3092450"/>
              <a:gd name="connsiteX0" fmla="*/ 1031081 w 1380331"/>
              <a:gd name="connsiteY0" fmla="*/ 0 h 3092450"/>
              <a:gd name="connsiteX1" fmla="*/ 1380331 w 1380331"/>
              <a:gd name="connsiteY1" fmla="*/ 3092450 h 3092450"/>
              <a:gd name="connsiteX2" fmla="*/ 0 w 1380331"/>
              <a:gd name="connsiteY2" fmla="*/ 2657475 h 3092450"/>
              <a:gd name="connsiteX3" fmla="*/ 1031081 w 1380331"/>
              <a:gd name="connsiteY3" fmla="*/ 0 h 3092450"/>
              <a:gd name="connsiteX0" fmla="*/ 1035844 w 1380331"/>
              <a:gd name="connsiteY0" fmla="*/ 0 h 3092450"/>
              <a:gd name="connsiteX1" fmla="*/ 1380331 w 1380331"/>
              <a:gd name="connsiteY1" fmla="*/ 3092450 h 3092450"/>
              <a:gd name="connsiteX2" fmla="*/ 0 w 1380331"/>
              <a:gd name="connsiteY2" fmla="*/ 2657475 h 3092450"/>
              <a:gd name="connsiteX3" fmla="*/ 1035844 w 1380331"/>
              <a:gd name="connsiteY3" fmla="*/ 0 h 3092450"/>
              <a:gd name="connsiteX0" fmla="*/ 1035844 w 1373981"/>
              <a:gd name="connsiteY0" fmla="*/ 0 h 3092450"/>
              <a:gd name="connsiteX1" fmla="*/ 1373981 w 1373981"/>
              <a:gd name="connsiteY1" fmla="*/ 3092450 h 3092450"/>
              <a:gd name="connsiteX2" fmla="*/ 0 w 1373981"/>
              <a:gd name="connsiteY2" fmla="*/ 2657475 h 3092450"/>
              <a:gd name="connsiteX3" fmla="*/ 1035844 w 1373981"/>
              <a:gd name="connsiteY3" fmla="*/ 0 h 3092450"/>
              <a:gd name="connsiteX0" fmla="*/ 1035844 w 1373981"/>
              <a:gd name="connsiteY0" fmla="*/ 0 h 3073400"/>
              <a:gd name="connsiteX1" fmla="*/ 1373981 w 1373981"/>
              <a:gd name="connsiteY1" fmla="*/ 3073400 h 3073400"/>
              <a:gd name="connsiteX2" fmla="*/ 0 w 1373981"/>
              <a:gd name="connsiteY2" fmla="*/ 2638425 h 3073400"/>
              <a:gd name="connsiteX3" fmla="*/ 1035844 w 1373981"/>
              <a:gd name="connsiteY3" fmla="*/ 0 h 3073400"/>
              <a:gd name="connsiteX0" fmla="*/ 1032669 w 1373981"/>
              <a:gd name="connsiteY0" fmla="*/ 0 h 3076575"/>
              <a:gd name="connsiteX1" fmla="*/ 1373981 w 1373981"/>
              <a:gd name="connsiteY1" fmla="*/ 3076575 h 3076575"/>
              <a:gd name="connsiteX2" fmla="*/ 0 w 1373981"/>
              <a:gd name="connsiteY2" fmla="*/ 2641600 h 3076575"/>
              <a:gd name="connsiteX3" fmla="*/ 1032669 w 1373981"/>
              <a:gd name="connsiteY3" fmla="*/ 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981" h="3076575">
                <a:moveTo>
                  <a:pt x="1032669" y="0"/>
                </a:moveTo>
                <a:lnTo>
                  <a:pt x="1373981" y="3076575"/>
                </a:lnTo>
                <a:lnTo>
                  <a:pt x="0" y="2641600"/>
                </a:lnTo>
                <a:lnTo>
                  <a:pt x="103266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251520" y="406800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47" name="Полилиния 146"/>
          <p:cNvSpPr/>
          <p:nvPr/>
        </p:nvSpPr>
        <p:spPr>
          <a:xfrm>
            <a:off x="2303194" y="1227981"/>
            <a:ext cx="917575" cy="3051175"/>
          </a:xfrm>
          <a:custGeom>
            <a:avLst/>
            <a:gdLst>
              <a:gd name="connsiteX0" fmla="*/ 0 w 927100"/>
              <a:gd name="connsiteY0" fmla="*/ 0 h 3079750"/>
              <a:gd name="connsiteX1" fmla="*/ 927100 w 927100"/>
              <a:gd name="connsiteY1" fmla="*/ 2698750 h 3079750"/>
              <a:gd name="connsiteX2" fmla="*/ 349250 w 927100"/>
              <a:gd name="connsiteY2" fmla="*/ 3079750 h 3079750"/>
              <a:gd name="connsiteX3" fmla="*/ 0 w 927100"/>
              <a:gd name="connsiteY3" fmla="*/ 0 h 3079750"/>
              <a:gd name="connsiteX0" fmla="*/ 0 w 924719"/>
              <a:gd name="connsiteY0" fmla="*/ 0 h 3051175"/>
              <a:gd name="connsiteX1" fmla="*/ 924719 w 924719"/>
              <a:gd name="connsiteY1" fmla="*/ 2670175 h 3051175"/>
              <a:gd name="connsiteX2" fmla="*/ 346869 w 924719"/>
              <a:gd name="connsiteY2" fmla="*/ 3051175 h 3051175"/>
              <a:gd name="connsiteX3" fmla="*/ 0 w 924719"/>
              <a:gd name="connsiteY3" fmla="*/ 0 h 3051175"/>
              <a:gd name="connsiteX0" fmla="*/ 0 w 917575"/>
              <a:gd name="connsiteY0" fmla="*/ 0 h 3051175"/>
              <a:gd name="connsiteX1" fmla="*/ 917575 w 917575"/>
              <a:gd name="connsiteY1" fmla="*/ 2670175 h 3051175"/>
              <a:gd name="connsiteX2" fmla="*/ 346869 w 917575"/>
              <a:gd name="connsiteY2" fmla="*/ 3051175 h 3051175"/>
              <a:gd name="connsiteX3" fmla="*/ 0 w 917575"/>
              <a:gd name="connsiteY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575" h="3051175">
                <a:moveTo>
                  <a:pt x="0" y="0"/>
                </a:moveTo>
                <a:lnTo>
                  <a:pt x="917575" y="2670175"/>
                </a:lnTo>
                <a:lnTo>
                  <a:pt x="346869" y="30511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999648" y="1216236"/>
            <a:ext cx="1287463" cy="2636838"/>
          </a:xfrm>
          <a:custGeom>
            <a:avLst/>
            <a:gdLst>
              <a:gd name="connsiteX0" fmla="*/ 247650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47650 w 1301750"/>
              <a:gd name="connsiteY3" fmla="*/ 2660650 h 2660650"/>
              <a:gd name="connsiteX0" fmla="*/ 257175 w 1301750"/>
              <a:gd name="connsiteY0" fmla="*/ 2660650 h 2660650"/>
              <a:gd name="connsiteX1" fmla="*/ 1301750 w 1301750"/>
              <a:gd name="connsiteY1" fmla="*/ 0 h 2660650"/>
              <a:gd name="connsiteX2" fmla="*/ 0 w 1301750"/>
              <a:gd name="connsiteY2" fmla="*/ 1987550 h 2660650"/>
              <a:gd name="connsiteX3" fmla="*/ 257175 w 1301750"/>
              <a:gd name="connsiteY3" fmla="*/ 2660650 h 2660650"/>
              <a:gd name="connsiteX0" fmla="*/ 259556 w 1304131"/>
              <a:gd name="connsiteY0" fmla="*/ 2660650 h 2660650"/>
              <a:gd name="connsiteX1" fmla="*/ 1304131 w 1304131"/>
              <a:gd name="connsiteY1" fmla="*/ 0 h 2660650"/>
              <a:gd name="connsiteX2" fmla="*/ 0 w 1304131"/>
              <a:gd name="connsiteY2" fmla="*/ 2008981 h 2660650"/>
              <a:gd name="connsiteX3" fmla="*/ 259556 w 1304131"/>
              <a:gd name="connsiteY3" fmla="*/ 2660650 h 2660650"/>
              <a:gd name="connsiteX0" fmla="*/ 252412 w 1296987"/>
              <a:gd name="connsiteY0" fmla="*/ 2660650 h 2660650"/>
              <a:gd name="connsiteX1" fmla="*/ 1296987 w 1296987"/>
              <a:gd name="connsiteY1" fmla="*/ 0 h 2660650"/>
              <a:gd name="connsiteX2" fmla="*/ 0 w 1296987"/>
              <a:gd name="connsiteY2" fmla="*/ 2008981 h 2660650"/>
              <a:gd name="connsiteX3" fmla="*/ 252412 w 1296987"/>
              <a:gd name="connsiteY3" fmla="*/ 2660650 h 2660650"/>
              <a:gd name="connsiteX0" fmla="*/ 252412 w 1282700"/>
              <a:gd name="connsiteY0" fmla="*/ 2629694 h 2629694"/>
              <a:gd name="connsiteX1" fmla="*/ 1282700 w 1282700"/>
              <a:gd name="connsiteY1" fmla="*/ 0 h 2629694"/>
              <a:gd name="connsiteX2" fmla="*/ 0 w 1282700"/>
              <a:gd name="connsiteY2" fmla="*/ 1978025 h 2629694"/>
              <a:gd name="connsiteX3" fmla="*/ 252412 w 1282700"/>
              <a:gd name="connsiteY3" fmla="*/ 2629694 h 2629694"/>
              <a:gd name="connsiteX0" fmla="*/ 252412 w 1287463"/>
              <a:gd name="connsiteY0" fmla="*/ 2639219 h 2639219"/>
              <a:gd name="connsiteX1" fmla="*/ 1287463 w 1287463"/>
              <a:gd name="connsiteY1" fmla="*/ 0 h 2639219"/>
              <a:gd name="connsiteX2" fmla="*/ 0 w 1287463"/>
              <a:gd name="connsiteY2" fmla="*/ 1987550 h 2639219"/>
              <a:gd name="connsiteX3" fmla="*/ 252412 w 1287463"/>
              <a:gd name="connsiteY3" fmla="*/ 2639219 h 2639219"/>
              <a:gd name="connsiteX0" fmla="*/ 250031 w 1287463"/>
              <a:gd name="connsiteY0" fmla="*/ 2636838 h 2636838"/>
              <a:gd name="connsiteX1" fmla="*/ 1287463 w 1287463"/>
              <a:gd name="connsiteY1" fmla="*/ 0 h 2636838"/>
              <a:gd name="connsiteX2" fmla="*/ 0 w 1287463"/>
              <a:gd name="connsiteY2" fmla="*/ 1987550 h 2636838"/>
              <a:gd name="connsiteX3" fmla="*/ 250031 w 1287463"/>
              <a:gd name="connsiteY3" fmla="*/ 2636838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463" h="2636838">
                <a:moveTo>
                  <a:pt x="250031" y="2636838"/>
                </a:moveTo>
                <a:lnTo>
                  <a:pt x="1287463" y="0"/>
                </a:lnTo>
                <a:lnTo>
                  <a:pt x="0" y="1987550"/>
                </a:lnTo>
                <a:lnTo>
                  <a:pt x="250031" y="263683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V="1">
            <a:off x="990599" y="1216236"/>
            <a:ext cx="1291749" cy="199289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179512" y="1851670"/>
            <a:ext cx="103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боковые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грани</a:t>
            </a:r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153" name="Группа 152"/>
          <p:cNvGrpSpPr/>
          <p:nvPr/>
        </p:nvGrpSpPr>
        <p:grpSpPr>
          <a:xfrm flipH="1">
            <a:off x="179512" y="2481074"/>
            <a:ext cx="1365771" cy="234692"/>
            <a:chOff x="7154857" y="1707654"/>
            <a:chExt cx="1365771" cy="234692"/>
          </a:xfrm>
        </p:grpSpPr>
        <p:cxnSp>
          <p:nvCxnSpPr>
            <p:cNvPr id="154" name="Прямая соединительная линия 153"/>
            <p:cNvCxnSpPr/>
            <p:nvPr/>
          </p:nvCxnSpPr>
          <p:spPr>
            <a:xfrm flipH="1">
              <a:off x="7524328" y="1707654"/>
              <a:ext cx="9963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flipH="1">
              <a:off x="7154857" y="1707654"/>
              <a:ext cx="371852" cy="23469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Прямоугольник 156"/>
              <p:cNvSpPr/>
              <p:nvPr/>
            </p:nvSpPr>
            <p:spPr>
              <a:xfrm>
                <a:off x="3923928" y="2427734"/>
                <a:ext cx="3369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𝑃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</a:t>
                </a:r>
                <a:r>
                  <a:rPr lang="ru-RU" b="1" i="1" dirty="0">
                    <a:solidFill>
                      <a:schemeClr val="accent4"/>
                    </a:solidFill>
                    <a:latin typeface="Times New Roman"/>
                    <a:ea typeface="Calibri"/>
                  </a:rPr>
                  <a:t>вершиной</a:t>
                </a:r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пирамиды</a:t>
                </a:r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7" name="Прямоугольник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7734"/>
                <a:ext cx="3369512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630" t="-9836" r="-90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Прямоугольник 160"/>
          <p:cNvSpPr/>
          <p:nvPr/>
        </p:nvSpPr>
        <p:spPr>
          <a:xfrm>
            <a:off x="198180" y="843558"/>
            <a:ext cx="106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вершина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>
            <a:off x="179512" y="1199406"/>
            <a:ext cx="201622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Прямоугольник 171"/>
              <p:cNvSpPr/>
              <p:nvPr/>
            </p:nvSpPr>
            <p:spPr>
              <a:xfrm>
                <a:off x="3923928" y="2787774"/>
                <a:ext cx="43924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Отрезки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… ,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ее </a:t>
                </a:r>
                <a:r>
                  <a:rPr lang="ru-RU" b="1" i="1" dirty="0">
                    <a:solidFill>
                      <a:schemeClr val="accent3"/>
                    </a:solidFill>
                    <a:latin typeface="Times New Roman"/>
                    <a:ea typeface="Calibri"/>
                  </a:rPr>
                  <a:t>боковыми ребрами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72" name="Прямоугольник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7774"/>
                <a:ext cx="4392488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250" t="-4717" r="-180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Прямая соединительная линия 177"/>
          <p:cNvCxnSpPr/>
          <p:nvPr/>
        </p:nvCxnSpPr>
        <p:spPr>
          <a:xfrm flipV="1">
            <a:off x="1248519" y="1227092"/>
            <a:ext cx="1032669" cy="2641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>
            <a:stCxn id="141" idx="1"/>
          </p:cNvCxnSpPr>
          <p:nvPr/>
        </p:nvCxnSpPr>
        <p:spPr>
          <a:xfrm flipH="1" flipV="1">
            <a:off x="2292302" y="1227092"/>
            <a:ext cx="341311" cy="30765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>
            <a:stCxn id="109" idx="1"/>
            <a:endCxn id="147" idx="0"/>
          </p:cNvCxnSpPr>
          <p:nvPr/>
        </p:nvCxnSpPr>
        <p:spPr>
          <a:xfrm flipH="1" flipV="1">
            <a:off x="2303194" y="1227981"/>
            <a:ext cx="924193" cy="2686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stCxn id="118" idx="4"/>
          </p:cNvCxnSpPr>
          <p:nvPr/>
        </p:nvCxnSpPr>
        <p:spPr>
          <a:xfrm flipH="1">
            <a:off x="2214786" y="1251218"/>
            <a:ext cx="78961" cy="1981304"/>
          </a:xfrm>
          <a:prstGeom prst="line">
            <a:avLst/>
          </a:prstGeom>
          <a:ln w="190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186295" y="1203598"/>
            <a:ext cx="103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боковые</a:t>
            </a: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</a:rPr>
              <a:t>ребра</a:t>
            </a:r>
            <a:endParaRPr lang="ru-RU" dirty="0">
              <a:solidFill>
                <a:schemeClr val="accent3"/>
              </a:solidFill>
            </a:endParaRPr>
          </a:p>
        </p:txBody>
      </p:sp>
      <p:grpSp>
        <p:nvGrpSpPr>
          <p:cNvPr id="188" name="Группа 187"/>
          <p:cNvGrpSpPr/>
          <p:nvPr/>
        </p:nvGrpSpPr>
        <p:grpSpPr>
          <a:xfrm flipH="1">
            <a:off x="179512" y="1842146"/>
            <a:ext cx="1512168" cy="225548"/>
            <a:chOff x="7308304" y="1705930"/>
            <a:chExt cx="1512168" cy="225548"/>
          </a:xfrm>
        </p:grpSpPr>
        <p:cxnSp>
          <p:nvCxnSpPr>
            <p:cNvPr id="189" name="Прямая соединительная линия 188"/>
            <p:cNvCxnSpPr/>
            <p:nvPr/>
          </p:nvCxnSpPr>
          <p:spPr>
            <a:xfrm flipH="1">
              <a:off x="7812360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 стрелкой 189"/>
            <p:cNvCxnSpPr/>
            <p:nvPr/>
          </p:nvCxnSpPr>
          <p:spPr>
            <a:xfrm flipH="1">
              <a:off x="7308304" y="1705930"/>
              <a:ext cx="506437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Прямоугольник 195"/>
          <p:cNvSpPr/>
          <p:nvPr/>
        </p:nvSpPr>
        <p:spPr>
          <a:xfrm>
            <a:off x="3923928" y="379588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Отрезок, соединяющий вершину пирамиды с плоскостью ее основания и перпендикулярный к этой плоскости, называется </a:t>
            </a:r>
            <a:r>
              <a:rPr lang="ru-RU" b="1" i="1" dirty="0">
                <a:solidFill>
                  <a:schemeClr val="accent2"/>
                </a:solidFill>
                <a:latin typeface="Times New Roman"/>
                <a:ea typeface="Calibri"/>
              </a:rPr>
              <a:t>высотой</a:t>
            </a:r>
            <a:r>
              <a:rPr lang="ru-RU" dirty="0">
                <a:latin typeface="Times New Roman"/>
                <a:ea typeface="Calibri"/>
              </a:rPr>
              <a:t> пирамиды.</a:t>
            </a:r>
            <a:endParaRPr lang="ru-RU" dirty="0"/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H="1">
            <a:off x="2075535" y="1221621"/>
            <a:ext cx="216568" cy="2339189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2755540" y="141033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" name="Группа 204"/>
          <p:cNvGrpSpPr/>
          <p:nvPr/>
        </p:nvGrpSpPr>
        <p:grpSpPr>
          <a:xfrm>
            <a:off x="2195736" y="1764422"/>
            <a:ext cx="1512168" cy="591304"/>
            <a:chOff x="7020272" y="1707654"/>
            <a:chExt cx="1512168" cy="591304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 flipH="1">
              <a:off x="7524328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 flipH="1">
              <a:off x="7020272" y="1707654"/>
              <a:ext cx="504056" cy="59130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Овал 117"/>
          <p:cNvSpPr/>
          <p:nvPr/>
        </p:nvSpPr>
        <p:spPr>
          <a:xfrm>
            <a:off x="2257743" y="1179210"/>
            <a:ext cx="72008" cy="72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xit" presetSubtype="1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148" grpId="0" animBg="1"/>
      <p:bldP spid="148" grpId="1" animBg="1"/>
      <p:bldP spid="114" grpId="0" animBg="1"/>
      <p:bldP spid="127" grpId="0"/>
      <p:bldP spid="128" grpId="0"/>
      <p:bldP spid="129" grpId="0"/>
      <p:bldP spid="130" grpId="0"/>
      <p:bldP spid="5" grpId="0" animBg="1"/>
      <p:bldP spid="5" grpId="1" animBg="1"/>
      <p:bldP spid="62" grpId="0"/>
      <p:bldP spid="67" grpId="0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/>
      <p:bldP spid="113" grpId="0"/>
      <p:bldP spid="115" grpId="0"/>
      <p:bldP spid="141" grpId="0" animBg="1"/>
      <p:bldP spid="141" grpId="1" animBg="1"/>
      <p:bldP spid="146" grpId="0"/>
      <p:bldP spid="147" grpId="0" animBg="1"/>
      <p:bldP spid="147" grpId="1" animBg="1"/>
      <p:bldP spid="151" grpId="0" animBg="1"/>
      <p:bldP spid="152" grpId="0"/>
      <p:bldP spid="157" grpId="0"/>
      <p:bldP spid="161" grpId="0"/>
      <p:bldP spid="172" grpId="0"/>
      <p:bldP spid="187" grpId="0"/>
      <p:bldP spid="196" grpId="0"/>
      <p:bldP spid="204" grpId="0"/>
      <p:bldP spid="118" grpId="0" animBg="1"/>
      <p:bldP spid="1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80802"/>
            <a:ext cx="8377237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8024" y="195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Теорема.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пирамиды равен одной трети произведения площади основания на высоту.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76" y="83983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7" name="TextBox 1036"/>
              <p:cNvSpPr txBox="1"/>
              <p:nvPr/>
            </p:nvSpPr>
            <p:spPr>
              <a:xfrm>
                <a:off x="4311452" y="1104881"/>
                <a:ext cx="1786579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37" name="TextBox 1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52" y="1104881"/>
                <a:ext cx="1786579" cy="393121"/>
              </a:xfrm>
              <a:prstGeom prst="rect">
                <a:avLst/>
              </a:prstGeom>
              <a:blipFill rotWithShape="1">
                <a:blip r:embed="rId4"/>
                <a:stretch>
                  <a:fillRect t="-6154" r="-4437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86" y="960003"/>
            <a:ext cx="1423008" cy="89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40" name="TextBox 1039"/>
              <p:cNvSpPr txBox="1"/>
              <p:nvPr/>
            </p:nvSpPr>
            <p:spPr>
              <a:xfrm>
                <a:off x="3195880" y="1107898"/>
                <a:ext cx="1271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40" name="TextBox 10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80" y="1107898"/>
                <a:ext cx="127156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574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28159" y="1012401"/>
                <a:ext cx="1471300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59" y="1012401"/>
                <a:ext cx="1471300" cy="839269"/>
              </a:xfrm>
              <a:prstGeom prst="rect">
                <a:avLst/>
              </a:prstGeom>
              <a:blipFill rotWithShape="1">
                <a:blip r:embed="rId7"/>
                <a:stretch>
                  <a:fillRect r="-2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олилиния 68"/>
          <p:cNvSpPr/>
          <p:nvPr/>
        </p:nvSpPr>
        <p:spPr>
          <a:xfrm>
            <a:off x="1111423" y="2323207"/>
            <a:ext cx="1146175" cy="784225"/>
          </a:xfrm>
          <a:custGeom>
            <a:avLst/>
            <a:gdLst>
              <a:gd name="connsiteX0" fmla="*/ 0 w 1162050"/>
              <a:gd name="connsiteY0" fmla="*/ 431800 h 793750"/>
              <a:gd name="connsiteX1" fmla="*/ 825500 w 1162050"/>
              <a:gd name="connsiteY1" fmla="*/ 793750 h 793750"/>
              <a:gd name="connsiteX2" fmla="*/ 1162050 w 1162050"/>
              <a:gd name="connsiteY2" fmla="*/ 0 h 793750"/>
              <a:gd name="connsiteX3" fmla="*/ 0 w 1162050"/>
              <a:gd name="connsiteY3" fmla="*/ 431800 h 793750"/>
              <a:gd name="connsiteX0" fmla="*/ 0 w 1152525"/>
              <a:gd name="connsiteY0" fmla="*/ 422275 h 784225"/>
              <a:gd name="connsiteX1" fmla="*/ 825500 w 1152525"/>
              <a:gd name="connsiteY1" fmla="*/ 784225 h 784225"/>
              <a:gd name="connsiteX2" fmla="*/ 1152525 w 1152525"/>
              <a:gd name="connsiteY2" fmla="*/ 0 h 784225"/>
              <a:gd name="connsiteX3" fmla="*/ 0 w 1152525"/>
              <a:gd name="connsiteY3" fmla="*/ 422275 h 784225"/>
              <a:gd name="connsiteX0" fmla="*/ 0 w 1146175"/>
              <a:gd name="connsiteY0" fmla="*/ 428625 h 784225"/>
              <a:gd name="connsiteX1" fmla="*/ 819150 w 1146175"/>
              <a:gd name="connsiteY1" fmla="*/ 784225 h 784225"/>
              <a:gd name="connsiteX2" fmla="*/ 1146175 w 1146175"/>
              <a:gd name="connsiteY2" fmla="*/ 0 h 784225"/>
              <a:gd name="connsiteX3" fmla="*/ 0 w 1146175"/>
              <a:gd name="connsiteY3" fmla="*/ 428625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5" h="784225">
                <a:moveTo>
                  <a:pt x="0" y="428625"/>
                </a:moveTo>
                <a:lnTo>
                  <a:pt x="819150" y="784225"/>
                </a:lnTo>
                <a:lnTo>
                  <a:pt x="1146175" y="0"/>
                </a:lnTo>
                <a:lnTo>
                  <a:pt x="0" y="4286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Box 1040"/>
              <p:cNvSpPr txBox="1"/>
              <p:nvPr/>
            </p:nvSpPr>
            <p:spPr>
              <a:xfrm>
                <a:off x="3202335" y="3569585"/>
                <a:ext cx="5893665" cy="122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−0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041" name="TextBox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335" y="3569585"/>
                <a:ext cx="5893665" cy="1225335"/>
              </a:xfrm>
              <a:prstGeom prst="rect">
                <a:avLst/>
              </a:prstGeom>
              <a:blipFill rotWithShape="1">
                <a:blip r:embed="rId8"/>
                <a:stretch>
                  <a:fillRect r="-931" b="-2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725662" y="3835618"/>
            <a:ext cx="1584374" cy="672728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2316386" y="3010148"/>
            <a:ext cx="628320" cy="1498198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олилиния 86"/>
          <p:cNvSpPr/>
          <p:nvPr/>
        </p:nvSpPr>
        <p:spPr>
          <a:xfrm>
            <a:off x="1095375" y="1585913"/>
            <a:ext cx="419100" cy="1181100"/>
          </a:xfrm>
          <a:custGeom>
            <a:avLst/>
            <a:gdLst>
              <a:gd name="connsiteX0" fmla="*/ 0 w 419100"/>
              <a:gd name="connsiteY0" fmla="*/ 1166812 h 1181100"/>
              <a:gd name="connsiteX1" fmla="*/ 419100 w 419100"/>
              <a:gd name="connsiteY1" fmla="*/ 0 h 1181100"/>
              <a:gd name="connsiteX2" fmla="*/ 419100 w 419100"/>
              <a:gd name="connsiteY2" fmla="*/ 1181100 h 1181100"/>
              <a:gd name="connsiteX3" fmla="*/ 0 w 419100"/>
              <a:gd name="connsiteY3" fmla="*/ 1166812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181100">
                <a:moveTo>
                  <a:pt x="0" y="1166812"/>
                </a:moveTo>
                <a:lnTo>
                  <a:pt x="419100" y="0"/>
                </a:lnTo>
                <a:lnTo>
                  <a:pt x="419100" y="1181100"/>
                </a:lnTo>
                <a:lnTo>
                  <a:pt x="0" y="11668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25662" y="3010148"/>
            <a:ext cx="2219044" cy="82547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олилиния 88"/>
          <p:cNvSpPr/>
          <p:nvPr/>
        </p:nvSpPr>
        <p:spPr>
          <a:xfrm>
            <a:off x="714375" y="1552575"/>
            <a:ext cx="800100" cy="2290763"/>
          </a:xfrm>
          <a:custGeom>
            <a:avLst/>
            <a:gdLst>
              <a:gd name="connsiteX0" fmla="*/ 795338 w 800100"/>
              <a:gd name="connsiteY0" fmla="*/ 0 h 2290763"/>
              <a:gd name="connsiteX1" fmla="*/ 0 w 800100"/>
              <a:gd name="connsiteY1" fmla="*/ 2290763 h 2290763"/>
              <a:gd name="connsiteX2" fmla="*/ 800100 w 800100"/>
              <a:gd name="connsiteY2" fmla="*/ 2286000 h 2290763"/>
              <a:gd name="connsiteX3" fmla="*/ 795338 w 800100"/>
              <a:gd name="connsiteY3" fmla="*/ 0 h 22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2290763">
                <a:moveTo>
                  <a:pt x="795338" y="0"/>
                </a:moveTo>
                <a:lnTo>
                  <a:pt x="0" y="2290763"/>
                </a:lnTo>
                <a:lnTo>
                  <a:pt x="800100" y="2286000"/>
                </a:lnTo>
                <a:cubicBezTo>
                  <a:pt x="798513" y="1535113"/>
                  <a:pt x="796925" y="784225"/>
                  <a:pt x="79533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725662" y="1579938"/>
            <a:ext cx="792187" cy="225568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11499" y="1563638"/>
            <a:ext cx="798537" cy="29447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11499" y="1563638"/>
            <a:ext cx="1433207" cy="1446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511499" y="1579938"/>
            <a:ext cx="0" cy="112784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11499" y="2813174"/>
            <a:ext cx="0" cy="971473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1121755" y="2759824"/>
            <a:ext cx="292036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777616" y="3835618"/>
            <a:ext cx="668324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1496806" y="2751774"/>
            <a:ext cx="36000" cy="3600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488298" y="3821286"/>
            <a:ext cx="36000" cy="3600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511598" y="3904533"/>
            <a:ext cx="0" cy="267449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512648" y="4171982"/>
            <a:ext cx="5201" cy="776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олилиния 66"/>
          <p:cNvSpPr/>
          <p:nvPr/>
        </p:nvSpPr>
        <p:spPr>
          <a:xfrm>
            <a:off x="1336317" y="2580382"/>
            <a:ext cx="181631" cy="184150"/>
          </a:xfrm>
          <a:custGeom>
            <a:avLst/>
            <a:gdLst>
              <a:gd name="connsiteX0" fmla="*/ 127000 w 127000"/>
              <a:gd name="connsiteY0" fmla="*/ 0 h 184150"/>
              <a:gd name="connsiteX1" fmla="*/ 0 w 127000"/>
              <a:gd name="connsiteY1" fmla="*/ 6350 h 184150"/>
              <a:gd name="connsiteX2" fmla="*/ 0 w 127000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184150">
                <a:moveTo>
                  <a:pt x="127000" y="0"/>
                </a:moveTo>
                <a:lnTo>
                  <a:pt x="0" y="6350"/>
                </a:lnTo>
                <a:lnTo>
                  <a:pt x="0" y="1841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1333674" y="3662536"/>
            <a:ext cx="181631" cy="184150"/>
          </a:xfrm>
          <a:custGeom>
            <a:avLst/>
            <a:gdLst>
              <a:gd name="connsiteX0" fmla="*/ 127000 w 127000"/>
              <a:gd name="connsiteY0" fmla="*/ 0 h 184150"/>
              <a:gd name="connsiteX1" fmla="*/ 0 w 127000"/>
              <a:gd name="connsiteY1" fmla="*/ 6350 h 184150"/>
              <a:gd name="connsiteX2" fmla="*/ 0 w 127000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184150">
                <a:moveTo>
                  <a:pt x="127000" y="0"/>
                </a:moveTo>
                <a:lnTo>
                  <a:pt x="0" y="6350"/>
                </a:lnTo>
                <a:lnTo>
                  <a:pt x="0" y="1841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09836" y="1579938"/>
            <a:ext cx="978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37828" y="3832936"/>
            <a:ext cx="2878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88095" y="1579938"/>
            <a:ext cx="0" cy="224134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6890" y="3820808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90" y="3820808"/>
                <a:ext cx="38568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884324" y="2851326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24" y="2851326"/>
                <a:ext cx="3960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65635" y="4429186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35" y="4429186"/>
                <a:ext cx="3856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331960" y="123849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60" y="1238496"/>
                <a:ext cx="39869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186668" y="457868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668" y="4578682"/>
                <a:ext cx="367985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88298" y="3678115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98" y="3678115"/>
                <a:ext cx="44037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94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422416" y="2585108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16" y="2585108"/>
                <a:ext cx="52322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14235" y="2523112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5" y="2523112"/>
                <a:ext cx="485454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145092" y="2011620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092" y="2011620"/>
                <a:ext cx="485454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62949" y="2936044"/>
                <a:ext cx="46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49" y="2936044"/>
                <a:ext cx="46391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171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05514" y="253197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4" y="2531978"/>
                <a:ext cx="36978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967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175684" y="1474191"/>
                <a:ext cx="1842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84" y="1474191"/>
                <a:ext cx="1842940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397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42450" y="1423814"/>
                <a:ext cx="1519134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50" y="1423814"/>
                <a:ext cx="1519134" cy="487569"/>
              </a:xfrm>
              <a:prstGeom prst="rect">
                <a:avLst/>
              </a:prstGeom>
              <a:blipFill rotWithShape="1">
                <a:blip r:embed="rId21"/>
                <a:stretch>
                  <a:fillRect r="-6000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3145185" y="1835947"/>
                <a:ext cx="5628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i="1" smtClean="0">
                          <a:latin typeface="Cambria Math"/>
                          <a:ea typeface="Cambria Math"/>
                        </a:rPr>
                        <m:t>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𝐴𝐵𝐶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𝑂𝐴𝑀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185" y="1835947"/>
                <a:ext cx="5628785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197" r="-6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177992" y="2264606"/>
                <a:ext cx="1877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𝐴𝑂𝑀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92" y="2264606"/>
                <a:ext cx="1877245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8197" r="-389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95403" y="2215076"/>
                <a:ext cx="3355855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𝑂𝐴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𝑂𝑀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3" y="2215076"/>
                <a:ext cx="3355855" cy="487569"/>
              </a:xfrm>
              <a:prstGeom prst="rect">
                <a:avLst/>
              </a:prstGeom>
              <a:blipFill rotWithShape="1">
                <a:blip r:embed="rId24"/>
                <a:stretch>
                  <a:fillRect r="-235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227117" y="2634989"/>
                <a:ext cx="1711494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117" y="2634989"/>
                <a:ext cx="1711494" cy="487569"/>
              </a:xfrm>
              <a:prstGeom prst="rect">
                <a:avLst/>
              </a:prstGeom>
              <a:blipFill rotWithShape="1">
                <a:blip r:embed="rId25"/>
                <a:stretch>
                  <a:fillRect r="-284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40610" y="2641558"/>
                <a:ext cx="1711494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610" y="2641558"/>
                <a:ext cx="1711494" cy="487569"/>
              </a:xfrm>
              <a:prstGeom prst="rect">
                <a:avLst/>
              </a:prstGeom>
              <a:blipFill rotWithShape="1">
                <a:blip r:embed="rId26"/>
                <a:stretch>
                  <a:fillRect r="-1423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6786012" y="2635185"/>
                <a:ext cx="1655261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𝑂𝐴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12" y="2635185"/>
                <a:ext cx="1655261" cy="487569"/>
              </a:xfrm>
              <a:prstGeom prst="rect">
                <a:avLst/>
              </a:prstGeom>
              <a:blipFill rotWithShape="1">
                <a:blip r:embed="rId27"/>
                <a:stretch>
                  <a:fillRect r="-551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3227675" y="3147814"/>
                <a:ext cx="3508140" cy="56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675" y="3147814"/>
                <a:ext cx="3508140" cy="561564"/>
              </a:xfrm>
              <a:prstGeom prst="rect">
                <a:avLst/>
              </a:prstGeom>
              <a:blipFill rotWithShape="1">
                <a:blip r:embed="rId28"/>
                <a:stretch>
                  <a:fillRect r="-2083" b="-5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37" grpId="0"/>
      <p:bldP spid="1040" grpId="0"/>
      <p:bldP spid="65" grpId="0"/>
      <p:bldP spid="69" grpId="0" animBg="1"/>
      <p:bldP spid="1041" grpId="0"/>
      <p:bldP spid="87" grpId="0" animBg="1"/>
      <p:bldP spid="89" grpId="0" animBg="1"/>
      <p:bldP spid="59" grpId="0" animBg="1"/>
      <p:bldP spid="76" grpId="0" animBg="1"/>
      <p:bldP spid="67" grpId="0" animBg="1"/>
      <p:bldP spid="82" grpId="0" animBg="1"/>
      <p:bldP spid="80" grpId="0"/>
      <p:bldP spid="91" grpId="0"/>
      <p:bldP spid="92" grpId="0"/>
      <p:bldP spid="93" grpId="0"/>
      <p:bldP spid="81" grpId="0"/>
      <p:bldP spid="83" grpId="0"/>
      <p:bldP spid="96" grpId="0"/>
      <p:bldP spid="97" grpId="0"/>
      <p:bldP spid="98" grpId="0"/>
      <p:bldP spid="99" grpId="0"/>
      <p:bldP spid="84" grpId="0"/>
      <p:bldP spid="85" grpId="0"/>
      <p:bldP spid="86" grpId="0"/>
      <p:bldP spid="90" grpId="0"/>
      <p:bldP spid="107" grpId="0"/>
      <p:bldP spid="94" grpId="0"/>
      <p:bldP spid="95" grpId="0"/>
      <p:bldP spid="110" grpId="0"/>
      <p:bldP spid="111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80802"/>
            <a:ext cx="8377237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8024" y="195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Теорема.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пирамиды равен одной трети произведения площади основания на высоту.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76" y="1107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Box 1039"/>
              <p:cNvSpPr txBox="1"/>
              <p:nvPr/>
            </p:nvSpPr>
            <p:spPr>
              <a:xfrm>
                <a:off x="3608261" y="1765702"/>
                <a:ext cx="1049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осн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0" name="TextBox 10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261" y="1765702"/>
                <a:ext cx="1049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697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>
            <a:off x="552252" y="3903454"/>
            <a:ext cx="1684020" cy="1524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39552" y="3307824"/>
            <a:ext cx="2316480" cy="604520"/>
          </a:xfrm>
          <a:prstGeom prst="line">
            <a:avLst/>
          </a:prstGeom>
          <a:ln w="28575" cap="rnd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528637" y="3287077"/>
            <a:ext cx="2316480" cy="975360"/>
            <a:chOff x="533400" y="3291840"/>
            <a:chExt cx="2316480" cy="975360"/>
          </a:xfrm>
        </p:grpSpPr>
        <p:sp>
          <p:nvSpPr>
            <p:cNvPr id="3" name="Полилиния 2"/>
            <p:cNvSpPr/>
            <p:nvPr/>
          </p:nvSpPr>
          <p:spPr>
            <a:xfrm>
              <a:off x="533400" y="3314700"/>
              <a:ext cx="2316480" cy="952500"/>
            </a:xfrm>
            <a:custGeom>
              <a:avLst/>
              <a:gdLst>
                <a:gd name="connsiteX0" fmla="*/ 0 w 2316480"/>
                <a:gd name="connsiteY0" fmla="*/ 594360 h 952500"/>
                <a:gd name="connsiteX1" fmla="*/ 815340 w 2316480"/>
                <a:gd name="connsiteY1" fmla="*/ 952500 h 952500"/>
                <a:gd name="connsiteX2" fmla="*/ 1714500 w 2316480"/>
                <a:gd name="connsiteY2" fmla="*/ 609600 h 952500"/>
                <a:gd name="connsiteX3" fmla="*/ 2316480 w 2316480"/>
                <a:gd name="connsiteY3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0" h="952500">
                  <a:moveTo>
                    <a:pt x="0" y="594360"/>
                  </a:moveTo>
                  <a:lnTo>
                    <a:pt x="815340" y="952500"/>
                  </a:lnTo>
                  <a:lnTo>
                    <a:pt x="1714500" y="609600"/>
                  </a:lnTo>
                  <a:lnTo>
                    <a:pt x="231648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1020" y="3291840"/>
              <a:ext cx="2286000" cy="617220"/>
            </a:xfrm>
            <a:custGeom>
              <a:avLst/>
              <a:gdLst>
                <a:gd name="connsiteX0" fmla="*/ 0 w 2286000"/>
                <a:gd name="connsiteY0" fmla="*/ 617220 h 617220"/>
                <a:gd name="connsiteX1" fmla="*/ 655320 w 2286000"/>
                <a:gd name="connsiteY1" fmla="*/ 0 h 617220"/>
                <a:gd name="connsiteX2" fmla="*/ 2286000 w 2286000"/>
                <a:gd name="connsiteY2" fmla="*/ 2286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617220">
                  <a:moveTo>
                    <a:pt x="0" y="617220"/>
                  </a:moveTo>
                  <a:lnTo>
                    <a:pt x="655320" y="0"/>
                  </a:lnTo>
                  <a:lnTo>
                    <a:pt x="2286000" y="22860"/>
                  </a:lnTo>
                </a:path>
              </a:pathLst>
            </a:cu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533400" y="1568597"/>
            <a:ext cx="1374304" cy="2345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341166" y="1568597"/>
            <a:ext cx="566538" cy="2682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1907704" y="1568597"/>
            <a:ext cx="320173" cy="2359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1907704" y="1568597"/>
            <a:ext cx="939319" cy="1747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201103" y="1568597"/>
            <a:ext cx="706601" cy="17184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06355" y="1371492"/>
                <a:ext cx="1613647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пирамиды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355" y="1371492"/>
                <a:ext cx="1613647" cy="394210"/>
              </a:xfrm>
              <a:prstGeom prst="rect">
                <a:avLst/>
              </a:prstGeom>
              <a:blipFill rotWithShape="1">
                <a:blip r:embed="rId5"/>
                <a:stretch>
                  <a:fillRect t="-6154" r="-4924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90346" y="3862811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46" y="3862811"/>
                <a:ext cx="45127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891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591020" y="3561054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20" y="3561054"/>
                <a:ext cx="456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7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117519" y="3287077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19" y="3287077"/>
                <a:ext cx="4566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8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91223" y="2135034"/>
                <a:ext cx="1405065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223" y="2135034"/>
                <a:ext cx="1405065" cy="484876"/>
              </a:xfrm>
              <a:prstGeom prst="rect">
                <a:avLst/>
              </a:prstGeom>
              <a:blipFill rotWithShape="1">
                <a:blip r:embed="rId10"/>
                <a:stretch>
                  <a:fillRect r="-6926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89288" y="2562458"/>
                <a:ext cx="1415709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88" y="2562458"/>
                <a:ext cx="1415709" cy="484876"/>
              </a:xfrm>
              <a:prstGeom prst="rect">
                <a:avLst/>
              </a:prstGeom>
              <a:blipFill rotWithShape="1">
                <a:blip r:embed="rId11"/>
                <a:stretch>
                  <a:fillRect r="-6466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591223" y="3033623"/>
                <a:ext cx="1415709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223" y="3033623"/>
                <a:ext cx="1415709" cy="484876"/>
              </a:xfrm>
              <a:prstGeom prst="rect">
                <a:avLst/>
              </a:prstGeom>
              <a:blipFill rotWithShape="1">
                <a:blip r:embed="rId12"/>
                <a:stretch>
                  <a:fillRect r="-6897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17552" y="3426554"/>
                <a:ext cx="4950073" cy="1685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b="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  <a:p>
                <a:pPr>
                  <a:lnSpc>
                    <a:spcPct val="1500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52" y="3426554"/>
                <a:ext cx="4950073" cy="1685461"/>
              </a:xfrm>
              <a:prstGeom prst="rect">
                <a:avLst/>
              </a:prstGeom>
              <a:blipFill rotWithShape="1">
                <a:blip r:embed="rId13"/>
                <a:stretch>
                  <a:fillRect l="-985" r="-1108" b="-2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8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32" grpId="0"/>
      <p:bldP spid="45" grpId="0"/>
      <p:bldP spid="76" grpId="0"/>
      <p:bldP spid="77" grpId="0"/>
      <p:bldP spid="46" grpId="0"/>
      <p:bldP spid="79" grpId="0"/>
      <p:bldP spid="80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04629"/>
            <a:ext cx="4566386" cy="1887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" name="Прямая соединительная линия 203"/>
          <p:cNvCxnSpPr/>
          <p:nvPr/>
        </p:nvCxnSpPr>
        <p:spPr>
          <a:xfrm flipH="1">
            <a:off x="2396328" y="1799617"/>
            <a:ext cx="143151" cy="7102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3111254" y="1922009"/>
            <a:ext cx="230923" cy="64881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>
            <a:off x="2809169" y="2139702"/>
            <a:ext cx="23940" cy="43204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H="1">
            <a:off x="2118018" y="2145788"/>
            <a:ext cx="153222" cy="42596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H="1">
            <a:off x="1775283" y="1969877"/>
            <a:ext cx="315629" cy="53699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араллелограмм 39"/>
          <p:cNvSpPr/>
          <p:nvPr/>
        </p:nvSpPr>
        <p:spPr>
          <a:xfrm>
            <a:off x="297010" y="2807981"/>
            <a:ext cx="3985692" cy="1224000"/>
          </a:xfrm>
          <a:prstGeom prst="parallelogram">
            <a:avLst>
              <a:gd name="adj" fmla="val 55515"/>
            </a:avLst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2687020" y="674240"/>
                <a:ext cx="3722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  <a:cs typeface="Times New Roman" pitchFamily="18" charset="0"/>
                        </a:rPr>
                        <m:t>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020" y="674240"/>
                <a:ext cx="372217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r="-1311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1" y="3054062"/>
            <a:ext cx="23844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2309" y="3660078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09" y="3660078"/>
                <a:ext cx="451342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r="-10811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793652" y="3662649"/>
                <a:ext cx="456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2" y="3662649"/>
                <a:ext cx="456087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200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435118" y="3293317"/>
                <a:ext cx="456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118" y="3293317"/>
                <a:ext cx="456087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1216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Параллелограмм 158"/>
          <p:cNvSpPr/>
          <p:nvPr/>
        </p:nvSpPr>
        <p:spPr>
          <a:xfrm>
            <a:off x="178246" y="1347750"/>
            <a:ext cx="3985692" cy="1224000"/>
          </a:xfrm>
          <a:prstGeom prst="parallelogram">
            <a:avLst>
              <a:gd name="adj" fmla="val 55515"/>
            </a:avLst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 flipV="1">
            <a:off x="2095675" y="1808762"/>
            <a:ext cx="448567" cy="13331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2539479" y="1811578"/>
            <a:ext cx="580527" cy="12895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878764" y="3292145"/>
                <a:ext cx="469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64" y="3292145"/>
                <a:ext cx="469872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r="-1168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1240816" y="883886"/>
            <a:ext cx="1489167" cy="25351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1677983" y="871597"/>
            <a:ext cx="1051788" cy="29143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2734534" y="871597"/>
            <a:ext cx="160956" cy="2904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2734534" y="871597"/>
            <a:ext cx="880249" cy="2473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единительная линия 1045"/>
          <p:cNvCxnSpPr/>
          <p:nvPr/>
        </p:nvCxnSpPr>
        <p:spPr>
          <a:xfrm flipH="1">
            <a:off x="2289856" y="871597"/>
            <a:ext cx="439915" cy="218246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7" name="TextBox 1046"/>
              <p:cNvSpPr txBox="1"/>
              <p:nvPr/>
            </p:nvSpPr>
            <p:spPr>
              <a:xfrm>
                <a:off x="2136401" y="2114867"/>
                <a:ext cx="4140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47" name="TextBox 10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401" y="2114867"/>
                <a:ext cx="41408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76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2709370" y="2059028"/>
                <a:ext cx="418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70" y="2059028"/>
                <a:ext cx="418255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1014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3046501" y="1835405"/>
                <a:ext cx="418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501" y="1835405"/>
                <a:ext cx="418255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10294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1774805" y="1723049"/>
                <a:ext cx="4222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05" y="1723049"/>
                <a:ext cx="422231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2000" r="-1014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Прямая соединительная линия 163"/>
          <p:cNvCxnSpPr/>
          <p:nvPr/>
        </p:nvCxnSpPr>
        <p:spPr>
          <a:xfrm flipH="1">
            <a:off x="1245369" y="2507990"/>
            <a:ext cx="528279" cy="898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H="1">
            <a:off x="2098039" y="915517"/>
            <a:ext cx="611331" cy="10360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H="1">
            <a:off x="1682746" y="2574866"/>
            <a:ext cx="430510" cy="1201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H="1">
            <a:off x="2271240" y="871597"/>
            <a:ext cx="458532" cy="1274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2829214" y="2571750"/>
            <a:ext cx="67277" cy="1214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2736436" y="881123"/>
            <a:ext cx="69682" cy="1257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>
            <a:off x="3342177" y="2574866"/>
            <a:ext cx="275047" cy="7727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2739023" y="879517"/>
            <a:ext cx="373240" cy="1048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>
            <a:off x="2289583" y="2570820"/>
            <a:ext cx="97865" cy="48552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flipH="1">
            <a:off x="2535459" y="883886"/>
            <a:ext cx="188342" cy="93440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2098039" y="1942075"/>
            <a:ext cx="173201" cy="1870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2266477" y="2131499"/>
            <a:ext cx="5437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V="1">
            <a:off x="2804438" y="1937967"/>
            <a:ext cx="314628" cy="1924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695081" y="84351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Прямоугольник 196"/>
              <p:cNvSpPr/>
              <p:nvPr/>
            </p:nvSpPr>
            <p:spPr>
              <a:xfrm>
                <a:off x="4427984" y="1459616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Многогранник, гранями которого являются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−угольники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расположенные в параллельных плоскостях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четырехугольников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так далее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усеченной пирамидой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7" name="Прямоугольник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59616"/>
                <a:ext cx="4572000" cy="1754326"/>
              </a:xfrm>
              <a:prstGeom prst="rect">
                <a:avLst/>
              </a:prstGeom>
              <a:blipFill rotWithShape="1">
                <a:blip r:embed="rId14"/>
                <a:stretch>
                  <a:fillRect l="-1067" t="-1736" r="-1467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7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6" grpId="0"/>
      <p:bldP spid="86" grpId="1"/>
      <p:bldP spid="36" grpId="0"/>
      <p:bldP spid="132" grpId="0"/>
      <p:bldP spid="133" grpId="0"/>
      <p:bldP spid="159" grpId="0" animBg="1"/>
      <p:bldP spid="134" grpId="0"/>
      <p:bldP spid="1047" grpId="0"/>
      <p:bldP spid="161" grpId="0"/>
      <p:bldP spid="162" grpId="0"/>
      <p:bldP spid="163" grpId="0"/>
      <p:bldP spid="37" grpId="0" animBg="1"/>
      <p:bldP spid="37" grpId="1" animBg="1"/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олилиния 68"/>
          <p:cNvSpPr/>
          <p:nvPr/>
        </p:nvSpPr>
        <p:spPr>
          <a:xfrm>
            <a:off x="880217" y="1256232"/>
            <a:ext cx="1512605" cy="1862983"/>
          </a:xfrm>
          <a:custGeom>
            <a:avLst/>
            <a:gdLst>
              <a:gd name="connsiteX0" fmla="*/ 0 w 1512605"/>
              <a:gd name="connsiteY0" fmla="*/ 1862983 h 1862983"/>
              <a:gd name="connsiteX1" fmla="*/ 999858 w 1512605"/>
              <a:gd name="connsiteY1" fmla="*/ 145278 h 1862983"/>
              <a:gd name="connsiteX2" fmla="*/ 1512605 w 1512605"/>
              <a:gd name="connsiteY2" fmla="*/ 0 h 1862983"/>
              <a:gd name="connsiteX3" fmla="*/ 1222048 w 1512605"/>
              <a:gd name="connsiteY3" fmla="*/ 1469876 h 1862983"/>
              <a:gd name="connsiteX4" fmla="*/ 0 w 1512605"/>
              <a:gd name="connsiteY4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605" h="1862983">
                <a:moveTo>
                  <a:pt x="0" y="1862983"/>
                </a:moveTo>
                <a:lnTo>
                  <a:pt x="999858" y="145278"/>
                </a:lnTo>
                <a:lnTo>
                  <a:pt x="1512605" y="0"/>
                </a:lnTo>
                <a:lnTo>
                  <a:pt x="1222048" y="1469876"/>
                </a:lnTo>
                <a:lnTo>
                  <a:pt x="0" y="186298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2093720" y="1256232"/>
            <a:ext cx="1580972" cy="1811708"/>
          </a:xfrm>
          <a:custGeom>
            <a:avLst/>
            <a:gdLst>
              <a:gd name="connsiteX0" fmla="*/ 0 w 1580972"/>
              <a:gd name="connsiteY0" fmla="*/ 1469876 h 1811708"/>
              <a:gd name="connsiteX1" fmla="*/ 316194 w 1580972"/>
              <a:gd name="connsiteY1" fmla="*/ 0 h 1811708"/>
              <a:gd name="connsiteX2" fmla="*/ 999858 w 1580972"/>
              <a:gd name="connsiteY2" fmla="*/ 145278 h 1811708"/>
              <a:gd name="connsiteX3" fmla="*/ 1580972 w 1580972"/>
              <a:gd name="connsiteY3" fmla="*/ 1811708 h 1811708"/>
              <a:gd name="connsiteX4" fmla="*/ 0 w 1580972"/>
              <a:gd name="connsiteY4" fmla="*/ 1469876 h 181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972" h="1811708">
                <a:moveTo>
                  <a:pt x="0" y="1469876"/>
                </a:moveTo>
                <a:lnTo>
                  <a:pt x="316194" y="0"/>
                </a:lnTo>
                <a:lnTo>
                  <a:pt x="999858" y="145278"/>
                </a:lnTo>
                <a:lnTo>
                  <a:pt x="1580972" y="1811708"/>
                </a:lnTo>
                <a:lnTo>
                  <a:pt x="0" y="14698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2726108" y="1418602"/>
            <a:ext cx="940038" cy="2144994"/>
          </a:xfrm>
          <a:custGeom>
            <a:avLst/>
            <a:gdLst>
              <a:gd name="connsiteX0" fmla="*/ 94004 w 940038"/>
              <a:gd name="connsiteY0" fmla="*/ 2144994 h 2144994"/>
              <a:gd name="connsiteX1" fmla="*/ 0 w 940038"/>
              <a:gd name="connsiteY1" fmla="*/ 205099 h 2144994"/>
              <a:gd name="connsiteX2" fmla="*/ 367470 w 940038"/>
              <a:gd name="connsiteY2" fmla="*/ 0 h 2144994"/>
              <a:gd name="connsiteX3" fmla="*/ 940038 w 940038"/>
              <a:gd name="connsiteY3" fmla="*/ 1640792 h 2144994"/>
              <a:gd name="connsiteX4" fmla="*/ 94004 w 940038"/>
              <a:gd name="connsiteY4" fmla="*/ 2144994 h 21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038" h="2144994">
                <a:moveTo>
                  <a:pt x="94004" y="2144994"/>
                </a:moveTo>
                <a:lnTo>
                  <a:pt x="0" y="205099"/>
                </a:lnTo>
                <a:lnTo>
                  <a:pt x="367470" y="0"/>
                </a:lnTo>
                <a:lnTo>
                  <a:pt x="940038" y="1640792"/>
                </a:lnTo>
                <a:lnTo>
                  <a:pt x="94004" y="21449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1880075" y="1256232"/>
            <a:ext cx="1213503" cy="376015"/>
          </a:xfrm>
          <a:custGeom>
            <a:avLst/>
            <a:gdLst>
              <a:gd name="connsiteX0" fmla="*/ 0 w 1213503"/>
              <a:gd name="connsiteY0" fmla="*/ 145278 h 376015"/>
              <a:gd name="connsiteX1" fmla="*/ 529839 w 1213503"/>
              <a:gd name="connsiteY1" fmla="*/ 0 h 376015"/>
              <a:gd name="connsiteX2" fmla="*/ 1213503 w 1213503"/>
              <a:gd name="connsiteY2" fmla="*/ 145278 h 376015"/>
              <a:gd name="connsiteX3" fmla="*/ 837488 w 1213503"/>
              <a:gd name="connsiteY3" fmla="*/ 376015 h 376015"/>
              <a:gd name="connsiteX4" fmla="*/ 205099 w 1213503"/>
              <a:gd name="connsiteY4" fmla="*/ 367469 h 376015"/>
              <a:gd name="connsiteX5" fmla="*/ 0 w 1213503"/>
              <a:gd name="connsiteY5" fmla="*/ 145278 h 3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503" h="376015">
                <a:moveTo>
                  <a:pt x="0" y="145278"/>
                </a:moveTo>
                <a:lnTo>
                  <a:pt x="529839" y="0"/>
                </a:lnTo>
                <a:lnTo>
                  <a:pt x="1213503" y="145278"/>
                </a:lnTo>
                <a:lnTo>
                  <a:pt x="837488" y="376015"/>
                </a:lnTo>
                <a:lnTo>
                  <a:pt x="205099" y="367469"/>
                </a:lnTo>
                <a:lnTo>
                  <a:pt x="0" y="14527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863125" y="2717563"/>
            <a:ext cx="2794475" cy="837487"/>
          </a:xfrm>
          <a:custGeom>
            <a:avLst/>
            <a:gdLst>
              <a:gd name="connsiteX0" fmla="*/ 0 w 2794475"/>
              <a:gd name="connsiteY0" fmla="*/ 401652 h 837487"/>
              <a:gd name="connsiteX1" fmla="*/ 1239140 w 2794475"/>
              <a:gd name="connsiteY1" fmla="*/ 0 h 837487"/>
              <a:gd name="connsiteX2" fmla="*/ 2794475 w 2794475"/>
              <a:gd name="connsiteY2" fmla="*/ 333286 h 837487"/>
              <a:gd name="connsiteX3" fmla="*/ 1956987 w 2794475"/>
              <a:gd name="connsiteY3" fmla="*/ 837487 h 837487"/>
              <a:gd name="connsiteX4" fmla="*/ 529839 w 2794475"/>
              <a:gd name="connsiteY4" fmla="*/ 837487 h 837487"/>
              <a:gd name="connsiteX5" fmla="*/ 0 w 2794475"/>
              <a:gd name="connsiteY5" fmla="*/ 401652 h 8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475" h="837487">
                <a:moveTo>
                  <a:pt x="0" y="401652"/>
                </a:moveTo>
                <a:lnTo>
                  <a:pt x="1239140" y="0"/>
                </a:lnTo>
                <a:lnTo>
                  <a:pt x="2794475" y="333286"/>
                </a:lnTo>
                <a:lnTo>
                  <a:pt x="1956987" y="837487"/>
                </a:lnTo>
                <a:lnTo>
                  <a:pt x="529839" y="837487"/>
                </a:lnTo>
                <a:lnTo>
                  <a:pt x="0" y="4016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871671" y="1418602"/>
            <a:ext cx="1222049" cy="2144994"/>
          </a:xfrm>
          <a:custGeom>
            <a:avLst/>
            <a:gdLst>
              <a:gd name="connsiteX0" fmla="*/ 0 w 1222049"/>
              <a:gd name="connsiteY0" fmla="*/ 1700613 h 2144994"/>
              <a:gd name="connsiteX1" fmla="*/ 1008404 w 1222049"/>
              <a:gd name="connsiteY1" fmla="*/ 0 h 2144994"/>
              <a:gd name="connsiteX2" fmla="*/ 1222049 w 1222049"/>
              <a:gd name="connsiteY2" fmla="*/ 213645 h 2144994"/>
              <a:gd name="connsiteX3" fmla="*/ 512748 w 1222049"/>
              <a:gd name="connsiteY3" fmla="*/ 2144994 h 2144994"/>
              <a:gd name="connsiteX4" fmla="*/ 0 w 1222049"/>
              <a:gd name="connsiteY4" fmla="*/ 1700613 h 21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049" h="2144994">
                <a:moveTo>
                  <a:pt x="0" y="1700613"/>
                </a:moveTo>
                <a:lnTo>
                  <a:pt x="1008404" y="0"/>
                </a:lnTo>
                <a:lnTo>
                  <a:pt x="1222049" y="213645"/>
                </a:lnTo>
                <a:lnTo>
                  <a:pt x="512748" y="2144994"/>
                </a:lnTo>
                <a:lnTo>
                  <a:pt x="0" y="17006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4572000" y="0"/>
            <a:ext cx="4574445" cy="5143500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1375873" y="1632247"/>
            <a:ext cx="1452785" cy="1939895"/>
          </a:xfrm>
          <a:custGeom>
            <a:avLst/>
            <a:gdLst>
              <a:gd name="connsiteX0" fmla="*/ 0 w 1452785"/>
              <a:gd name="connsiteY0" fmla="*/ 1939895 h 1939895"/>
              <a:gd name="connsiteX1" fmla="*/ 709301 w 1452785"/>
              <a:gd name="connsiteY1" fmla="*/ 0 h 1939895"/>
              <a:gd name="connsiteX2" fmla="*/ 1350235 w 1452785"/>
              <a:gd name="connsiteY2" fmla="*/ 0 h 1939895"/>
              <a:gd name="connsiteX3" fmla="*/ 1452785 w 1452785"/>
              <a:gd name="connsiteY3" fmla="*/ 1939895 h 1939895"/>
              <a:gd name="connsiteX4" fmla="*/ 0 w 1452785"/>
              <a:gd name="connsiteY4" fmla="*/ 1939895 h 193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785" h="1939895">
                <a:moveTo>
                  <a:pt x="0" y="1939895"/>
                </a:moveTo>
                <a:lnTo>
                  <a:pt x="709301" y="0"/>
                </a:lnTo>
                <a:lnTo>
                  <a:pt x="1350235" y="0"/>
                </a:lnTo>
                <a:lnTo>
                  <a:pt x="1452785" y="1939895"/>
                </a:lnTo>
                <a:lnTo>
                  <a:pt x="0" y="193989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6" name="Прямая соединительная линия 145"/>
          <p:cNvCxnSpPr/>
          <p:nvPr/>
        </p:nvCxnSpPr>
        <p:spPr>
          <a:xfrm flipV="1">
            <a:off x="2102265" y="1257176"/>
            <a:ext cx="290557" cy="1460387"/>
          </a:xfrm>
          <a:prstGeom prst="line">
            <a:avLst/>
          </a:prstGeom>
          <a:ln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" y="1142876"/>
            <a:ext cx="3590888" cy="285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" name="Группа 124"/>
          <p:cNvGrpSpPr/>
          <p:nvPr/>
        </p:nvGrpSpPr>
        <p:grpSpPr>
          <a:xfrm>
            <a:off x="2686075" y="1144402"/>
            <a:ext cx="1663566" cy="225548"/>
            <a:chOff x="7308304" y="1705930"/>
            <a:chExt cx="1512168" cy="225548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7812360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126"/>
            <p:cNvCxnSpPr/>
            <p:nvPr/>
          </p:nvCxnSpPr>
          <p:spPr>
            <a:xfrm flipH="1">
              <a:off x="7308304" y="1705930"/>
              <a:ext cx="506437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Прямоугольник 127"/>
          <p:cNvSpPr/>
          <p:nvPr/>
        </p:nvSpPr>
        <p:spPr>
          <a:xfrm>
            <a:off x="3184214" y="576661"/>
            <a:ext cx="122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/>
                </a:solidFill>
                <a:latin typeface="Times New Roman"/>
              </a:rPr>
              <a:t>верхнее</a:t>
            </a:r>
            <a:endParaRPr lang="ru-RU" dirty="0">
              <a:solidFill>
                <a:schemeClr val="accent6"/>
              </a:solidFill>
            </a:endParaRPr>
          </a:p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 flipH="1" flipV="1">
            <a:off x="371296" y="3651869"/>
            <a:ext cx="1889066" cy="792087"/>
            <a:chOff x="7308304" y="1705930"/>
            <a:chExt cx="1512168" cy="225548"/>
          </a:xfrm>
        </p:grpSpPr>
        <p:cxnSp>
          <p:nvCxnSpPr>
            <p:cNvPr id="134" name="Прямая соединительная линия 133"/>
            <p:cNvCxnSpPr/>
            <p:nvPr/>
          </p:nvCxnSpPr>
          <p:spPr>
            <a:xfrm flipH="1">
              <a:off x="7812360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flipH="1">
              <a:off x="7308304" y="1705930"/>
              <a:ext cx="506437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Прямоугольник 135"/>
          <p:cNvSpPr/>
          <p:nvPr/>
        </p:nvSpPr>
        <p:spPr>
          <a:xfrm>
            <a:off x="434619" y="3857001"/>
            <a:ext cx="122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</a:rPr>
              <a:t>нижнее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4644008" y="529805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угольники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называются соответственно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верхним и нижним основанием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29805"/>
                <a:ext cx="457200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200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Группа 136"/>
          <p:cNvGrpSpPr/>
          <p:nvPr/>
        </p:nvGrpSpPr>
        <p:grpSpPr>
          <a:xfrm flipH="1">
            <a:off x="570473" y="1328115"/>
            <a:ext cx="1265223" cy="523555"/>
            <a:chOff x="7308304" y="1705930"/>
            <a:chExt cx="1512168" cy="225548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 flipH="1">
              <a:off x="7812360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flipH="1">
              <a:off x="7308304" y="1705930"/>
              <a:ext cx="506437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Прямоугольник 141"/>
          <p:cNvSpPr/>
          <p:nvPr/>
        </p:nvSpPr>
        <p:spPr>
          <a:xfrm>
            <a:off x="509882" y="729335"/>
            <a:ext cx="971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боковая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грань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4614504" y="1522721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Четырехугольники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так далее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называются </a:t>
                </a:r>
                <a:r>
                  <a:rPr lang="ru-RU" b="1" i="1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боковыми гранями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04" y="1522721"/>
                <a:ext cx="4572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00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V="1">
            <a:off x="880217" y="1418602"/>
            <a:ext cx="999858" cy="1717704"/>
          </a:xfrm>
          <a:prstGeom prst="line">
            <a:avLst/>
          </a:prstGeom>
          <a:ln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1380146" y="1610792"/>
            <a:ext cx="713574" cy="1952804"/>
          </a:xfrm>
          <a:prstGeom prst="line">
            <a:avLst/>
          </a:prstGeom>
          <a:ln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H="1" flipV="1">
            <a:off x="2726108" y="1632247"/>
            <a:ext cx="102550" cy="1939895"/>
          </a:xfrm>
          <a:prstGeom prst="line">
            <a:avLst/>
          </a:prstGeom>
          <a:ln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 flipV="1">
            <a:off x="3082896" y="1418604"/>
            <a:ext cx="583250" cy="1648193"/>
          </a:xfrm>
          <a:prstGeom prst="line">
            <a:avLst/>
          </a:prstGeom>
          <a:ln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7" name="Группа 146"/>
          <p:cNvGrpSpPr/>
          <p:nvPr/>
        </p:nvGrpSpPr>
        <p:grpSpPr>
          <a:xfrm>
            <a:off x="3487565" y="1958350"/>
            <a:ext cx="955422" cy="444798"/>
            <a:chOff x="7308304" y="1705930"/>
            <a:chExt cx="1512168" cy="225548"/>
          </a:xfrm>
        </p:grpSpPr>
        <p:cxnSp>
          <p:nvCxnSpPr>
            <p:cNvPr id="148" name="Прямая соединительная линия 147"/>
            <p:cNvCxnSpPr/>
            <p:nvPr/>
          </p:nvCxnSpPr>
          <p:spPr>
            <a:xfrm flipH="1">
              <a:off x="7812360" y="1707654"/>
              <a:ext cx="10081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 flipH="1">
              <a:off x="7308304" y="1705930"/>
              <a:ext cx="506437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Прямоугольник 149"/>
          <p:cNvSpPr/>
          <p:nvPr/>
        </p:nvSpPr>
        <p:spPr>
          <a:xfrm>
            <a:off x="3614764" y="1352799"/>
            <a:ext cx="1001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/>
              </a:rPr>
              <a:t>боковые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ребра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4615433" y="2546878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Отрезки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так далее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называются </a:t>
                </a:r>
                <a:r>
                  <a:rPr lang="ru-RU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боковыми рёбрами усеченной пирамиды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433" y="2546878"/>
                <a:ext cx="4572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067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4626054" y="3507447"/>
                <a:ext cx="2258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054" y="3507447"/>
                <a:ext cx="225805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r="-35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2418222" y="1236435"/>
                <a:ext cx="385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22" y="1236435"/>
                <a:ext cx="38555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Прямая соединительная линия 153"/>
          <p:cNvCxnSpPr/>
          <p:nvPr/>
        </p:nvCxnSpPr>
        <p:spPr>
          <a:xfrm>
            <a:off x="2513472" y="1462376"/>
            <a:ext cx="0" cy="1715205"/>
          </a:xfrm>
          <a:prstGeom prst="line">
            <a:avLst/>
          </a:prstGeom>
          <a:ln w="19050" cap="rnd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/>
          <p:cNvSpPr/>
          <p:nvPr/>
        </p:nvSpPr>
        <p:spPr>
          <a:xfrm>
            <a:off x="2495227" y="1444239"/>
            <a:ext cx="36000" cy="3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Полилиния 154"/>
          <p:cNvSpPr/>
          <p:nvPr/>
        </p:nvSpPr>
        <p:spPr>
          <a:xfrm>
            <a:off x="2514600" y="3038475"/>
            <a:ext cx="120650" cy="174625"/>
          </a:xfrm>
          <a:custGeom>
            <a:avLst/>
            <a:gdLst>
              <a:gd name="connsiteX0" fmla="*/ 0 w 120650"/>
              <a:gd name="connsiteY0" fmla="*/ 0 h 174625"/>
              <a:gd name="connsiteX1" fmla="*/ 120650 w 120650"/>
              <a:gd name="connsiteY1" fmla="*/ 44450 h 174625"/>
              <a:gd name="connsiteX2" fmla="*/ 120650 w 120650"/>
              <a:gd name="connsiteY2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174625">
                <a:moveTo>
                  <a:pt x="0" y="0"/>
                </a:moveTo>
                <a:lnTo>
                  <a:pt x="120650" y="44450"/>
                </a:lnTo>
                <a:lnTo>
                  <a:pt x="120650" y="174625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2198386" y="294112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86" y="2941121"/>
                <a:ext cx="41261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Овал 157"/>
          <p:cNvSpPr/>
          <p:nvPr/>
        </p:nvSpPr>
        <p:spPr>
          <a:xfrm>
            <a:off x="2496600" y="3159581"/>
            <a:ext cx="36000" cy="3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9" name="Группа 158"/>
          <p:cNvGrpSpPr/>
          <p:nvPr/>
        </p:nvGrpSpPr>
        <p:grpSpPr>
          <a:xfrm flipH="1">
            <a:off x="371296" y="2196624"/>
            <a:ext cx="2115530" cy="444798"/>
            <a:chOff x="7308304" y="1705930"/>
            <a:chExt cx="1512168" cy="225548"/>
          </a:xfrm>
        </p:grpSpPr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8236966" y="1707654"/>
              <a:ext cx="58350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/>
            <p:cNvCxnSpPr/>
            <p:nvPr/>
          </p:nvCxnSpPr>
          <p:spPr>
            <a:xfrm flipH="1">
              <a:off x="7308304" y="1705930"/>
              <a:ext cx="928662" cy="2255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Прямоугольник 161"/>
          <p:cNvSpPr/>
          <p:nvPr/>
        </p:nvSpPr>
        <p:spPr>
          <a:xfrm>
            <a:off x="302085" y="1883383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высота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угольник 165"/>
              <p:cNvSpPr/>
              <p:nvPr/>
            </p:nvSpPr>
            <p:spPr>
              <a:xfrm>
                <a:off x="4635462" y="3930610"/>
                <a:ext cx="14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𝐶𝐻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высота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6" name="Прямоугольник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62" y="3930610"/>
                <a:ext cx="145770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10000" r="-70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0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8" grpId="0" animBg="1"/>
      <p:bldP spid="68" grpId="1" animBg="1"/>
      <p:bldP spid="67" grpId="0" animBg="1"/>
      <p:bldP spid="67" grpId="1" animBg="1"/>
      <p:bldP spid="121" grpId="0" animBg="1"/>
      <p:bldP spid="121" grpId="1" animBg="1"/>
      <p:bldP spid="118" grpId="0" animBg="1"/>
      <p:bldP spid="118" grpId="1" animBg="1"/>
      <p:bldP spid="65" grpId="0" animBg="1"/>
      <p:bldP spid="65" grpId="1" animBg="1"/>
      <p:bldP spid="66" grpId="0" animBg="1"/>
      <p:bldP spid="66" grpId="1" animBg="1"/>
      <p:bldP spid="128" grpId="0"/>
      <p:bldP spid="136" grpId="0"/>
      <p:bldP spid="64" grpId="0"/>
      <p:bldP spid="142" grpId="0"/>
      <p:bldP spid="70" grpId="0"/>
      <p:bldP spid="150" grpId="0"/>
      <p:bldP spid="77" grpId="0"/>
      <p:bldP spid="83" grpId="0"/>
      <p:bldP spid="152" grpId="0"/>
      <p:bldP spid="151" grpId="0" animBg="1"/>
      <p:bldP spid="155" grpId="0" animBg="1"/>
      <p:bldP spid="157" grpId="0"/>
      <p:bldP spid="158" grpId="0" animBg="1"/>
      <p:bldP spid="162" grpId="0"/>
      <p:bldP spid="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427984" y="2427734"/>
            <a:ext cx="0" cy="17281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5" y="555526"/>
            <a:ext cx="8401050" cy="127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17073" y="629920"/>
                <a:ext cx="8303121" cy="118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Объём усеченной пирамиды, высота которой равна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а площадь оснований равны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вычисляется по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формуле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3" y="629920"/>
                <a:ext cx="8303121" cy="1188787"/>
              </a:xfrm>
              <a:prstGeom prst="rect">
                <a:avLst/>
              </a:prstGeom>
              <a:blipFill rotWithShape="1">
                <a:blip r:embed="rId4"/>
                <a:stretch>
                  <a:fillRect l="-661" t="-2564" r="-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10466"/>
            <a:ext cx="3590888" cy="285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4426744" y="4031456"/>
            <a:ext cx="78581" cy="196477"/>
          </a:xfrm>
          <a:custGeom>
            <a:avLst/>
            <a:gdLst>
              <a:gd name="connsiteX0" fmla="*/ 0 w 78581"/>
              <a:gd name="connsiteY0" fmla="*/ 0 h 130969"/>
              <a:gd name="connsiteX1" fmla="*/ 78581 w 78581"/>
              <a:gd name="connsiteY1" fmla="*/ 47625 h 130969"/>
              <a:gd name="connsiteX2" fmla="*/ 76200 w 78581"/>
              <a:gd name="connsiteY2" fmla="*/ 130969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81" h="130969">
                <a:moveTo>
                  <a:pt x="0" y="0"/>
                </a:moveTo>
                <a:lnTo>
                  <a:pt x="78581" y="47625"/>
                </a:lnTo>
                <a:cubicBezTo>
                  <a:pt x="77787" y="75406"/>
                  <a:pt x="76994" y="103188"/>
                  <a:pt x="76200" y="1309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347413" y="300379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13" y="3003798"/>
                <a:ext cx="36978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967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635896" y="4030116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30116"/>
                <a:ext cx="36978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389754" y="2243068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754" y="2243068"/>
                <a:ext cx="45127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891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276" y="266121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объем правильной треугольной пирамиды, высота которой равна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12 см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а сторона основания равна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13 см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" y="266121"/>
                <a:ext cx="842493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5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6650" y="936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39" y="847538"/>
            <a:ext cx="1678045" cy="78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44008" y="910504"/>
                <a:ext cx="141391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910504"/>
                <a:ext cx="1413913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4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3895" y="1720383"/>
                <a:ext cx="5528373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13⋅13⋅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=84,5⋅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=42,25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5" y="1720383"/>
                <a:ext cx="5528373" cy="673261"/>
              </a:xfrm>
              <a:prstGeom prst="rect">
                <a:avLst/>
              </a:prstGeom>
              <a:blipFill rotWithShape="1">
                <a:blip r:embed="rId6"/>
                <a:stretch>
                  <a:fillRect r="-3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9779" y="2742973"/>
                <a:ext cx="382611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42,25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12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169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(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79" y="2742973"/>
                <a:ext cx="3826112" cy="612732"/>
              </a:xfrm>
              <a:prstGeom prst="rect">
                <a:avLst/>
              </a:prstGeom>
              <a:blipFill rotWithShape="1">
                <a:blip r:embed="rId7"/>
                <a:stretch>
                  <a:fillRect r="-1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9563" y="4185632"/>
                <a:ext cx="2721557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169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3" y="4185632"/>
                <a:ext cx="2721557" cy="395429"/>
              </a:xfrm>
              <a:prstGeom prst="rect">
                <a:avLst/>
              </a:prstGeom>
              <a:blipFill rotWithShape="1">
                <a:blip r:embed="rId8"/>
                <a:stretch>
                  <a:fillRect l="-2018" b="-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5599053" y="3457093"/>
            <a:ext cx="1512168" cy="576064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113183" y="3529101"/>
            <a:ext cx="1253992" cy="504056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99053" y="3457093"/>
            <a:ext cx="2768122" cy="72008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599053" y="1656893"/>
            <a:ext cx="1193023" cy="18002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37" idx="0"/>
          </p:cNvCxnSpPr>
          <p:nvPr/>
        </p:nvCxnSpPr>
        <p:spPr>
          <a:xfrm>
            <a:off x="6787313" y="1652130"/>
            <a:ext cx="325870" cy="2363935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787313" y="1656893"/>
            <a:ext cx="1579862" cy="1863948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28729" y="3157949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29" y="3157949"/>
                <a:ext cx="38568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5148" y="401606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48" y="4016065"/>
                <a:ext cx="3960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8482" y="322141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482" y="3221411"/>
                <a:ext cx="3856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11050" y="1339226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050" y="1339226"/>
                <a:ext cx="38568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87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99802" y="354521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02" y="3545219"/>
                <a:ext cx="44037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78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5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8" grpId="0"/>
      <p:bldP spid="51" grpId="0"/>
      <p:bldP spid="65" grpId="0"/>
      <p:bldP spid="63" grpId="0"/>
      <p:bldP spid="36" grpId="0"/>
      <p:bldP spid="37" grpId="0"/>
      <p:bldP spid="38" grpId="0"/>
      <p:bldP spid="40" grpId="0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1587</Words>
  <Application>Microsoft Office PowerPoint</Application>
  <PresentationFormat>Экран (16:9)</PresentationFormat>
  <Paragraphs>133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1155</cp:revision>
  <dcterms:created xsi:type="dcterms:W3CDTF">2015-03-30T10:23:33Z</dcterms:created>
  <dcterms:modified xsi:type="dcterms:W3CDTF">2015-06-29T13:49:08Z</dcterms:modified>
</cp:coreProperties>
</file>