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1" r:id="rId1"/>
    <p:sldMasterId id="2147484013" r:id="rId2"/>
    <p:sldMasterId id="2147484039" r:id="rId3"/>
  </p:sldMasterIdLst>
  <p:notesMasterIdLst>
    <p:notesMasterId r:id="rId18"/>
  </p:notesMasterIdLst>
  <p:sldIdLst>
    <p:sldId id="316" r:id="rId4"/>
    <p:sldId id="278" r:id="rId5"/>
    <p:sldId id="271" r:id="rId6"/>
    <p:sldId id="272" r:id="rId7"/>
    <p:sldId id="273" r:id="rId8"/>
    <p:sldId id="256" r:id="rId9"/>
    <p:sldId id="279" r:id="rId10"/>
    <p:sldId id="308" r:id="rId11"/>
    <p:sldId id="280" r:id="rId12"/>
    <p:sldId id="311" r:id="rId13"/>
    <p:sldId id="309" r:id="rId14"/>
    <p:sldId id="313" r:id="rId15"/>
    <p:sldId id="314" r:id="rId16"/>
    <p:sldId id="315" r:id="rId17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80808"/>
    <a:srgbClr val="FFFFFF"/>
    <a:srgbClr val="CCFF66"/>
    <a:srgbClr val="0000FF"/>
    <a:srgbClr val="CC3300"/>
    <a:srgbClr val="8000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96" autoAdjust="0"/>
  </p:normalViewPr>
  <p:slideViewPr>
    <p:cSldViewPr>
      <p:cViewPr>
        <p:scale>
          <a:sx n="75" d="100"/>
          <a:sy n="75" d="100"/>
        </p:scale>
        <p:origin x="-2664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12" Type="http://schemas.openxmlformats.org/officeDocument/2006/relationships/image" Target="../media/image40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3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608A8A7-0279-405B-858D-C741FA3B99EE}" type="datetimeFigureOut">
              <a:rPr lang="ru-RU"/>
              <a:pPr>
                <a:defRPr/>
              </a:pPr>
              <a:t>24.02.2019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E95EE76-89D1-4AEB-9BC4-50093305C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155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2FCC3FD-2937-4729-A9D5-7B0E909AE601}" type="slidenum">
              <a:rPr lang="ru-RU" smtClean="0"/>
              <a:pPr eaLnBrk="1" hangingPunct="1"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72859-43CE-424C-B40D-007C982C587B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942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795AA6-0F97-4A3A-BAC9-8D298765E34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BA845-1317-4853-998D-57572D8B8D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39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CF59B-E434-4947-BF85-00C2A4A2AB6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CB377F-AC17-4FBC-9414-A761DD8A12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45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B0EAF8-F4E8-408A-BA9D-C44B6B61E7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D21B1-4C40-418D-BFFB-7CA558E00C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173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6E8EA-A16C-43F1-A847-E2CB33ECC4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184870"/>
      </p:ext>
    </p:extLst>
  </p:cSld>
  <p:clrMapOvr>
    <a:masterClrMapping/>
  </p:clrMapOvr>
  <p:transition spd="med">
    <p:cover dir="lu"/>
    <p:sndAc>
      <p:stSnd>
        <p:snd r:embed="rId1" name="arrow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173D6-BA87-4422-920B-25483B4DA6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761093"/>
      </p:ext>
    </p:extLst>
  </p:cSld>
  <p:clrMapOvr>
    <a:masterClrMapping/>
  </p:clrMapOvr>
  <p:transition spd="med">
    <p:cover dir="lu"/>
    <p:sndAc>
      <p:stSnd>
        <p:snd r:embed="rId1" name="arrow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719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565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890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69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233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908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EE3605-58B8-43D2-B803-AB71E8277D1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66236-5EF4-47C2-8757-BA6EF3F76D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4342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869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194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113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636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046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795AA6-0F97-4A3A-BAC9-8D298765E34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BA845-1317-4853-998D-57572D8B8DF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965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EE3605-58B8-43D2-B803-AB71E8277D1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66236-5EF4-47C2-8757-BA6EF3F76D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224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F21301-7C3B-4F58-BCAA-18B51F82A72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882C9F-80EF-4400-A235-03001034C7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4660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AE5D8D-C428-4758-9EB7-183D46880B7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54E32-CBCD-4522-842D-8AE5D7A4E99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5545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900540-3360-408E-8C30-F8D9C2EA32B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5EAE7D-5301-4BC6-BE8D-72ACF9B2A8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023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F21301-7C3B-4F58-BCAA-18B51F82A72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882C9F-80EF-4400-A235-03001034C7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4465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EC12BA-6F8D-47C2-8F97-856324CC923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B0C975-96A8-4B5D-B655-0C756AB0D83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9694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98934-490F-446D-8B42-E9ABF44627D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D71935-3C22-4769-B201-49EF4DC5DB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0106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F1F925-8CD0-415C-B28A-09AA1926F8F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00F4C-B02E-441B-BAA0-9757339BD2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7179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607D94-F6A3-41A6-9DBA-B8EAD1EEB1C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C12DF-0629-43A2-8CC8-5EB88865BE6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6343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CF59B-E434-4947-BF85-00C2A4A2AB6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CB377F-AC17-4FBC-9414-A761DD8A12B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853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B0EAF8-F4E8-408A-BA9D-C44B6B61E7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D21B1-4C40-418D-BFFB-7CA558E00C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546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AE5D8D-C428-4758-9EB7-183D46880B7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54E32-CBCD-4522-842D-8AE5D7A4E99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888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900540-3360-408E-8C30-F8D9C2EA32B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5EAE7D-5301-4BC6-BE8D-72ACF9B2A8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33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EC12BA-6F8D-47C2-8F97-856324CC923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B0C975-96A8-4B5D-B655-0C756AB0D83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170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98934-490F-446D-8B42-E9ABF44627D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D71935-3C22-4769-B201-49EF4DC5DB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6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F1F925-8CD0-415C-B28A-09AA1926F8F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00F4C-B02E-441B-BAA0-9757339BD2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743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607D94-F6A3-41A6-9DBA-B8EAD1EEB1C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C12DF-0629-43A2-8CC8-5EB88865BE6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87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7F0786E-2598-492E-8AAE-C55D8B9BEC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77C76BF-5E22-4F42-B4F6-548336B56FB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76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10" r:id="rId9"/>
    <p:sldLayoutId id="2147484011" r:id="rId10"/>
    <p:sldLayoutId id="2147484012" r:id="rId11"/>
    <p:sldLayoutId id="2147484037" r:id="rId12"/>
    <p:sldLayoutId id="2147484038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24.02.2019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428287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7F0786E-2598-492E-8AAE-C55D8B9BEC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77C76BF-5E22-4F42-B4F6-548336B56FB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46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36.wmf"/><Relationship Id="rId26" Type="http://schemas.openxmlformats.org/officeDocument/2006/relationships/image" Target="../media/image40.wmf"/><Relationship Id="rId3" Type="http://schemas.openxmlformats.org/officeDocument/2006/relationships/oleObject" Target="../embeddings/oleObject29.bin"/><Relationship Id="rId21" Type="http://schemas.openxmlformats.org/officeDocument/2006/relationships/oleObject" Target="../embeddings/oleObject38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36.bin"/><Relationship Id="rId25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5.wmf"/><Relationship Id="rId20" Type="http://schemas.openxmlformats.org/officeDocument/2006/relationships/image" Target="../media/image37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3.bin"/><Relationship Id="rId24" Type="http://schemas.openxmlformats.org/officeDocument/2006/relationships/image" Target="../media/image39.wmf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23" Type="http://schemas.openxmlformats.org/officeDocument/2006/relationships/oleObject" Target="../embeddings/oleObject39.bin"/><Relationship Id="rId10" Type="http://schemas.openxmlformats.org/officeDocument/2006/relationships/image" Target="../media/image32.wmf"/><Relationship Id="rId19" Type="http://schemas.openxmlformats.org/officeDocument/2006/relationships/oleObject" Target="../embeddings/oleObject37.bin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4.wmf"/><Relationship Id="rId22" Type="http://schemas.openxmlformats.org/officeDocument/2006/relationships/image" Target="../media/image3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>
                <a:latin typeface="Monotype Corsiva" pitchFamily="66" charset="0"/>
              </a:rPr>
              <a:t>Я начинаю, а вы мне в рифму отвечайте: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75209"/>
          </a:xfrm>
        </p:spPr>
        <p:txBody>
          <a:bodyPr>
            <a:normAutofit/>
          </a:bodyPr>
          <a:lstStyle/>
          <a:p>
            <a:pPr marL="1708150" indent="-179388">
              <a:buNone/>
            </a:pPr>
            <a:r>
              <a:rPr lang="ru-RU" sz="3600" dirty="0" smtClean="0">
                <a:latin typeface="Monotype Corsiva" pitchFamily="66" charset="0"/>
              </a:rPr>
              <a:t>Каждый может за версту</a:t>
            </a:r>
          </a:p>
          <a:p>
            <a:pPr marL="1708150" indent="-179388">
              <a:buNone/>
            </a:pPr>
            <a:r>
              <a:rPr lang="ru-RU" sz="3600" dirty="0" smtClean="0">
                <a:latin typeface="Monotype Corsiva" pitchFamily="66" charset="0"/>
              </a:rPr>
              <a:t>Видеть дробную черту.</a:t>
            </a:r>
          </a:p>
          <a:p>
            <a:pPr marL="1708150" indent="-179388">
              <a:buNone/>
            </a:pPr>
            <a:r>
              <a:rPr lang="ru-RU" sz="3600" dirty="0" smtClean="0">
                <a:latin typeface="Monotype Corsiva" pitchFamily="66" charset="0"/>
              </a:rPr>
              <a:t>Над чертой – числитель, знайте,</a:t>
            </a:r>
          </a:p>
          <a:p>
            <a:pPr marL="1708150" indent="-179388">
              <a:buNone/>
            </a:pPr>
            <a:r>
              <a:rPr lang="ru-RU" sz="3600" dirty="0" smtClean="0">
                <a:latin typeface="Monotype Corsiva" pitchFamily="66" charset="0"/>
              </a:rPr>
              <a:t>Под чертою – знаменатель.</a:t>
            </a:r>
          </a:p>
          <a:p>
            <a:pPr marL="1708150" indent="-179388">
              <a:buNone/>
            </a:pPr>
            <a:r>
              <a:rPr lang="ru-RU" sz="3600" dirty="0" smtClean="0">
                <a:latin typeface="Monotype Corsiva" pitchFamily="66" charset="0"/>
              </a:rPr>
              <a:t>Дробь такую непременно</a:t>
            </a:r>
          </a:p>
          <a:p>
            <a:pPr marL="1708150" indent="-179388">
              <a:buNone/>
            </a:pPr>
            <a:r>
              <a:rPr lang="ru-RU" sz="3600" dirty="0" smtClean="0">
                <a:latin typeface="Monotype Corsiva" pitchFamily="66" charset="0"/>
              </a:rPr>
              <a:t>Надо звать обыкновенной.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143504" y="2500306"/>
            <a:ext cx="1285884" cy="50006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>
                <a:solidFill>
                  <a:prstClr val="black"/>
                </a:solidFill>
              </a:rPr>
              <a:t>_________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14876" y="3000372"/>
            <a:ext cx="1928826" cy="57150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>
                <a:solidFill>
                  <a:prstClr val="black"/>
                </a:solidFill>
              </a:rPr>
              <a:t>_________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43438" y="3643314"/>
            <a:ext cx="2571768" cy="50006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>
                <a:solidFill>
                  <a:prstClr val="black"/>
                </a:solidFill>
              </a:rPr>
              <a:t>_________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86248" y="4786322"/>
            <a:ext cx="2643206" cy="57150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>
                <a:solidFill>
                  <a:prstClr val="black"/>
                </a:solidFill>
              </a:rPr>
              <a:t>_________</a:t>
            </a:r>
          </a:p>
        </p:txBody>
      </p:sp>
    </p:spTree>
    <p:extLst>
      <p:ext uri="{BB962C8B-B14F-4D97-AF65-F5344CB8AC3E}">
        <p14:creationId xmlns:p14="http://schemas.microsoft.com/office/powerpoint/2010/main" val="3551061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076"/>
            <a:ext cx="8229600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F6FC6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Verdana"/>
              </a:rPr>
              <a:t>№1. Сравните</a:t>
            </a:r>
            <a:r>
              <a:rPr lang="ru-RU" sz="3600" b="1" dirty="0">
                <a:solidFill>
                  <a:srgbClr val="0F6FC6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Verdana"/>
              </a:rPr>
              <a:t>: </a:t>
            </a:r>
            <a:endParaRPr lang="ru-RU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0" t="29297" r="58252" b="35547"/>
          <a:stretch>
            <a:fillRect/>
          </a:stretch>
        </p:blipFill>
        <p:spPr bwMode="auto">
          <a:xfrm>
            <a:off x="2519772" y="944724"/>
            <a:ext cx="3922140" cy="5796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792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вал 13"/>
          <p:cNvSpPr/>
          <p:nvPr/>
        </p:nvSpPr>
        <p:spPr>
          <a:xfrm>
            <a:off x="3995936" y="5589240"/>
            <a:ext cx="576064" cy="57606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sz="2800" dirty="0">
              <a:solidFill>
                <a:srgbClr val="B4DCF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907704" y="5589240"/>
            <a:ext cx="576064" cy="57606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sz="2800" dirty="0">
              <a:solidFill>
                <a:srgbClr val="B4DCF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8573339"/>
              </p:ext>
            </p:extLst>
          </p:nvPr>
        </p:nvGraphicFramePr>
        <p:xfrm>
          <a:off x="1907704" y="908720"/>
          <a:ext cx="1174750" cy="331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7" name="Формула" r:id="rId3" imgW="139680" imgH="393480" progId="Equation.3">
                  <p:embed/>
                </p:oleObj>
              </mc:Choice>
              <mc:Fallback>
                <p:oleObj name="Формула" r:id="rId3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908720"/>
                        <a:ext cx="1174750" cy="331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2153938"/>
              </p:ext>
            </p:extLst>
          </p:nvPr>
        </p:nvGraphicFramePr>
        <p:xfrm>
          <a:off x="5503863" y="836712"/>
          <a:ext cx="1282700" cy="331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8" name="Формула" r:id="rId5" imgW="152280" imgH="393480" progId="Equation.3">
                  <p:embed/>
                </p:oleObj>
              </mc:Choice>
              <mc:Fallback>
                <p:oleObj name="Формула" r:id="rId5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3863" y="836712"/>
                        <a:ext cx="1282700" cy="331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7584" y="476672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ru-RU" sz="4800" b="1" i="1" dirty="0">
                <a:solidFill>
                  <a:srgbClr val="A7EA52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Сравните дроби: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07904" y="1484784"/>
            <a:ext cx="14401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ru-RU" sz="12000" b="1" dirty="0">
                <a:solidFill>
                  <a:srgbClr val="5ECCF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и</a:t>
            </a:r>
            <a:endParaRPr lang="ru-RU" sz="12000" b="1" dirty="0">
              <a:solidFill>
                <a:srgbClr val="5ECCF3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7892291"/>
              </p:ext>
            </p:extLst>
          </p:nvPr>
        </p:nvGraphicFramePr>
        <p:xfrm>
          <a:off x="1117596" y="4941168"/>
          <a:ext cx="1438180" cy="120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9" name="Формула" r:id="rId7" imgW="469800" imgH="393480" progId="Equation.3">
                  <p:embed/>
                </p:oleObj>
              </mc:Choice>
              <mc:Fallback>
                <p:oleObj name="Формула" r:id="rId7" imgW="4698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17596" y="4941168"/>
                        <a:ext cx="1438180" cy="1204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569144"/>
              </p:ext>
            </p:extLst>
          </p:nvPr>
        </p:nvGraphicFramePr>
        <p:xfrm>
          <a:off x="3205733" y="4888384"/>
          <a:ext cx="1438275" cy="120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80" name="Формула" r:id="rId9" imgW="469800" imgH="393480" progId="Equation.3">
                  <p:embed/>
                </p:oleObj>
              </mc:Choice>
              <mc:Fallback>
                <p:oleObj name="Формула" r:id="rId9" imgW="469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5733" y="4888384"/>
                        <a:ext cx="1438275" cy="1204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Дуга 4"/>
          <p:cNvSpPr/>
          <p:nvPr/>
        </p:nvSpPr>
        <p:spPr>
          <a:xfrm rot="4603302">
            <a:off x="2519772" y="4329100"/>
            <a:ext cx="792088" cy="1008112"/>
          </a:xfrm>
          <a:prstGeom prst="arc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5" name="Дуга 14"/>
          <p:cNvSpPr/>
          <p:nvPr/>
        </p:nvSpPr>
        <p:spPr>
          <a:xfrm rot="4603302">
            <a:off x="426059" y="4290269"/>
            <a:ext cx="792088" cy="1008112"/>
          </a:xfrm>
          <a:prstGeom prst="arc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47158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prstClr val="black"/>
                </a:solidFill>
                <a:latin typeface="Trebuchet MS"/>
              </a:rPr>
              <a:t>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59832" y="47158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prstClr val="black"/>
                </a:solidFill>
                <a:latin typeface="Trebuchet MS"/>
              </a:rPr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95936" y="4941168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7704" y="5004465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707904" y="1484784"/>
            <a:ext cx="14401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ru-RU" sz="12000" b="1" dirty="0">
                <a:solidFill>
                  <a:srgbClr val="5ECCF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</a:t>
            </a:r>
            <a:endParaRPr lang="ru-RU" sz="12000" b="1" dirty="0">
              <a:solidFill>
                <a:srgbClr val="5ECCF3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07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10" grpId="0"/>
      <p:bldP spid="5" grpId="0" animBg="1"/>
      <p:bldP spid="15" grpId="0" animBg="1"/>
      <p:bldP spid="9" grpId="0"/>
      <p:bldP spid="16" grpId="0"/>
      <p:bldP spid="17" grpId="0"/>
      <p:bldP spid="18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5354987"/>
              </p:ext>
            </p:extLst>
          </p:nvPr>
        </p:nvGraphicFramePr>
        <p:xfrm>
          <a:off x="3385975" y="3252755"/>
          <a:ext cx="572865" cy="1482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4" name="Формула" r:id="rId3" imgW="152280" imgH="393480" progId="Equation.3">
                  <p:embed/>
                </p:oleObj>
              </mc:Choice>
              <mc:Fallback>
                <p:oleObj name="Формула" r:id="rId3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5975" y="3252755"/>
                        <a:ext cx="572865" cy="1482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485795"/>
              </p:ext>
            </p:extLst>
          </p:nvPr>
        </p:nvGraphicFramePr>
        <p:xfrm>
          <a:off x="4840288" y="3213100"/>
          <a:ext cx="728662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5" name="Формула" r:id="rId5" imgW="190440" imgH="393480" progId="Equation.3">
                  <p:embed/>
                </p:oleObj>
              </mc:Choice>
              <mc:Fallback>
                <p:oleObj name="Формула" r:id="rId5" imgW="1904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0288" y="3213100"/>
                        <a:ext cx="728662" cy="150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4016" y="476672"/>
            <a:ext cx="9252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Чтобы сравнить дроби с разными знаменателями, надо: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39952" y="3523017"/>
            <a:ext cx="5292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и</a:t>
            </a:r>
            <a:endParaRPr lang="ru-RU" sz="6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048" y="1196752"/>
            <a:ext cx="8061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Привести дроби к наименьшему общему знаменателю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544" y="2175144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Сравнить полученные дроби, по правилу сравнения дробей с общим знаменателем.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4016" y="3769239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Сравните дроби: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99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2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404664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№2. </a:t>
            </a:r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Сравните дроби:</a:t>
            </a:r>
            <a:endParaRPr lang="ru-RU" sz="3200" b="1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1620089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4008" y="3284984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3284983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3920" y="5085184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4008" y="5085184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4008" y="1584840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0956704"/>
              </p:ext>
            </p:extLst>
          </p:nvPr>
        </p:nvGraphicFramePr>
        <p:xfrm>
          <a:off x="1403648" y="1281933"/>
          <a:ext cx="580256" cy="1498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6" name="Формула" r:id="rId3" imgW="152280" imgH="393480" progId="Equation.3">
                  <p:embed/>
                </p:oleObj>
              </mc:Choice>
              <mc:Fallback>
                <p:oleObj name="Формула" r:id="rId3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3648" y="1281933"/>
                        <a:ext cx="580256" cy="1498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9013465"/>
              </p:ext>
            </p:extLst>
          </p:nvPr>
        </p:nvGraphicFramePr>
        <p:xfrm>
          <a:off x="2430463" y="1268413"/>
          <a:ext cx="822325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7" name="Формула" r:id="rId5" imgW="215640" imgH="393480" progId="Equation.3">
                  <p:embed/>
                </p:oleObj>
              </mc:Choice>
              <mc:Fallback>
                <p:oleObj name="Формула" r:id="rId5" imgW="215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0463" y="1268413"/>
                        <a:ext cx="822325" cy="149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703983"/>
              </p:ext>
            </p:extLst>
          </p:nvPr>
        </p:nvGraphicFramePr>
        <p:xfrm>
          <a:off x="1427163" y="3009900"/>
          <a:ext cx="5334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8" name="Формула" r:id="rId7" imgW="139680" imgH="393480" progId="Equation.3">
                  <p:embed/>
                </p:oleObj>
              </mc:Choice>
              <mc:Fallback>
                <p:oleObj name="Формула" r:id="rId7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7163" y="3009900"/>
                        <a:ext cx="533400" cy="149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8671806"/>
              </p:ext>
            </p:extLst>
          </p:nvPr>
        </p:nvGraphicFramePr>
        <p:xfrm>
          <a:off x="2454275" y="3009900"/>
          <a:ext cx="7747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9" name="Формула" r:id="rId9" imgW="203040" imgH="393480" progId="Equation.3">
                  <p:embed/>
                </p:oleObj>
              </mc:Choice>
              <mc:Fallback>
                <p:oleObj name="Формула" r:id="rId9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4275" y="3009900"/>
                        <a:ext cx="774700" cy="149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2738757"/>
              </p:ext>
            </p:extLst>
          </p:nvPr>
        </p:nvGraphicFramePr>
        <p:xfrm>
          <a:off x="1403648" y="4920659"/>
          <a:ext cx="5334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0" name="Формула" r:id="rId11" imgW="139680" imgH="393480" progId="Equation.3">
                  <p:embed/>
                </p:oleObj>
              </mc:Choice>
              <mc:Fallback>
                <p:oleObj name="Формула" r:id="rId11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920659"/>
                        <a:ext cx="533400" cy="149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707350"/>
              </p:ext>
            </p:extLst>
          </p:nvPr>
        </p:nvGraphicFramePr>
        <p:xfrm>
          <a:off x="2428875" y="4954588"/>
          <a:ext cx="873125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1" name="Формула" r:id="rId13" imgW="228600" imgH="393480" progId="Equation.3">
                  <p:embed/>
                </p:oleObj>
              </mc:Choice>
              <mc:Fallback>
                <p:oleObj name="Формула" r:id="rId13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5" y="4954588"/>
                        <a:ext cx="873125" cy="149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6138349"/>
              </p:ext>
            </p:extLst>
          </p:nvPr>
        </p:nvGraphicFramePr>
        <p:xfrm>
          <a:off x="5213524" y="1209675"/>
          <a:ext cx="582612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2" name="Формула" r:id="rId15" imgW="152280" imgH="393480" progId="Equation.3">
                  <p:embed/>
                </p:oleObj>
              </mc:Choice>
              <mc:Fallback>
                <p:oleObj name="Формула" r:id="rId15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3524" y="1209675"/>
                        <a:ext cx="582612" cy="149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9465689"/>
              </p:ext>
            </p:extLst>
          </p:nvPr>
        </p:nvGraphicFramePr>
        <p:xfrm>
          <a:off x="6300192" y="1196752"/>
          <a:ext cx="582612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3" name="Формула" r:id="rId17" imgW="152280" imgH="393480" progId="Equation.3">
                  <p:embed/>
                </p:oleObj>
              </mc:Choice>
              <mc:Fallback>
                <p:oleObj name="Формула" r:id="rId17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1196752"/>
                        <a:ext cx="582612" cy="149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444118"/>
              </p:ext>
            </p:extLst>
          </p:nvPr>
        </p:nvGraphicFramePr>
        <p:xfrm>
          <a:off x="5167313" y="3010520"/>
          <a:ext cx="582612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4" name="Формула" r:id="rId19" imgW="152280" imgH="393480" progId="Equation.3">
                  <p:embed/>
                </p:oleObj>
              </mc:Choice>
              <mc:Fallback>
                <p:oleObj name="Формула" r:id="rId19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7313" y="3010520"/>
                        <a:ext cx="582612" cy="149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2377496"/>
              </p:ext>
            </p:extLst>
          </p:nvPr>
        </p:nvGraphicFramePr>
        <p:xfrm>
          <a:off x="6269038" y="2997200"/>
          <a:ext cx="776287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5" name="Формула" r:id="rId21" imgW="203040" imgH="393480" progId="Equation.3">
                  <p:embed/>
                </p:oleObj>
              </mc:Choice>
              <mc:Fallback>
                <p:oleObj name="Формула" r:id="rId21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9038" y="2997200"/>
                        <a:ext cx="776287" cy="149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701096"/>
              </p:ext>
            </p:extLst>
          </p:nvPr>
        </p:nvGraphicFramePr>
        <p:xfrm>
          <a:off x="6372200" y="4797152"/>
          <a:ext cx="776287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6" name="Формула" r:id="rId23" imgW="203040" imgH="393480" progId="Equation.3">
                  <p:embed/>
                </p:oleObj>
              </mc:Choice>
              <mc:Fallback>
                <p:oleObj name="Формула" r:id="rId23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4797152"/>
                        <a:ext cx="776287" cy="149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620979"/>
              </p:ext>
            </p:extLst>
          </p:nvPr>
        </p:nvGraphicFramePr>
        <p:xfrm>
          <a:off x="5116513" y="4797425"/>
          <a:ext cx="776287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7" name="Формула" r:id="rId25" imgW="203040" imgH="393480" progId="Equation.3">
                  <p:embed/>
                </p:oleObj>
              </mc:Choice>
              <mc:Fallback>
                <p:oleObj name="Формула" r:id="rId25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513" y="4797425"/>
                        <a:ext cx="776287" cy="149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979712" y="1700808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79712" y="3429000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79712" y="5358957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96136" y="1700807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96136" y="3429000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68144" y="5229200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03848" y="1700808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48264" y="1700806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67151" y="3565512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47864" y="5482433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48264" y="3462700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83776" y="5251331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27684" y="1484783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</a:t>
            </a:r>
            <a:endParaRPr lang="ru-RU" sz="6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52120" y="3205425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</a:t>
            </a:r>
            <a:endParaRPr lang="ru-RU" sz="6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34952" y="3284983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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42220" y="5162127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 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724128" y="1412776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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96136" y="5005625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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13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332656"/>
            <a:ext cx="91450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№3. </a:t>
            </a: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Расположите в порядке возрастания дроби: </a:t>
            </a:r>
            <a:endParaRPr lang="ru-RU" sz="4400" b="1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4161442"/>
              </p:ext>
            </p:extLst>
          </p:nvPr>
        </p:nvGraphicFramePr>
        <p:xfrm>
          <a:off x="1543472" y="2452064"/>
          <a:ext cx="796280" cy="2057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4" name="Формула" r:id="rId3" imgW="152280" imgH="393480" progId="Equation.3">
                  <p:embed/>
                </p:oleObj>
              </mc:Choice>
              <mc:Fallback>
                <p:oleObj name="Формула" r:id="rId3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3472" y="2452064"/>
                        <a:ext cx="796280" cy="20570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410670"/>
              </p:ext>
            </p:extLst>
          </p:nvPr>
        </p:nvGraphicFramePr>
        <p:xfrm>
          <a:off x="3068638" y="2452688"/>
          <a:ext cx="1060450" cy="205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5" name="Формула" r:id="rId5" imgW="203040" imgH="393480" progId="Equation.3">
                  <p:embed/>
                </p:oleObj>
              </mc:Choice>
              <mc:Fallback>
                <p:oleObj name="Формула" r:id="rId5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8638" y="2452688"/>
                        <a:ext cx="1060450" cy="205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488315"/>
              </p:ext>
            </p:extLst>
          </p:nvPr>
        </p:nvGraphicFramePr>
        <p:xfrm>
          <a:off x="4868863" y="2452688"/>
          <a:ext cx="1060450" cy="205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6" name="Формула" r:id="rId7" imgW="203040" imgH="393480" progId="Equation.3">
                  <p:embed/>
                </p:oleObj>
              </mc:Choice>
              <mc:Fallback>
                <p:oleObj name="Формула" r:id="rId7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8863" y="2452688"/>
                        <a:ext cx="1060450" cy="205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5112749"/>
              </p:ext>
            </p:extLst>
          </p:nvPr>
        </p:nvGraphicFramePr>
        <p:xfrm>
          <a:off x="6564313" y="2452688"/>
          <a:ext cx="1127125" cy="205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7" name="Формула" r:id="rId9" imgW="215640" imgH="393480" progId="Equation.3">
                  <p:embed/>
                </p:oleObj>
              </mc:Choice>
              <mc:Fallback>
                <p:oleObj name="Формула" r:id="rId9" imgW="215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4313" y="2452688"/>
                        <a:ext cx="1127125" cy="205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54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/>
        <p:txBody>
          <a:bodyPr rtlCol="0">
            <a:spAutoFit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Прочитайте дроби, назовите числитель и знаменатель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47813" y="1808163"/>
          <a:ext cx="503237" cy="1420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" name="Equation" r:id="rId3" imgW="139680" imgH="393480" progId="Equation.DSMT4">
                  <p:embed/>
                </p:oleObj>
              </mc:Choice>
              <mc:Fallback>
                <p:oleObj name="Equation" r:id="rId3" imgW="13968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1808163"/>
                        <a:ext cx="503237" cy="1420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663825" y="1736725"/>
          <a:ext cx="576263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Equation" r:id="rId5" imgW="139680" imgH="393480" progId="Equation.DSMT4">
                  <p:embed/>
                </p:oleObj>
              </mc:Choice>
              <mc:Fallback>
                <p:oleObj name="Equation" r:id="rId5" imgW="13968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3825" y="1736725"/>
                        <a:ext cx="576263" cy="1423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671888" y="1736725"/>
          <a:ext cx="755650" cy="146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Equation" r:id="rId7" imgW="203040" imgH="393480" progId="Equation.DSMT4">
                  <p:embed/>
                </p:oleObj>
              </mc:Choice>
              <mc:Fallback>
                <p:oleObj name="Equation" r:id="rId7" imgW="20304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888" y="1736725"/>
                        <a:ext cx="755650" cy="1465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967288" y="1665288"/>
          <a:ext cx="936625" cy="161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" name="Equation" r:id="rId9" imgW="228600" imgH="393480" progId="Equation.DSMT4">
                  <p:embed/>
                </p:oleObj>
              </mc:Choice>
              <mc:Fallback>
                <p:oleObj name="Equation" r:id="rId9" imgW="22860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7288" y="1665288"/>
                        <a:ext cx="936625" cy="161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3708400" y="3789363"/>
          <a:ext cx="792163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Equation" r:id="rId11" imgW="215640" imgH="393480" progId="Equation.DSMT4">
                  <p:embed/>
                </p:oleObj>
              </mc:Choice>
              <mc:Fallback>
                <p:oleObj name="Equation" r:id="rId11" imgW="21564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3789363"/>
                        <a:ext cx="792163" cy="1444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7596188" y="1700213"/>
          <a:ext cx="896937" cy="163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" name="Equation" r:id="rId13" imgW="215640" imgH="393480" progId="Equation.DSMT4">
                  <p:embed/>
                </p:oleObj>
              </mc:Choice>
              <mc:Fallback>
                <p:oleObj name="Equation" r:id="rId13" imgW="21564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1700213"/>
                        <a:ext cx="896937" cy="163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268538" y="3860800"/>
          <a:ext cx="1073150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Equation" r:id="rId15" imgW="279360" imgH="393480" progId="Equation.DSMT4">
                  <p:embed/>
                </p:oleObj>
              </mc:Choice>
              <mc:Fallback>
                <p:oleObj name="Equation" r:id="rId15" imgW="27936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3860800"/>
                        <a:ext cx="1073150" cy="151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6480175" y="1665288"/>
          <a:ext cx="539750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" name="Equation" r:id="rId17" imgW="152280" imgH="393480" progId="Equation.DSMT4">
                  <p:embed/>
                </p:oleObj>
              </mc:Choice>
              <mc:Fallback>
                <p:oleObj name="Equation" r:id="rId17" imgW="15228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0175" y="1665288"/>
                        <a:ext cx="539750" cy="149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4859338" y="3716338"/>
          <a:ext cx="1081087" cy="152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" name="Equation" r:id="rId19" imgW="279360" imgH="393480" progId="Equation.DSMT4">
                  <p:embed/>
                </p:oleObj>
              </mc:Choice>
              <mc:Fallback>
                <p:oleObj name="Equation" r:id="rId19" imgW="27936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3716338"/>
                        <a:ext cx="1081087" cy="152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6443663" y="3716338"/>
          <a:ext cx="828675" cy="142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Equation" r:id="rId21" imgW="228600" imgH="393480" progId="Equation.DSMT4">
                  <p:embed/>
                </p:oleObj>
              </mc:Choice>
              <mc:Fallback>
                <p:oleObj name="Equation" r:id="rId21" imgW="22860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3716338"/>
                        <a:ext cx="828675" cy="1427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7812088" y="3789363"/>
          <a:ext cx="539750" cy="1395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Equation" r:id="rId23" imgW="152280" imgH="393480" progId="Equation.DSMT4">
                  <p:embed/>
                </p:oleObj>
              </mc:Choice>
              <mc:Fallback>
                <p:oleObj name="Equation" r:id="rId23" imgW="15228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088" y="3789363"/>
                        <a:ext cx="539750" cy="1395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>
              <a:defRPr/>
            </a:pPr>
            <a:r>
              <a:rPr lang="ru-RU" dirty="0"/>
              <a:t>Математический  диктант</a:t>
            </a:r>
          </a:p>
        </p:txBody>
      </p:sp>
      <p:graphicFrame>
        <p:nvGraphicFramePr>
          <p:cNvPr id="29706" name="Object 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95288" y="2420938"/>
          <a:ext cx="4037012" cy="3989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Диаграмма" r:id="rId3" imgW="4038585" imgH="3990968" progId="MSGraph.Chart.8">
                  <p:embed followColorScheme="full"/>
                </p:oleObj>
              </mc:Choice>
              <mc:Fallback>
                <p:oleObj name="Диаграмма" r:id="rId3" imgW="4038585" imgH="3990968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420938"/>
                        <a:ext cx="4037012" cy="3989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7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559857" y="1600200"/>
          <a:ext cx="2215286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Диаграмма" r:id="rId5" imgW="4038585" imgH="3990968" progId="MSGraph.Chart.8">
                  <p:embed followColorScheme="full"/>
                </p:oleObj>
              </mc:Choice>
              <mc:Fallback>
                <p:oleObj name="Диаграмма" r:id="rId5" imgW="4038585" imgH="3990968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9857" y="1600200"/>
                        <a:ext cx="2215286" cy="2189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11188" y="1196975"/>
            <a:ext cx="8229600" cy="711200"/>
          </a:xfrm>
        </p:spPr>
        <p:txBody>
          <a:bodyPr/>
          <a:lstStyle/>
          <a:p>
            <a:endParaRPr lang="ru-RU" sz="28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60" name="Group 44"/>
          <p:cNvGraphicFramePr>
            <a:graphicFrameLocks noGrp="1"/>
          </p:cNvGraphicFramePr>
          <p:nvPr>
            <p:ph sz="quarter" idx="1"/>
          </p:nvPr>
        </p:nvGraphicFramePr>
        <p:xfrm>
          <a:off x="1116013" y="620713"/>
          <a:ext cx="2663825" cy="2520951"/>
        </p:xfrm>
        <a:graphic>
          <a:graphicData uri="http://schemas.openxmlformats.org/drawingml/2006/table">
            <a:tbl>
              <a:tblPr/>
              <a:tblGrid>
                <a:gridCol w="887412"/>
                <a:gridCol w="889000"/>
                <a:gridCol w="887413"/>
              </a:tblGrid>
              <a:tr h="839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E2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E2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E2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E2B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095" name="Rectangle 55"/>
          <p:cNvSpPr>
            <a:spLocks noGrp="1" noChangeArrowheads="1"/>
          </p:cNvSpPr>
          <p:nvPr>
            <p:ph sz="quarter" idx="2"/>
          </p:nvPr>
        </p:nvSpPr>
        <p:spPr>
          <a:xfrm>
            <a:off x="4787900" y="549275"/>
            <a:ext cx="647700" cy="6477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 smtClean="0">
                <a:latin typeface="Arial" charset="0"/>
              </a:rPr>
              <a:t>4.</a:t>
            </a:r>
          </a:p>
        </p:txBody>
      </p:sp>
      <p:graphicFrame>
        <p:nvGraphicFramePr>
          <p:cNvPr id="34823" name="Object 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744775" y="3941763"/>
          <a:ext cx="3463450" cy="218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Диаграмма" r:id="rId4" imgW="4038585" imgH="2552762" progId="MSGraph.Chart.8">
                  <p:embed followColorScheme="full"/>
                </p:oleObj>
              </mc:Choice>
              <mc:Fallback>
                <p:oleObj name="Диаграмма" r:id="rId4" imgW="4038585" imgH="2552762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775" y="3941763"/>
                        <a:ext cx="3463450" cy="2189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6" name="Rectangle 58"/>
          <p:cNvSpPr>
            <a:spLocks noGrp="1" noChangeArrowheads="1"/>
          </p:cNvSpPr>
          <p:nvPr>
            <p:ph sz="quarter" idx="4"/>
          </p:nvPr>
        </p:nvSpPr>
        <p:spPr>
          <a:xfrm>
            <a:off x="5003800" y="3141663"/>
            <a:ext cx="571500" cy="863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 smtClean="0">
                <a:latin typeface="Arial" charset="0"/>
              </a:rPr>
              <a:t>6.</a:t>
            </a:r>
          </a:p>
        </p:txBody>
      </p:sp>
      <p:sp>
        <p:nvSpPr>
          <p:cNvPr id="3097" name="Rectangle 46"/>
          <p:cNvSpPr>
            <a:spLocks noChangeArrowheads="1"/>
          </p:cNvSpPr>
          <p:nvPr/>
        </p:nvSpPr>
        <p:spPr bwMode="auto">
          <a:xfrm flipH="1">
            <a:off x="471488" y="333375"/>
            <a:ext cx="7191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sz="4000">
                <a:latin typeface="Times New Roman" pitchFamily="18" charset="0"/>
              </a:rPr>
              <a:t>3.</a:t>
            </a:r>
          </a:p>
        </p:txBody>
      </p:sp>
      <p:grpSp>
        <p:nvGrpSpPr>
          <p:cNvPr id="3098" name="Group 50"/>
          <p:cNvGrpSpPr>
            <a:grpSpLocks noChangeAspect="1"/>
          </p:cNvGrpSpPr>
          <p:nvPr/>
        </p:nvGrpSpPr>
        <p:grpSpPr bwMode="auto">
          <a:xfrm>
            <a:off x="4787900" y="908050"/>
            <a:ext cx="4105275" cy="1871663"/>
            <a:chOff x="4442" y="10052"/>
            <a:chExt cx="3821" cy="1450"/>
          </a:xfrm>
        </p:grpSpPr>
        <p:sp>
          <p:nvSpPr>
            <p:cNvPr id="3105" name="AutoShape 51"/>
            <p:cNvSpPr>
              <a:spLocks noChangeAspect="1" noChangeArrowheads="1"/>
            </p:cNvSpPr>
            <p:nvPr/>
          </p:nvSpPr>
          <p:spPr bwMode="auto">
            <a:xfrm>
              <a:off x="4442" y="10052"/>
              <a:ext cx="3821" cy="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6" name="AutoShape 52"/>
            <p:cNvSpPr>
              <a:spLocks noChangeArrowheads="1"/>
            </p:cNvSpPr>
            <p:nvPr/>
          </p:nvSpPr>
          <p:spPr bwMode="auto">
            <a:xfrm rot="-5400000">
              <a:off x="5655" y="8942"/>
              <a:ext cx="1395" cy="3671"/>
            </a:xfrm>
            <a:prstGeom prst="flowChartSort">
              <a:avLst/>
            </a:prstGeom>
            <a:solidFill>
              <a:srgbClr val="339966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7" name="AutoShape 53"/>
            <p:cNvSpPr>
              <a:spLocks noChangeArrowheads="1"/>
            </p:cNvSpPr>
            <p:nvPr/>
          </p:nvSpPr>
          <p:spPr bwMode="auto">
            <a:xfrm rot="5400000">
              <a:off x="6922" y="10208"/>
              <a:ext cx="697" cy="1835"/>
            </a:xfrm>
            <a:prstGeom prst="rtTriangl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8" name="AutoShape 54"/>
            <p:cNvSpPr>
              <a:spLocks noChangeArrowheads="1"/>
            </p:cNvSpPr>
            <p:nvPr/>
          </p:nvSpPr>
          <p:spPr bwMode="auto">
            <a:xfrm rot="-5400000">
              <a:off x="5087" y="9510"/>
              <a:ext cx="696" cy="1835"/>
            </a:xfrm>
            <a:prstGeom prst="rtTriangle">
              <a:avLst/>
            </a:prstGeom>
            <a:solidFill>
              <a:srgbClr val="339966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99" name="Rectangle 102"/>
          <p:cNvSpPr>
            <a:spLocks noChangeArrowheads="1"/>
          </p:cNvSpPr>
          <p:nvPr/>
        </p:nvSpPr>
        <p:spPr bwMode="auto">
          <a:xfrm>
            <a:off x="250825" y="3933825"/>
            <a:ext cx="576263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sz="3600"/>
              <a:t>5.</a:t>
            </a:r>
          </a:p>
        </p:txBody>
      </p:sp>
      <p:sp>
        <p:nvSpPr>
          <p:cNvPr id="3100" name="Равнобедренный треугольник 141"/>
          <p:cNvSpPr>
            <a:spLocks noChangeArrowheads="1"/>
          </p:cNvSpPr>
          <p:nvPr/>
        </p:nvSpPr>
        <p:spPr bwMode="auto">
          <a:xfrm rot="10800000">
            <a:off x="5724525" y="5121275"/>
            <a:ext cx="1187450" cy="8636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01" name="Равнобедренный треугольник 142"/>
          <p:cNvSpPr>
            <a:spLocks noChangeArrowheads="1"/>
          </p:cNvSpPr>
          <p:nvPr/>
        </p:nvSpPr>
        <p:spPr bwMode="auto">
          <a:xfrm>
            <a:off x="6911975" y="4257675"/>
            <a:ext cx="1189038" cy="863600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02" name="Равнобедренный треугольник 143"/>
          <p:cNvSpPr>
            <a:spLocks noChangeArrowheads="1"/>
          </p:cNvSpPr>
          <p:nvPr/>
        </p:nvSpPr>
        <p:spPr bwMode="auto">
          <a:xfrm rot="10800000">
            <a:off x="6948488" y="5121275"/>
            <a:ext cx="1187450" cy="8636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03" name="Равнобедренный треугольник 144"/>
          <p:cNvSpPr>
            <a:spLocks noChangeArrowheads="1"/>
          </p:cNvSpPr>
          <p:nvPr/>
        </p:nvSpPr>
        <p:spPr bwMode="auto">
          <a:xfrm>
            <a:off x="6335713" y="5121275"/>
            <a:ext cx="1189037" cy="8636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04" name="Равнобедренный треугольник 145"/>
          <p:cNvSpPr>
            <a:spLocks noChangeArrowheads="1"/>
          </p:cNvSpPr>
          <p:nvPr/>
        </p:nvSpPr>
        <p:spPr bwMode="auto">
          <a:xfrm>
            <a:off x="5724525" y="4257675"/>
            <a:ext cx="1187450" cy="863600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179388" y="260350"/>
            <a:ext cx="576262" cy="72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 smtClean="0">
                <a:latin typeface="Arial" charset="0"/>
              </a:rPr>
              <a:t>7.</a:t>
            </a:r>
          </a:p>
        </p:txBody>
      </p:sp>
      <p:sp>
        <p:nvSpPr>
          <p:cNvPr id="14339" name="Rectangle 6"/>
          <p:cNvSpPr>
            <a:spLocks noGrp="1" noChangeArrowheads="1"/>
          </p:cNvSpPr>
          <p:nvPr>
            <p:ph sz="quarter" idx="2"/>
          </p:nvPr>
        </p:nvSpPr>
        <p:spPr>
          <a:xfrm>
            <a:off x="1331913" y="2960688"/>
            <a:ext cx="647700" cy="7921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 smtClean="0">
                <a:latin typeface="Arial" charset="0"/>
              </a:rPr>
              <a:t>8.</a:t>
            </a:r>
          </a:p>
          <a:p>
            <a:endParaRPr lang="ru-RU" sz="2400" smtClean="0"/>
          </a:p>
        </p:txBody>
      </p:sp>
      <p:graphicFrame>
        <p:nvGraphicFramePr>
          <p:cNvPr id="36964" name="Group 100"/>
          <p:cNvGraphicFramePr>
            <a:graphicFrameLocks noGrp="1"/>
          </p:cNvGraphicFramePr>
          <p:nvPr>
            <p:ph sz="quarter" idx="3"/>
          </p:nvPr>
        </p:nvGraphicFramePr>
        <p:xfrm>
          <a:off x="2771775" y="4113213"/>
          <a:ext cx="2962275" cy="2189162"/>
        </p:xfrm>
        <a:graphic>
          <a:graphicData uri="http://schemas.openxmlformats.org/drawingml/2006/table">
            <a:tbl>
              <a:tblPr/>
              <a:tblGrid>
                <a:gridCol w="493712"/>
                <a:gridCol w="493713"/>
                <a:gridCol w="493712"/>
                <a:gridCol w="493713"/>
                <a:gridCol w="493712"/>
                <a:gridCol w="493713"/>
              </a:tblGrid>
              <a:tr h="10953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CCB2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CCB2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CCB2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3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CCB2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CCB2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CCB2D"/>
                    </a:solidFill>
                  </a:tcPr>
                </a:tc>
              </a:tr>
            </a:tbl>
          </a:graphicData>
        </a:graphic>
      </p:graphicFrame>
      <p:grpSp>
        <p:nvGrpSpPr>
          <p:cNvPr id="14363" name="Group 62"/>
          <p:cNvGrpSpPr>
            <a:grpSpLocks noChangeAspect="1"/>
          </p:cNvGrpSpPr>
          <p:nvPr/>
        </p:nvGrpSpPr>
        <p:grpSpPr bwMode="auto">
          <a:xfrm>
            <a:off x="2124075" y="3284538"/>
            <a:ext cx="4321175" cy="423862"/>
            <a:chOff x="4358" y="12478"/>
            <a:chExt cx="3001" cy="176"/>
          </a:xfrm>
        </p:grpSpPr>
        <p:sp>
          <p:nvSpPr>
            <p:cNvPr id="14375" name="AutoShape 63"/>
            <p:cNvSpPr>
              <a:spLocks noChangeAspect="1" noChangeArrowheads="1"/>
            </p:cNvSpPr>
            <p:nvPr/>
          </p:nvSpPr>
          <p:spPr bwMode="auto">
            <a:xfrm>
              <a:off x="4358" y="12478"/>
              <a:ext cx="3001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76" name="AutoShape 64"/>
            <p:cNvSpPr>
              <a:spLocks noChangeArrowheads="1"/>
            </p:cNvSpPr>
            <p:nvPr/>
          </p:nvSpPr>
          <p:spPr bwMode="auto">
            <a:xfrm>
              <a:off x="4376" y="12496"/>
              <a:ext cx="424" cy="139"/>
            </a:xfrm>
            <a:prstGeom prst="leftRightArrow">
              <a:avLst>
                <a:gd name="adj1" fmla="val 6926"/>
                <a:gd name="adj2" fmla="val 0"/>
              </a:avLst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77" name="AutoShape 65"/>
            <p:cNvSpPr>
              <a:spLocks noChangeArrowheads="1"/>
            </p:cNvSpPr>
            <p:nvPr/>
          </p:nvSpPr>
          <p:spPr bwMode="auto">
            <a:xfrm>
              <a:off x="6494" y="12496"/>
              <a:ext cx="423" cy="139"/>
            </a:xfrm>
            <a:prstGeom prst="leftRightArrow">
              <a:avLst>
                <a:gd name="adj1" fmla="val 6926"/>
                <a:gd name="adj2" fmla="val 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78" name="AutoShape 66"/>
            <p:cNvSpPr>
              <a:spLocks noChangeArrowheads="1"/>
            </p:cNvSpPr>
            <p:nvPr/>
          </p:nvSpPr>
          <p:spPr bwMode="auto">
            <a:xfrm>
              <a:off x="6070" y="12496"/>
              <a:ext cx="424" cy="139"/>
            </a:xfrm>
            <a:prstGeom prst="leftRightArrow">
              <a:avLst>
                <a:gd name="adj1" fmla="val 6926"/>
                <a:gd name="adj2" fmla="val 0"/>
              </a:avLst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79" name="AutoShape 67"/>
            <p:cNvSpPr>
              <a:spLocks noChangeArrowheads="1"/>
            </p:cNvSpPr>
            <p:nvPr/>
          </p:nvSpPr>
          <p:spPr bwMode="auto">
            <a:xfrm>
              <a:off x="5647" y="12496"/>
              <a:ext cx="422" cy="140"/>
            </a:xfrm>
            <a:prstGeom prst="leftRightArrow">
              <a:avLst>
                <a:gd name="adj1" fmla="val 6926"/>
                <a:gd name="adj2" fmla="val 0"/>
              </a:avLst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80" name="AutoShape 68"/>
            <p:cNvSpPr>
              <a:spLocks noChangeArrowheads="1"/>
            </p:cNvSpPr>
            <p:nvPr/>
          </p:nvSpPr>
          <p:spPr bwMode="auto">
            <a:xfrm>
              <a:off x="4800" y="12496"/>
              <a:ext cx="423" cy="139"/>
            </a:xfrm>
            <a:prstGeom prst="leftRightArrow">
              <a:avLst>
                <a:gd name="adj1" fmla="val 6926"/>
                <a:gd name="adj2" fmla="val 0"/>
              </a:avLst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81" name="AutoShape 69"/>
            <p:cNvSpPr>
              <a:spLocks noChangeArrowheads="1"/>
            </p:cNvSpPr>
            <p:nvPr/>
          </p:nvSpPr>
          <p:spPr bwMode="auto">
            <a:xfrm>
              <a:off x="5223" y="12496"/>
              <a:ext cx="424" cy="138"/>
            </a:xfrm>
            <a:prstGeom prst="leftRightArrow">
              <a:avLst>
                <a:gd name="adj1" fmla="val 6926"/>
                <a:gd name="adj2" fmla="val 0"/>
              </a:avLst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82" name="AutoShape 70"/>
            <p:cNvSpPr>
              <a:spLocks noChangeArrowheads="1"/>
            </p:cNvSpPr>
            <p:nvPr/>
          </p:nvSpPr>
          <p:spPr bwMode="auto">
            <a:xfrm>
              <a:off x="6917" y="12496"/>
              <a:ext cx="424" cy="139"/>
            </a:xfrm>
            <a:prstGeom prst="leftRightArrow">
              <a:avLst>
                <a:gd name="adj1" fmla="val 6926"/>
                <a:gd name="adj2" fmla="val 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1403350" y="4041775"/>
            <a:ext cx="6477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ru-RU" sz="3600" dirty="0">
                <a:latin typeface="Arial" pitchFamily="34" charset="0"/>
              </a:rPr>
              <a:t>9.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lang="ru-RU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65" name="Блок-схема: решение 46"/>
          <p:cNvSpPr>
            <a:spLocks noChangeArrowheads="1"/>
          </p:cNvSpPr>
          <p:nvPr/>
        </p:nvSpPr>
        <p:spPr bwMode="auto">
          <a:xfrm>
            <a:off x="1439863" y="404813"/>
            <a:ext cx="2447925" cy="1152525"/>
          </a:xfrm>
          <a:prstGeom prst="flowChartDecision">
            <a:avLst/>
          </a:prstGeom>
          <a:solidFill>
            <a:srgbClr val="FFFF00"/>
          </a:solidFill>
          <a:ln w="38100" algn="ctr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6" name="Блок-схема: решение 47"/>
          <p:cNvSpPr>
            <a:spLocks noChangeArrowheads="1"/>
          </p:cNvSpPr>
          <p:nvPr/>
        </p:nvSpPr>
        <p:spPr bwMode="auto">
          <a:xfrm>
            <a:off x="3887788" y="1557338"/>
            <a:ext cx="2447925" cy="1150937"/>
          </a:xfrm>
          <a:prstGeom prst="flowChartDecision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7" name="Блок-схема: решение 48"/>
          <p:cNvSpPr>
            <a:spLocks noChangeArrowheads="1"/>
          </p:cNvSpPr>
          <p:nvPr/>
        </p:nvSpPr>
        <p:spPr bwMode="auto">
          <a:xfrm>
            <a:off x="1439863" y="1557338"/>
            <a:ext cx="2447925" cy="1150937"/>
          </a:xfrm>
          <a:prstGeom prst="flowChartDecision">
            <a:avLst/>
          </a:prstGeom>
          <a:solidFill>
            <a:srgbClr val="FFFFFF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8" name="Блок-схема: решение 56"/>
          <p:cNvSpPr>
            <a:spLocks noChangeArrowheads="1"/>
          </p:cNvSpPr>
          <p:nvPr/>
        </p:nvSpPr>
        <p:spPr bwMode="auto">
          <a:xfrm>
            <a:off x="3887788" y="404813"/>
            <a:ext cx="2447925" cy="1152525"/>
          </a:xfrm>
          <a:prstGeom prst="flowChartDecision">
            <a:avLst/>
          </a:prstGeom>
          <a:solidFill>
            <a:srgbClr val="FFFFFF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9" name="Блок-схема: решение 57"/>
          <p:cNvSpPr>
            <a:spLocks noChangeArrowheads="1"/>
          </p:cNvSpPr>
          <p:nvPr/>
        </p:nvSpPr>
        <p:spPr bwMode="auto">
          <a:xfrm>
            <a:off x="6335713" y="404813"/>
            <a:ext cx="2449512" cy="1152525"/>
          </a:xfrm>
          <a:prstGeom prst="flowChartDecision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14370" name="Прямая соединительная линия 73"/>
          <p:cNvCxnSpPr>
            <a:cxnSpLocks noChangeShapeType="1"/>
            <a:stCxn id="14365" idx="1"/>
            <a:endCxn id="14368" idx="1"/>
          </p:cNvCxnSpPr>
          <p:nvPr/>
        </p:nvCxnSpPr>
        <p:spPr bwMode="auto">
          <a:xfrm>
            <a:off x="1439863" y="981075"/>
            <a:ext cx="2447925" cy="0"/>
          </a:xfrm>
          <a:prstGeom prst="line">
            <a:avLst/>
          </a:prstGeom>
          <a:noFill/>
          <a:ln w="38100" algn="ctr">
            <a:solidFill>
              <a:srgbClr val="08080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71" name="Прямая соединительная линия 75"/>
          <p:cNvCxnSpPr>
            <a:cxnSpLocks noChangeShapeType="1"/>
            <a:stCxn id="14368" idx="1"/>
            <a:endCxn id="14368" idx="3"/>
          </p:cNvCxnSpPr>
          <p:nvPr/>
        </p:nvCxnSpPr>
        <p:spPr bwMode="auto">
          <a:xfrm>
            <a:off x="3887788" y="981075"/>
            <a:ext cx="244792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72" name="Прямая соединительная линия 77"/>
          <p:cNvCxnSpPr>
            <a:cxnSpLocks noChangeShapeType="1"/>
            <a:stCxn id="14369" idx="1"/>
            <a:endCxn id="14369" idx="3"/>
          </p:cNvCxnSpPr>
          <p:nvPr/>
        </p:nvCxnSpPr>
        <p:spPr bwMode="auto">
          <a:xfrm>
            <a:off x="6335713" y="981075"/>
            <a:ext cx="2449512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73" name="Прямая соединительная линия 79"/>
          <p:cNvCxnSpPr>
            <a:cxnSpLocks noChangeShapeType="1"/>
            <a:stCxn id="14367" idx="1"/>
            <a:endCxn id="14367" idx="3"/>
          </p:cNvCxnSpPr>
          <p:nvPr/>
        </p:nvCxnSpPr>
        <p:spPr bwMode="auto">
          <a:xfrm>
            <a:off x="1439863" y="2133600"/>
            <a:ext cx="244792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74" name="Прямая соединительная линия 81"/>
          <p:cNvCxnSpPr>
            <a:cxnSpLocks noChangeShapeType="1"/>
            <a:stCxn id="14367" idx="3"/>
            <a:endCxn id="14366" idx="3"/>
          </p:cNvCxnSpPr>
          <p:nvPr/>
        </p:nvCxnSpPr>
        <p:spPr bwMode="auto">
          <a:xfrm>
            <a:off x="3887788" y="2133600"/>
            <a:ext cx="244792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331913" y="1160463"/>
            <a:ext cx="7127875" cy="295275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dist"/>
            <a:r>
              <a:rPr lang="ru-RU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4D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Сравнение дробей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52400"/>
            <a:ext cx="8243888" cy="796925"/>
          </a:xfrm>
        </p:spPr>
        <p:txBody>
          <a:bodyPr/>
          <a:lstStyle/>
          <a:p>
            <a:pPr algn="ctr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часть №1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052736"/>
            <a:ext cx="8964996" cy="4671789"/>
          </a:xfrm>
        </p:spPr>
        <p:txBody>
          <a:bodyPr>
            <a:normAutofit/>
          </a:bodyPr>
          <a:lstStyle/>
          <a:p>
            <a:pPr marL="457200" lvl="0" indent="-457200" algn="just">
              <a:spcBef>
                <a:spcPts val="0"/>
              </a:spcBef>
              <a:buAutoNum type="arabicParenR"/>
            </a:pP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Постройте </a:t>
            </a: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два квадрата со стороной 4 см. </a:t>
            </a:r>
            <a:endParaRPr lang="ru-RU" sz="3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spcBef>
                <a:spcPts val="0"/>
              </a:spcBef>
              <a:buAutoNum type="arabicParenR"/>
            </a:pP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Разделите </a:t>
            </a: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каждый из них на 4 равные части. </a:t>
            </a:r>
            <a:endParaRPr lang="ru-RU" sz="3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spcBef>
                <a:spcPts val="0"/>
              </a:spcBef>
              <a:buAutoNum type="arabicParenR"/>
            </a:pP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одном заштрихуйте    квадрата, а на втором    . </a:t>
            </a:r>
            <a:endParaRPr lang="ru-RU" sz="3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spcBef>
                <a:spcPts val="0"/>
              </a:spcBef>
              <a:buAutoNum type="arabicParenR"/>
            </a:pP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Сравните </a:t>
            </a: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заштрихованные части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 algn="just">
              <a:spcBef>
                <a:spcPts val="0"/>
              </a:spcBef>
              <a:buAutoNum type="arabicParenR"/>
            </a:pP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Сравните дроби      и      .</a:t>
            </a:r>
            <a:endParaRPr lang="ru-RU" sz="3600" dirty="0">
              <a:solidFill>
                <a:prstClr val="black"/>
              </a:solidFill>
              <a:latin typeface="Trebuchet MS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ru-RU" sz="2800" dirty="0" smtClean="0">
              <a:solidFill>
                <a:srgbClr val="00000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ru-RU" sz="2800" dirty="0" smtClean="0">
              <a:solidFill>
                <a:srgbClr val="00000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ru-RU" sz="2800" dirty="0" smtClean="0">
              <a:solidFill>
                <a:srgbClr val="00000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ru-RU" sz="28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306679"/>
              </p:ext>
            </p:extLst>
          </p:nvPr>
        </p:nvGraphicFramePr>
        <p:xfrm>
          <a:off x="5436096" y="2528900"/>
          <a:ext cx="360040" cy="9063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9" name="Формула" r:id="rId3" imgW="152280" imgH="393480" progId="Equation.3">
                  <p:embed/>
                </p:oleObj>
              </mc:Choice>
              <mc:Fallback>
                <p:oleObj name="Формула" r:id="rId3" imgW="152280" imgH="39348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2528900"/>
                        <a:ext cx="360040" cy="9063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0242770"/>
              </p:ext>
            </p:extLst>
          </p:nvPr>
        </p:nvGraphicFramePr>
        <p:xfrm>
          <a:off x="2123728" y="3176972"/>
          <a:ext cx="324036" cy="813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0" name="Формула" r:id="rId5" imgW="152280" imgH="393480" progId="Equation.3">
                  <p:embed/>
                </p:oleObj>
              </mc:Choice>
              <mc:Fallback>
                <p:oleObj name="Формула" r:id="rId5" imgW="152280" imgH="39348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3176972"/>
                        <a:ext cx="324036" cy="8134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1421132"/>
              </p:ext>
            </p:extLst>
          </p:nvPr>
        </p:nvGraphicFramePr>
        <p:xfrm>
          <a:off x="5004048" y="4257091"/>
          <a:ext cx="360040" cy="903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1" name="Формула" r:id="rId7" imgW="152280" imgH="393480" progId="Equation.3">
                  <p:embed/>
                </p:oleObj>
              </mc:Choice>
              <mc:Fallback>
                <p:oleObj name="Формула" r:id="rId7" imgW="152280" imgH="39348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4257091"/>
                        <a:ext cx="360040" cy="9038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6874750"/>
              </p:ext>
            </p:extLst>
          </p:nvPr>
        </p:nvGraphicFramePr>
        <p:xfrm>
          <a:off x="4067944" y="4257092"/>
          <a:ext cx="360363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2" name="Формула" r:id="rId8" imgW="152334" imgH="393529" progId="Equation.3">
                  <p:embed/>
                </p:oleObj>
              </mc:Choice>
              <mc:Fallback>
                <p:oleObj name="Формула" r:id="rId8" imgW="152334" imgH="393529" progId="Equation.3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4257092"/>
                        <a:ext cx="360363" cy="906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Овал 29"/>
          <p:cNvSpPr/>
          <p:nvPr/>
        </p:nvSpPr>
        <p:spPr>
          <a:xfrm>
            <a:off x="2771800" y="5877272"/>
            <a:ext cx="864096" cy="79208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4932040" y="5949280"/>
            <a:ext cx="864096" cy="79208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476672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>
              <a:solidFill>
                <a:prstClr val="black"/>
              </a:solidFill>
              <a:latin typeface="Trebuchet M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15616" y="2564904"/>
            <a:ext cx="2376264" cy="20162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92080" y="2564904"/>
            <a:ext cx="2376264" cy="20162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13" name="Прямая соединительная линия 12"/>
          <p:cNvCxnSpPr>
            <a:stCxn id="10" idx="0"/>
            <a:endCxn id="10" idx="2"/>
          </p:cNvCxnSpPr>
          <p:nvPr/>
        </p:nvCxnSpPr>
        <p:spPr>
          <a:xfrm>
            <a:off x="2303748" y="2564904"/>
            <a:ext cx="0" cy="20162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10" idx="1"/>
            <a:endCxn id="10" idx="3"/>
          </p:cNvCxnSpPr>
          <p:nvPr/>
        </p:nvCxnSpPr>
        <p:spPr>
          <a:xfrm>
            <a:off x="1115616" y="3573016"/>
            <a:ext cx="23762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11" idx="0"/>
            <a:endCxn id="11" idx="2"/>
          </p:cNvCxnSpPr>
          <p:nvPr/>
        </p:nvCxnSpPr>
        <p:spPr>
          <a:xfrm>
            <a:off x="6480212" y="2564904"/>
            <a:ext cx="0" cy="20162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1" idx="1"/>
            <a:endCxn id="11" idx="3"/>
          </p:cNvCxnSpPr>
          <p:nvPr/>
        </p:nvCxnSpPr>
        <p:spPr>
          <a:xfrm>
            <a:off x="5292080" y="3573016"/>
            <a:ext cx="23762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1115616" y="2564904"/>
            <a:ext cx="11881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303748" y="2564904"/>
            <a:ext cx="11881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292080" y="2564904"/>
            <a:ext cx="1188132" cy="1008112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480212" y="2564904"/>
            <a:ext cx="1188132" cy="1008112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480212" y="3573016"/>
            <a:ext cx="1188132" cy="1008112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79912" y="2570128"/>
            <a:ext cx="14401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ru-RU" sz="12000" b="1" dirty="0">
                <a:solidFill>
                  <a:srgbClr val="5ECCF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</a:t>
            </a:r>
            <a:endParaRPr lang="ru-RU" sz="12000" b="1" dirty="0">
              <a:solidFill>
                <a:srgbClr val="5ECCF3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900530"/>
              </p:ext>
            </p:extLst>
          </p:nvPr>
        </p:nvGraphicFramePr>
        <p:xfrm>
          <a:off x="2777260" y="4593716"/>
          <a:ext cx="853176" cy="2147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0" name="Формула" r:id="rId4" imgW="152280" imgH="393480" progId="Equation.3">
                  <p:embed/>
                </p:oleObj>
              </mc:Choice>
              <mc:Fallback>
                <p:oleObj name="Формула" r:id="rId4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7260" y="4593716"/>
                        <a:ext cx="853176" cy="21476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3779912" y="4658360"/>
            <a:ext cx="14401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ru-RU" sz="12000" b="1" dirty="0">
                <a:solidFill>
                  <a:srgbClr val="5ECCF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</a:t>
            </a:r>
            <a:endParaRPr lang="ru-RU" sz="12000" b="1" dirty="0">
              <a:solidFill>
                <a:srgbClr val="5ECCF3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719257"/>
              </p:ext>
            </p:extLst>
          </p:nvPr>
        </p:nvGraphicFramePr>
        <p:xfrm>
          <a:off x="4943649" y="4667076"/>
          <a:ext cx="852487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1" name="Формула" r:id="rId6" imgW="152280" imgH="393480" progId="Equation.3">
                  <p:embed/>
                </p:oleObj>
              </mc:Choice>
              <mc:Fallback>
                <p:oleObj name="Формула" r:id="rId6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649" y="4667076"/>
                        <a:ext cx="852487" cy="214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150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10" grpId="0" animBg="1"/>
      <p:bldP spid="11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218488" cy="1476375"/>
          </a:xfrm>
        </p:spPr>
        <p:txBody>
          <a:bodyPr/>
          <a:lstStyle/>
          <a:p>
            <a:pPr>
              <a:defRPr/>
            </a:pPr>
            <a:r>
              <a:rPr lang="ru-RU" sz="6600" dirty="0">
                <a:solidFill>
                  <a:srgbClr val="FF0000"/>
                </a:solidFill>
              </a:rPr>
              <a:t>Вывод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215517" y="1196752"/>
            <a:ext cx="8928484" cy="3995961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Из двух дробей с одинаковыми знаменателями больше та, у которой числитель больше.</a:t>
            </a:r>
          </a:p>
          <a:p>
            <a:pPr marL="609600" indent="-609600">
              <a:buFontTx/>
              <a:buNone/>
            </a:pPr>
            <a:endParaRPr lang="ru-RU" dirty="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263613"/>
              </p:ext>
            </p:extLst>
          </p:nvPr>
        </p:nvGraphicFramePr>
        <p:xfrm>
          <a:off x="2519772" y="2456892"/>
          <a:ext cx="854075" cy="214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Формула" r:id="rId3" imgW="152280" imgH="393480" progId="Equation.3">
                  <p:embed/>
                </p:oleObj>
              </mc:Choice>
              <mc:Fallback>
                <p:oleObj name="Формула" r:id="rId3" imgW="152280" imgH="393480" progId="Equation.3">
                  <p:embed/>
                  <p:pic>
                    <p:nvPicPr>
                      <p:cNvPr id="0" name="Объект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772" y="2456892"/>
                        <a:ext cx="854075" cy="214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563373"/>
              </p:ext>
            </p:extLst>
          </p:nvPr>
        </p:nvGraphicFramePr>
        <p:xfrm>
          <a:off x="4860032" y="2459628"/>
          <a:ext cx="852488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Формула" r:id="rId5" imgW="152280" imgH="393480" progId="Equation.3">
                  <p:embed/>
                </p:oleObj>
              </mc:Choice>
              <mc:Fallback>
                <p:oleObj name="Формула" r:id="rId5" imgW="152280" imgH="393480" progId="Equation.3">
                  <p:embed/>
                  <p:pic>
                    <p:nvPicPr>
                      <p:cNvPr id="0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2459628"/>
                        <a:ext cx="852488" cy="214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671900" y="2459504"/>
            <a:ext cx="1029449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ru-RU" sz="12000" b="1" dirty="0">
                <a:solidFill>
                  <a:srgbClr val="5ECCF3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</a:t>
            </a:r>
            <a:endParaRPr lang="ru-RU" sz="12000" b="1" dirty="0">
              <a:solidFill>
                <a:srgbClr val="5ECCF3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62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1276</TotalTime>
  <Words>221</Words>
  <Application>Microsoft Office PowerPoint</Application>
  <PresentationFormat>Экран (4:3)</PresentationFormat>
  <Paragraphs>76</Paragraphs>
  <Slides>14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Тема Office</vt:lpstr>
      <vt:lpstr>Воздушный поток</vt:lpstr>
      <vt:lpstr>562</vt:lpstr>
      <vt:lpstr>Equation</vt:lpstr>
      <vt:lpstr>Диаграмма</vt:lpstr>
      <vt:lpstr>Формула</vt:lpstr>
      <vt:lpstr>Я начинаю, а вы мне в рифму отвечайте:</vt:lpstr>
      <vt:lpstr>Прочитайте дроби, назовите числитель и знаменатель</vt:lpstr>
      <vt:lpstr>Математический  диктант</vt:lpstr>
      <vt:lpstr>Презентация PowerPoint</vt:lpstr>
      <vt:lpstr>Презентация PowerPoint</vt:lpstr>
      <vt:lpstr>Презентация PowerPoint</vt:lpstr>
      <vt:lpstr>Практическая часть №1</vt:lpstr>
      <vt:lpstr>Презентация PowerPoint</vt:lpstr>
      <vt:lpstr>Вывод</vt:lpstr>
      <vt:lpstr>№1. Сравните: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Admin</cp:lastModifiedBy>
  <cp:revision>109</cp:revision>
  <dcterms:created xsi:type="dcterms:W3CDTF">2007-10-30T20:17:32Z</dcterms:created>
  <dcterms:modified xsi:type="dcterms:W3CDTF">2019-02-24T09:18:06Z</dcterms:modified>
</cp:coreProperties>
</file>