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77" r:id="rId4"/>
    <p:sldId id="271" r:id="rId5"/>
    <p:sldId id="272" r:id="rId6"/>
    <p:sldId id="273" r:id="rId7"/>
    <p:sldId id="274" r:id="rId8"/>
    <p:sldId id="275" r:id="rId9"/>
    <p:sldId id="276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2" autoAdjust="0"/>
    <p:restoredTop sz="94101" autoAdjust="0"/>
  </p:normalViewPr>
  <p:slideViewPr>
    <p:cSldViewPr showGuides="1">
      <p:cViewPr>
        <p:scale>
          <a:sx n="75" d="100"/>
          <a:sy n="75" d="100"/>
        </p:scale>
        <p:origin x="-906" y="-294"/>
      </p:cViewPr>
      <p:guideLst>
        <p:guide orient="horz" pos="16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71E88-1C72-4F96-8057-64C04DDC596F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DEC18-B09D-4B52-AF2C-07751EFF7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7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DEC18-B09D-4B52-AF2C-07751EFF79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7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1719625" y="1527242"/>
            <a:ext cx="568297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Объем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цилиндра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53842"/>
              </p:ext>
            </p:extLst>
          </p:nvPr>
        </p:nvGraphicFramePr>
        <p:xfrm>
          <a:off x="-108520" y="-92545"/>
          <a:ext cx="9361040" cy="532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4680520"/>
              </a:tblGrid>
              <a:tr h="1080119">
                <a:tc gridSpan="2"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  <a:r>
                        <a:rPr lang="ru-RU" sz="3200" i="1" baseline="0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цилиндра</a:t>
                      </a:r>
                      <a:endParaRPr lang="ru-RU" sz="3200" i="1" dirty="0" smtClean="0">
                        <a:solidFill>
                          <a:schemeClr val="bg1"/>
                        </a:solidFill>
                        <a:effectLst>
                          <a:glow rad="63500">
                            <a:schemeClr val="tx1">
                              <a:alpha val="55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  <a:tr h="2009722">
                <a:tc gridSpan="2"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960" y="139593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36" y="262203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цилиндра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004107" y="2535321"/>
                <a:ext cx="3908570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осн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07" y="2535321"/>
                <a:ext cx="3908570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8046" r="-374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-435136" y="987574"/>
            <a:ext cx="10225136" cy="135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53" y="3546865"/>
            <a:ext cx="2540800" cy="14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252536" y="2365480"/>
            <a:ext cx="10153128" cy="320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43" y="1078887"/>
            <a:ext cx="2062919" cy="116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36892"/>
            <a:ext cx="2539207" cy="142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54770" y="1450898"/>
            <a:ext cx="615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Определение цилиндра.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56524" y="2282522"/>
            <a:ext cx="681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Основные элементы цилиндра.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668" y="3233140"/>
            <a:ext cx="681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Формула для вычисления объёма цилиндра.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2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51140" y="4220062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араллелограмм 60"/>
          <p:cNvSpPr/>
          <p:nvPr/>
        </p:nvSpPr>
        <p:spPr>
          <a:xfrm>
            <a:off x="179512" y="3690814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688394" y="384723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775720" y="3930377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/>
                </a:solidFill>
                <a:latin typeface="Times New Roman"/>
                <a:ea typeface="Calibri"/>
              </a:rPr>
              <a:t>Боковой поверхностью</a:t>
            </a:r>
            <a:r>
              <a:rPr lang="ru-RU" dirty="0">
                <a:latin typeface="Times New Roman"/>
                <a:ea typeface="Calibri"/>
              </a:rPr>
              <a:t> цилиндра называется часть цилиндрической поверхности, расположенная между </a:t>
            </a:r>
            <a:r>
              <a:rPr lang="ru-RU" dirty="0" smtClean="0">
                <a:latin typeface="Times New Roman"/>
                <a:ea typeface="Calibri"/>
              </a:rPr>
              <a:t>основаниями цилиндра.</a:t>
            </a:r>
            <a:endParaRPr lang="ru-RU" dirty="0"/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738"/>
            <a:ext cx="8064896" cy="632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угольник 111"/>
              <p:cNvSpPr/>
              <p:nvPr/>
            </p:nvSpPr>
            <p:spPr>
              <a:xfrm>
                <a:off x="800102" y="205011"/>
                <a:ext cx="75334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/>
                    <a:ea typeface="Calibri"/>
                  </a:rPr>
                  <a:t>Определение. </a:t>
                </a:r>
                <a:r>
                  <a:rPr lang="ru-RU" dirty="0" smtClean="0">
                    <a:latin typeface="Times New Roman"/>
                    <a:ea typeface="Calibri"/>
                  </a:rPr>
                  <a:t>Тело</a:t>
                </a:r>
                <a:r>
                  <a:rPr lang="ru-RU" dirty="0">
                    <a:latin typeface="Times New Roman"/>
                    <a:ea typeface="Calibri"/>
                  </a:rPr>
                  <a:t>, ограниченное цилиндрической поверхностью </a:t>
                </a:r>
                <a:r>
                  <a:rPr lang="ru-RU" dirty="0" smtClean="0">
                    <a:latin typeface="Times New Roman"/>
                    <a:ea typeface="Calibri"/>
                  </a:rPr>
                  <a:t>и двумя </a:t>
                </a:r>
                <a:r>
                  <a:rPr lang="ru-RU" dirty="0">
                    <a:latin typeface="Times New Roman"/>
                    <a:ea typeface="Calibri"/>
                  </a:rPr>
                  <a:t>равными </a:t>
                </a:r>
                <a:r>
                  <a:rPr lang="ru-RU" dirty="0" smtClean="0">
                    <a:latin typeface="Times New Roman"/>
                    <a:ea typeface="Calibri"/>
                  </a:rPr>
                  <a:t>кругами с границами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𝐿</m:t>
                    </m:r>
                  </m:oMath>
                </a14:m>
                <a:r>
                  <a:rPr lang="en-US" dirty="0" smtClean="0">
                    <a:latin typeface="Times New Roman"/>
                    <a:ea typeface="Calibri"/>
                  </a:rPr>
                  <a:t> </a:t>
                </a:r>
                <a:r>
                  <a:rPr lang="ru-RU" dirty="0" smtClean="0">
                    <a:latin typeface="Times New Roman"/>
                    <a:ea typeface="Calibri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/>
                    <a:ea typeface="Calibri"/>
                  </a:rPr>
                  <a:t>, называется </a:t>
                </a:r>
                <a:r>
                  <a:rPr lang="ru-RU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</a:rPr>
                  <a:t>цилиндром</a:t>
                </a:r>
                <a:r>
                  <a:rPr lang="ru-RU" dirty="0" smtClean="0">
                    <a:latin typeface="Times New Roman"/>
                    <a:ea typeface="Calibri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12" name="Прямоугольник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" y="205011"/>
                <a:ext cx="753340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47" t="-4717" r="-1052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Прямоугольник 112"/>
          <p:cNvSpPr/>
          <p:nvPr/>
        </p:nvSpPr>
        <p:spPr>
          <a:xfrm>
            <a:off x="3775720" y="2014736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Ось цилиндрической поверхности называется </a:t>
            </a:r>
            <a:r>
              <a:rPr lang="ru-RU" b="1" i="1" dirty="0">
                <a:solidFill>
                  <a:schemeClr val="accent3"/>
                </a:solidFill>
                <a:latin typeface="Times New Roman"/>
                <a:ea typeface="Calibri"/>
              </a:rPr>
              <a:t>осью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779968" y="2636432"/>
            <a:ext cx="529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Длина образующей называется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/>
                <a:ea typeface="Calibri"/>
              </a:rPr>
              <a:t>высотой </a:t>
            </a:r>
            <a:r>
              <a:rPr lang="ru-RU" dirty="0" smtClean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3779912" y="105958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Круги называются </a:t>
            </a:r>
            <a:r>
              <a:rPr lang="ru-RU" b="1" i="1" dirty="0">
                <a:solidFill>
                  <a:schemeClr val="accent6"/>
                </a:solidFill>
                <a:latin typeface="Times New Roman"/>
                <a:ea typeface="Calibri"/>
              </a:rPr>
              <a:t>основаниями</a:t>
            </a:r>
            <a:r>
              <a:rPr lang="ru-RU" dirty="0">
                <a:latin typeface="Times New Roman"/>
                <a:ea typeface="Calibri"/>
              </a:rPr>
              <a:t> цилиндра</a:t>
            </a:r>
            <a:r>
              <a:rPr lang="en-US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775720" y="2994506"/>
            <a:ext cx="511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Радиус основания называется </a:t>
            </a:r>
            <a:r>
              <a:rPr lang="ru-RU" b="1" i="1" dirty="0">
                <a:solidFill>
                  <a:schemeClr val="accent4"/>
                </a:solidFill>
                <a:latin typeface="Times New Roman"/>
                <a:ea typeface="Calibri"/>
              </a:rPr>
              <a:t>радиусом</a:t>
            </a:r>
            <a:r>
              <a:rPr lang="ru-RU" dirty="0">
                <a:latin typeface="Times New Roman"/>
                <a:ea typeface="Calibri"/>
              </a:rPr>
              <a:t> цилиндра.</a:t>
            </a:r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970946" y="1925419"/>
            <a:ext cx="1160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ось </a:t>
            </a:r>
            <a:endParaRPr lang="en-US" b="1" i="1" dirty="0" smtClean="0">
              <a:solidFill>
                <a:schemeClr val="accent3"/>
              </a:solidFill>
              <a:latin typeface="Times New Roman"/>
              <a:ea typeface="Calibri"/>
            </a:endParaRPr>
          </a:p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/>
                <a:ea typeface="Calibri"/>
              </a:rPr>
              <a:t>цилиндра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775720" y="1402313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Отрезки образующих, заключенные между основаниями, -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образующими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Calibri"/>
              </a:rPr>
              <a:t>цилиндра.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1979712" y="2571750"/>
            <a:ext cx="954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высота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607389" y="3939902"/>
                <a:ext cx="39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89" y="3939902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Дуга 87"/>
          <p:cNvSpPr/>
          <p:nvPr/>
        </p:nvSpPr>
        <p:spPr>
          <a:xfrm>
            <a:off x="685615" y="3840352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Дуга 119"/>
          <p:cNvSpPr/>
          <p:nvPr/>
        </p:nvSpPr>
        <p:spPr>
          <a:xfrm>
            <a:off x="685219" y="3839319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683849" y="1607360"/>
            <a:ext cx="7631" cy="2580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3192191" y="1598917"/>
            <a:ext cx="7631" cy="2590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Дуга 86"/>
          <p:cNvSpPr/>
          <p:nvPr/>
        </p:nvSpPr>
        <p:spPr>
          <a:xfrm rot="10800000">
            <a:off x="686589" y="3859043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 rot="10800000">
            <a:off x="688394" y="3858010"/>
            <a:ext cx="2509104" cy="656923"/>
          </a:xfrm>
          <a:prstGeom prst="arc">
            <a:avLst>
              <a:gd name="adj1" fmla="val 10796337"/>
              <a:gd name="adj2" fmla="val 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340148" y="4143226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 flipV="1">
            <a:off x="1468025" y="1922212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2404129" y="1917449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2836177" y="1845441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1921990" y="1946027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578064" y="4253810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4" y="4253810"/>
                <a:ext cx="36574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131590"/>
            <a:ext cx="482453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28472" y="1114006"/>
                <a:ext cx="4824536" cy="2003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Прямым круговым цилиндром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или просто </a:t>
                </a:r>
                <a:r>
                  <a:rPr lang="ru-RU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Calibri"/>
                    <a:cs typeface="Times New Roman"/>
                  </a:rPr>
                  <a:t>цилиндром</a:t>
                </a:r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называется геометрическое тело, ограниченное цилиндрической поверхностью и двумя параллельными плоскостями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  <a:cs typeface="Times New Roman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  <a:ea typeface="Cambria Math"/>
                        <a:cs typeface="Times New Roman"/>
                      </a:rPr>
                      <m:t>𝛽</m:t>
                    </m:r>
                  </m:oMath>
                </a14:m>
                <a:r>
                  <a:rPr lang="ru-RU" dirty="0">
                    <a:latin typeface="Times New Roman"/>
                    <a:ea typeface="Calibri"/>
                    <a:cs typeface="Times New Roman"/>
                  </a:rPr>
                  <a:t>, которые перпендикулярны образующим цилиндрической поверхности.</a:t>
                </a: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72" y="1114006"/>
                <a:ext cx="4824536" cy="2003625"/>
              </a:xfrm>
              <a:prstGeom prst="rect">
                <a:avLst/>
              </a:prstGeom>
              <a:blipFill rotWithShape="1">
                <a:blip r:embed="rId7"/>
                <a:stretch>
                  <a:fillRect l="-1011" t="-610" b="-3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251520" y="4299942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99942"/>
                <a:ext cx="38241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222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араллелограмм 63"/>
          <p:cNvSpPr/>
          <p:nvPr/>
        </p:nvSpPr>
        <p:spPr>
          <a:xfrm>
            <a:off x="232862" y="1135366"/>
            <a:ext cx="3528000" cy="936000"/>
          </a:xfrm>
          <a:prstGeom prst="parallelogram">
            <a:avLst>
              <a:gd name="adj" fmla="val 51378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23528" y="1707654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7654"/>
                <a:ext cx="38241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Овал 83"/>
          <p:cNvSpPr/>
          <p:nvPr/>
        </p:nvSpPr>
        <p:spPr>
          <a:xfrm>
            <a:off x="691335" y="1275966"/>
            <a:ext cx="2509104" cy="6569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1956531" y="1603496"/>
            <a:ext cx="321" cy="2544248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1949560" y="1592216"/>
            <a:ext cx="0" cy="25922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Овал 116"/>
          <p:cNvSpPr/>
          <p:nvPr/>
        </p:nvSpPr>
        <p:spPr>
          <a:xfrm>
            <a:off x="691569" y="1275606"/>
            <a:ext cx="2509104" cy="656923"/>
          </a:xfrm>
          <a:prstGeom prst="ellipse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878804" y="1110762"/>
                <a:ext cx="463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804" y="1110762"/>
                <a:ext cx="46301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184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Прямоугольник 145"/>
          <p:cNvSpPr/>
          <p:nvPr/>
        </p:nvSpPr>
        <p:spPr>
          <a:xfrm>
            <a:off x="1331640" y="153823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6"/>
                </a:solidFill>
                <a:latin typeface="Times New Roman"/>
                <a:ea typeface="Calibri"/>
              </a:rPr>
              <a:t>основание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095153" y="1256556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>радиус</a:t>
            </a:r>
            <a:endParaRPr lang="ru-RU" dirty="0">
              <a:solidFill>
                <a:schemeClr val="accent4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942872" y="1600478"/>
            <a:ext cx="1260000" cy="0"/>
          </a:xfrm>
          <a:prstGeom prst="line">
            <a:avLst/>
          </a:prstGeom>
          <a:ln w="190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1540544" y="1323342"/>
                <a:ext cx="484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44" y="1323342"/>
                <a:ext cx="48494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164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Овал 54"/>
          <p:cNvSpPr/>
          <p:nvPr/>
        </p:nvSpPr>
        <p:spPr>
          <a:xfrm>
            <a:off x="1916496" y="1556320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единительная линия 133"/>
          <p:cNvCxnSpPr>
            <a:stCxn id="55" idx="0"/>
          </p:cNvCxnSpPr>
          <p:nvPr/>
        </p:nvCxnSpPr>
        <p:spPr>
          <a:xfrm flipH="1" flipV="1">
            <a:off x="1952175" y="967044"/>
            <a:ext cx="321" cy="589276"/>
          </a:xfrm>
          <a:prstGeom prst="line">
            <a:avLst/>
          </a:prstGeom>
          <a:ln w="28575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1916496" y="4147142"/>
            <a:ext cx="72000" cy="72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3447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Цилиндр называется </a:t>
            </a:r>
            <a:r>
              <a:rPr lang="ru-RU" b="1" i="1" dirty="0">
                <a:latin typeface="Times New Roman"/>
                <a:ea typeface="Calibri"/>
              </a:rPr>
              <a:t>равносторонним</a:t>
            </a:r>
            <a:r>
              <a:rPr lang="ru-RU" i="1" dirty="0">
                <a:latin typeface="Times New Roman"/>
                <a:ea typeface="Calibri"/>
              </a:rPr>
              <a:t>, если его высота равна диаметру основания.</a:t>
            </a:r>
            <a:endParaRPr lang="ru-RU" i="1" dirty="0"/>
          </a:p>
        </p:txBody>
      </p:sp>
      <p:sp>
        <p:nvSpPr>
          <p:cNvPr id="39" name="Полилиния 38"/>
          <p:cNvSpPr/>
          <p:nvPr/>
        </p:nvSpPr>
        <p:spPr>
          <a:xfrm>
            <a:off x="691269" y="1617663"/>
            <a:ext cx="2503054" cy="2886868"/>
          </a:xfrm>
          <a:custGeom>
            <a:avLst/>
            <a:gdLst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57150 w 2520950"/>
              <a:gd name="connsiteY29" fmla="*/ 26987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14600 w 2520950"/>
              <a:gd name="connsiteY0" fmla="*/ 2565400 h 2908300"/>
              <a:gd name="connsiteX1" fmla="*/ 2520950 w 2520950"/>
              <a:gd name="connsiteY1" fmla="*/ 38100 h 2908300"/>
              <a:gd name="connsiteX2" fmla="*/ 2438400 w 2520950"/>
              <a:gd name="connsiteY2" fmla="*/ 120650 h 2908300"/>
              <a:gd name="connsiteX3" fmla="*/ 2349500 w 2520950"/>
              <a:gd name="connsiteY3" fmla="*/ 171450 h 2908300"/>
              <a:gd name="connsiteX4" fmla="*/ 2222500 w 2520950"/>
              <a:gd name="connsiteY4" fmla="*/ 215900 h 2908300"/>
              <a:gd name="connsiteX5" fmla="*/ 2139950 w 2520950"/>
              <a:gd name="connsiteY5" fmla="*/ 228600 h 2908300"/>
              <a:gd name="connsiteX6" fmla="*/ 2025650 w 2520950"/>
              <a:gd name="connsiteY6" fmla="*/ 254000 h 2908300"/>
              <a:gd name="connsiteX7" fmla="*/ 1930400 w 2520950"/>
              <a:gd name="connsiteY7" fmla="*/ 279400 h 2908300"/>
              <a:gd name="connsiteX8" fmla="*/ 1847850 w 2520950"/>
              <a:gd name="connsiteY8" fmla="*/ 285750 h 2908300"/>
              <a:gd name="connsiteX9" fmla="*/ 1739900 w 2520950"/>
              <a:gd name="connsiteY9" fmla="*/ 304800 h 2908300"/>
              <a:gd name="connsiteX10" fmla="*/ 1631950 w 2520950"/>
              <a:gd name="connsiteY10" fmla="*/ 311150 h 2908300"/>
              <a:gd name="connsiteX11" fmla="*/ 1530350 w 2520950"/>
              <a:gd name="connsiteY11" fmla="*/ 317500 h 2908300"/>
              <a:gd name="connsiteX12" fmla="*/ 1384300 w 2520950"/>
              <a:gd name="connsiteY12" fmla="*/ 323850 h 2908300"/>
              <a:gd name="connsiteX13" fmla="*/ 1263650 w 2520950"/>
              <a:gd name="connsiteY13" fmla="*/ 323850 h 2908300"/>
              <a:gd name="connsiteX14" fmla="*/ 1104900 w 2520950"/>
              <a:gd name="connsiteY14" fmla="*/ 317500 h 2908300"/>
              <a:gd name="connsiteX15" fmla="*/ 952500 w 2520950"/>
              <a:gd name="connsiteY15" fmla="*/ 317500 h 2908300"/>
              <a:gd name="connsiteX16" fmla="*/ 850900 w 2520950"/>
              <a:gd name="connsiteY16" fmla="*/ 311150 h 2908300"/>
              <a:gd name="connsiteX17" fmla="*/ 730250 w 2520950"/>
              <a:gd name="connsiteY17" fmla="*/ 285750 h 2908300"/>
              <a:gd name="connsiteX18" fmla="*/ 609600 w 2520950"/>
              <a:gd name="connsiteY18" fmla="*/ 279400 h 2908300"/>
              <a:gd name="connsiteX19" fmla="*/ 527050 w 2520950"/>
              <a:gd name="connsiteY19" fmla="*/ 260350 h 2908300"/>
              <a:gd name="connsiteX20" fmla="*/ 431800 w 2520950"/>
              <a:gd name="connsiteY20" fmla="*/ 241300 h 2908300"/>
              <a:gd name="connsiteX21" fmla="*/ 349250 w 2520950"/>
              <a:gd name="connsiteY21" fmla="*/ 215900 h 2908300"/>
              <a:gd name="connsiteX22" fmla="*/ 279400 w 2520950"/>
              <a:gd name="connsiteY22" fmla="*/ 196850 h 2908300"/>
              <a:gd name="connsiteX23" fmla="*/ 190500 w 2520950"/>
              <a:gd name="connsiteY23" fmla="*/ 165100 h 2908300"/>
              <a:gd name="connsiteX24" fmla="*/ 127000 w 2520950"/>
              <a:gd name="connsiteY24" fmla="*/ 127000 h 2908300"/>
              <a:gd name="connsiteX25" fmla="*/ 57150 w 2520950"/>
              <a:gd name="connsiteY25" fmla="*/ 76200 h 2908300"/>
              <a:gd name="connsiteX26" fmla="*/ 12700 w 2520950"/>
              <a:gd name="connsiteY26" fmla="*/ 31750 h 2908300"/>
              <a:gd name="connsiteX27" fmla="*/ 0 w 2520950"/>
              <a:gd name="connsiteY27" fmla="*/ 0 h 2908300"/>
              <a:gd name="connsiteX28" fmla="*/ 6350 w 2520950"/>
              <a:gd name="connsiteY28" fmla="*/ 2571750 h 2908300"/>
              <a:gd name="connsiteX29" fmla="*/ 63500 w 2520950"/>
              <a:gd name="connsiteY29" fmla="*/ 2673350 h 2908300"/>
              <a:gd name="connsiteX30" fmla="*/ 158750 w 2520950"/>
              <a:gd name="connsiteY30" fmla="*/ 2736850 h 2908300"/>
              <a:gd name="connsiteX31" fmla="*/ 342900 w 2520950"/>
              <a:gd name="connsiteY31" fmla="*/ 2800350 h 2908300"/>
              <a:gd name="connsiteX32" fmla="*/ 463550 w 2520950"/>
              <a:gd name="connsiteY32" fmla="*/ 2825750 h 2908300"/>
              <a:gd name="connsiteX33" fmla="*/ 628650 w 2520950"/>
              <a:gd name="connsiteY33" fmla="*/ 2863850 h 2908300"/>
              <a:gd name="connsiteX34" fmla="*/ 762000 w 2520950"/>
              <a:gd name="connsiteY34" fmla="*/ 2882900 h 2908300"/>
              <a:gd name="connsiteX35" fmla="*/ 933450 w 2520950"/>
              <a:gd name="connsiteY35" fmla="*/ 2901950 h 2908300"/>
              <a:gd name="connsiteX36" fmla="*/ 1060450 w 2520950"/>
              <a:gd name="connsiteY36" fmla="*/ 2901950 h 2908300"/>
              <a:gd name="connsiteX37" fmla="*/ 1231900 w 2520950"/>
              <a:gd name="connsiteY37" fmla="*/ 2901950 h 2908300"/>
              <a:gd name="connsiteX38" fmla="*/ 1397000 w 2520950"/>
              <a:gd name="connsiteY38" fmla="*/ 2908300 h 2908300"/>
              <a:gd name="connsiteX39" fmla="*/ 1587500 w 2520950"/>
              <a:gd name="connsiteY39" fmla="*/ 2895600 h 2908300"/>
              <a:gd name="connsiteX40" fmla="*/ 1835150 w 2520950"/>
              <a:gd name="connsiteY40" fmla="*/ 2870200 h 2908300"/>
              <a:gd name="connsiteX41" fmla="*/ 2095500 w 2520950"/>
              <a:gd name="connsiteY41" fmla="*/ 2819400 h 2908300"/>
              <a:gd name="connsiteX42" fmla="*/ 2305050 w 2520950"/>
              <a:gd name="connsiteY42" fmla="*/ 2749550 h 2908300"/>
              <a:gd name="connsiteX43" fmla="*/ 2457450 w 2520950"/>
              <a:gd name="connsiteY43" fmla="*/ 2673350 h 2908300"/>
              <a:gd name="connsiteX44" fmla="*/ 2514600 w 2520950"/>
              <a:gd name="connsiteY44" fmla="*/ 2622550 h 2908300"/>
              <a:gd name="connsiteX45" fmla="*/ 2514600 w 2520950"/>
              <a:gd name="connsiteY45" fmla="*/ 2565400 h 2908300"/>
              <a:gd name="connsiteX0" fmla="*/ 2508434 w 2514784"/>
              <a:gd name="connsiteY0" fmla="*/ 2560637 h 2903537"/>
              <a:gd name="connsiteX1" fmla="*/ 2514784 w 2514784"/>
              <a:gd name="connsiteY1" fmla="*/ 33337 h 2903537"/>
              <a:gd name="connsiteX2" fmla="*/ 2432234 w 2514784"/>
              <a:gd name="connsiteY2" fmla="*/ 115887 h 2903537"/>
              <a:gd name="connsiteX3" fmla="*/ 2343334 w 2514784"/>
              <a:gd name="connsiteY3" fmla="*/ 166687 h 2903537"/>
              <a:gd name="connsiteX4" fmla="*/ 2216334 w 2514784"/>
              <a:gd name="connsiteY4" fmla="*/ 211137 h 2903537"/>
              <a:gd name="connsiteX5" fmla="*/ 2133784 w 2514784"/>
              <a:gd name="connsiteY5" fmla="*/ 223837 h 2903537"/>
              <a:gd name="connsiteX6" fmla="*/ 2019484 w 2514784"/>
              <a:gd name="connsiteY6" fmla="*/ 249237 h 2903537"/>
              <a:gd name="connsiteX7" fmla="*/ 1924234 w 2514784"/>
              <a:gd name="connsiteY7" fmla="*/ 274637 h 2903537"/>
              <a:gd name="connsiteX8" fmla="*/ 1841684 w 2514784"/>
              <a:gd name="connsiteY8" fmla="*/ 280987 h 2903537"/>
              <a:gd name="connsiteX9" fmla="*/ 1733734 w 2514784"/>
              <a:gd name="connsiteY9" fmla="*/ 300037 h 2903537"/>
              <a:gd name="connsiteX10" fmla="*/ 1625784 w 2514784"/>
              <a:gd name="connsiteY10" fmla="*/ 306387 h 2903537"/>
              <a:gd name="connsiteX11" fmla="*/ 1524184 w 2514784"/>
              <a:gd name="connsiteY11" fmla="*/ 312737 h 2903537"/>
              <a:gd name="connsiteX12" fmla="*/ 1378134 w 2514784"/>
              <a:gd name="connsiteY12" fmla="*/ 319087 h 2903537"/>
              <a:gd name="connsiteX13" fmla="*/ 1257484 w 2514784"/>
              <a:gd name="connsiteY13" fmla="*/ 319087 h 2903537"/>
              <a:gd name="connsiteX14" fmla="*/ 1098734 w 2514784"/>
              <a:gd name="connsiteY14" fmla="*/ 312737 h 2903537"/>
              <a:gd name="connsiteX15" fmla="*/ 946334 w 2514784"/>
              <a:gd name="connsiteY15" fmla="*/ 312737 h 2903537"/>
              <a:gd name="connsiteX16" fmla="*/ 844734 w 2514784"/>
              <a:gd name="connsiteY16" fmla="*/ 306387 h 2903537"/>
              <a:gd name="connsiteX17" fmla="*/ 724084 w 2514784"/>
              <a:gd name="connsiteY17" fmla="*/ 280987 h 2903537"/>
              <a:gd name="connsiteX18" fmla="*/ 603434 w 2514784"/>
              <a:gd name="connsiteY18" fmla="*/ 274637 h 2903537"/>
              <a:gd name="connsiteX19" fmla="*/ 520884 w 2514784"/>
              <a:gd name="connsiteY19" fmla="*/ 255587 h 2903537"/>
              <a:gd name="connsiteX20" fmla="*/ 425634 w 2514784"/>
              <a:gd name="connsiteY20" fmla="*/ 236537 h 2903537"/>
              <a:gd name="connsiteX21" fmla="*/ 343084 w 2514784"/>
              <a:gd name="connsiteY21" fmla="*/ 211137 h 2903537"/>
              <a:gd name="connsiteX22" fmla="*/ 273234 w 2514784"/>
              <a:gd name="connsiteY22" fmla="*/ 192087 h 2903537"/>
              <a:gd name="connsiteX23" fmla="*/ 184334 w 2514784"/>
              <a:gd name="connsiteY23" fmla="*/ 160337 h 2903537"/>
              <a:gd name="connsiteX24" fmla="*/ 120834 w 2514784"/>
              <a:gd name="connsiteY24" fmla="*/ 122237 h 2903537"/>
              <a:gd name="connsiteX25" fmla="*/ 50984 w 2514784"/>
              <a:gd name="connsiteY25" fmla="*/ 71437 h 2903537"/>
              <a:gd name="connsiteX26" fmla="*/ 6534 w 2514784"/>
              <a:gd name="connsiteY26" fmla="*/ 26987 h 2903537"/>
              <a:gd name="connsiteX27" fmla="*/ 12884 w 2514784"/>
              <a:gd name="connsiteY27" fmla="*/ 0 h 2903537"/>
              <a:gd name="connsiteX28" fmla="*/ 184 w 2514784"/>
              <a:gd name="connsiteY28" fmla="*/ 2566987 h 2903537"/>
              <a:gd name="connsiteX29" fmla="*/ 57334 w 2514784"/>
              <a:gd name="connsiteY29" fmla="*/ 2668587 h 2903537"/>
              <a:gd name="connsiteX30" fmla="*/ 152584 w 2514784"/>
              <a:gd name="connsiteY30" fmla="*/ 2732087 h 2903537"/>
              <a:gd name="connsiteX31" fmla="*/ 336734 w 2514784"/>
              <a:gd name="connsiteY31" fmla="*/ 2795587 h 2903537"/>
              <a:gd name="connsiteX32" fmla="*/ 457384 w 2514784"/>
              <a:gd name="connsiteY32" fmla="*/ 2820987 h 2903537"/>
              <a:gd name="connsiteX33" fmla="*/ 622484 w 2514784"/>
              <a:gd name="connsiteY33" fmla="*/ 2859087 h 2903537"/>
              <a:gd name="connsiteX34" fmla="*/ 755834 w 2514784"/>
              <a:gd name="connsiteY34" fmla="*/ 2878137 h 2903537"/>
              <a:gd name="connsiteX35" fmla="*/ 927284 w 2514784"/>
              <a:gd name="connsiteY35" fmla="*/ 2897187 h 2903537"/>
              <a:gd name="connsiteX36" fmla="*/ 1054284 w 2514784"/>
              <a:gd name="connsiteY36" fmla="*/ 2897187 h 2903537"/>
              <a:gd name="connsiteX37" fmla="*/ 1225734 w 2514784"/>
              <a:gd name="connsiteY37" fmla="*/ 2897187 h 2903537"/>
              <a:gd name="connsiteX38" fmla="*/ 1390834 w 2514784"/>
              <a:gd name="connsiteY38" fmla="*/ 2903537 h 2903537"/>
              <a:gd name="connsiteX39" fmla="*/ 1581334 w 2514784"/>
              <a:gd name="connsiteY39" fmla="*/ 2890837 h 2903537"/>
              <a:gd name="connsiteX40" fmla="*/ 1828984 w 2514784"/>
              <a:gd name="connsiteY40" fmla="*/ 2865437 h 2903537"/>
              <a:gd name="connsiteX41" fmla="*/ 2089334 w 2514784"/>
              <a:gd name="connsiteY41" fmla="*/ 2814637 h 2903537"/>
              <a:gd name="connsiteX42" fmla="*/ 2298884 w 2514784"/>
              <a:gd name="connsiteY42" fmla="*/ 2744787 h 2903537"/>
              <a:gd name="connsiteX43" fmla="*/ 2451284 w 2514784"/>
              <a:gd name="connsiteY43" fmla="*/ 2668587 h 2903537"/>
              <a:gd name="connsiteX44" fmla="*/ 2508434 w 2514784"/>
              <a:gd name="connsiteY44" fmla="*/ 2617787 h 2903537"/>
              <a:gd name="connsiteX45" fmla="*/ 2508434 w 2514784"/>
              <a:gd name="connsiteY45" fmla="*/ 2560637 h 2903537"/>
              <a:gd name="connsiteX0" fmla="*/ 2503737 w 2510087"/>
              <a:gd name="connsiteY0" fmla="*/ 2560637 h 2903537"/>
              <a:gd name="connsiteX1" fmla="*/ 2510087 w 2510087"/>
              <a:gd name="connsiteY1" fmla="*/ 33337 h 2903537"/>
              <a:gd name="connsiteX2" fmla="*/ 2427537 w 2510087"/>
              <a:gd name="connsiteY2" fmla="*/ 115887 h 2903537"/>
              <a:gd name="connsiteX3" fmla="*/ 2338637 w 2510087"/>
              <a:gd name="connsiteY3" fmla="*/ 166687 h 2903537"/>
              <a:gd name="connsiteX4" fmla="*/ 2211637 w 2510087"/>
              <a:gd name="connsiteY4" fmla="*/ 211137 h 2903537"/>
              <a:gd name="connsiteX5" fmla="*/ 2129087 w 2510087"/>
              <a:gd name="connsiteY5" fmla="*/ 223837 h 2903537"/>
              <a:gd name="connsiteX6" fmla="*/ 2014787 w 2510087"/>
              <a:gd name="connsiteY6" fmla="*/ 249237 h 2903537"/>
              <a:gd name="connsiteX7" fmla="*/ 1919537 w 2510087"/>
              <a:gd name="connsiteY7" fmla="*/ 274637 h 2903537"/>
              <a:gd name="connsiteX8" fmla="*/ 1836987 w 2510087"/>
              <a:gd name="connsiteY8" fmla="*/ 280987 h 2903537"/>
              <a:gd name="connsiteX9" fmla="*/ 1729037 w 2510087"/>
              <a:gd name="connsiteY9" fmla="*/ 300037 h 2903537"/>
              <a:gd name="connsiteX10" fmla="*/ 1621087 w 2510087"/>
              <a:gd name="connsiteY10" fmla="*/ 306387 h 2903537"/>
              <a:gd name="connsiteX11" fmla="*/ 1519487 w 2510087"/>
              <a:gd name="connsiteY11" fmla="*/ 312737 h 2903537"/>
              <a:gd name="connsiteX12" fmla="*/ 1373437 w 2510087"/>
              <a:gd name="connsiteY12" fmla="*/ 319087 h 2903537"/>
              <a:gd name="connsiteX13" fmla="*/ 1252787 w 2510087"/>
              <a:gd name="connsiteY13" fmla="*/ 319087 h 2903537"/>
              <a:gd name="connsiteX14" fmla="*/ 1094037 w 2510087"/>
              <a:gd name="connsiteY14" fmla="*/ 312737 h 2903537"/>
              <a:gd name="connsiteX15" fmla="*/ 941637 w 2510087"/>
              <a:gd name="connsiteY15" fmla="*/ 312737 h 2903537"/>
              <a:gd name="connsiteX16" fmla="*/ 840037 w 2510087"/>
              <a:gd name="connsiteY16" fmla="*/ 306387 h 2903537"/>
              <a:gd name="connsiteX17" fmla="*/ 719387 w 2510087"/>
              <a:gd name="connsiteY17" fmla="*/ 280987 h 2903537"/>
              <a:gd name="connsiteX18" fmla="*/ 598737 w 2510087"/>
              <a:gd name="connsiteY18" fmla="*/ 274637 h 2903537"/>
              <a:gd name="connsiteX19" fmla="*/ 516187 w 2510087"/>
              <a:gd name="connsiteY19" fmla="*/ 255587 h 2903537"/>
              <a:gd name="connsiteX20" fmla="*/ 420937 w 2510087"/>
              <a:gd name="connsiteY20" fmla="*/ 236537 h 2903537"/>
              <a:gd name="connsiteX21" fmla="*/ 338387 w 2510087"/>
              <a:gd name="connsiteY21" fmla="*/ 211137 h 2903537"/>
              <a:gd name="connsiteX22" fmla="*/ 268537 w 2510087"/>
              <a:gd name="connsiteY22" fmla="*/ 192087 h 2903537"/>
              <a:gd name="connsiteX23" fmla="*/ 179637 w 2510087"/>
              <a:gd name="connsiteY23" fmla="*/ 160337 h 2903537"/>
              <a:gd name="connsiteX24" fmla="*/ 116137 w 2510087"/>
              <a:gd name="connsiteY24" fmla="*/ 122237 h 2903537"/>
              <a:gd name="connsiteX25" fmla="*/ 46287 w 2510087"/>
              <a:gd name="connsiteY25" fmla="*/ 71437 h 2903537"/>
              <a:gd name="connsiteX26" fmla="*/ 1837 w 2510087"/>
              <a:gd name="connsiteY26" fmla="*/ 26987 h 2903537"/>
              <a:gd name="connsiteX27" fmla="*/ 8187 w 2510087"/>
              <a:gd name="connsiteY27" fmla="*/ 0 h 2903537"/>
              <a:gd name="connsiteX28" fmla="*/ 249 w 2510087"/>
              <a:gd name="connsiteY28" fmla="*/ 2566987 h 2903537"/>
              <a:gd name="connsiteX29" fmla="*/ 52637 w 2510087"/>
              <a:gd name="connsiteY29" fmla="*/ 2668587 h 2903537"/>
              <a:gd name="connsiteX30" fmla="*/ 147887 w 2510087"/>
              <a:gd name="connsiteY30" fmla="*/ 2732087 h 2903537"/>
              <a:gd name="connsiteX31" fmla="*/ 332037 w 2510087"/>
              <a:gd name="connsiteY31" fmla="*/ 2795587 h 2903537"/>
              <a:gd name="connsiteX32" fmla="*/ 452687 w 2510087"/>
              <a:gd name="connsiteY32" fmla="*/ 2820987 h 2903537"/>
              <a:gd name="connsiteX33" fmla="*/ 617787 w 2510087"/>
              <a:gd name="connsiteY33" fmla="*/ 2859087 h 2903537"/>
              <a:gd name="connsiteX34" fmla="*/ 751137 w 2510087"/>
              <a:gd name="connsiteY34" fmla="*/ 2878137 h 2903537"/>
              <a:gd name="connsiteX35" fmla="*/ 922587 w 2510087"/>
              <a:gd name="connsiteY35" fmla="*/ 2897187 h 2903537"/>
              <a:gd name="connsiteX36" fmla="*/ 1049587 w 2510087"/>
              <a:gd name="connsiteY36" fmla="*/ 2897187 h 2903537"/>
              <a:gd name="connsiteX37" fmla="*/ 1221037 w 2510087"/>
              <a:gd name="connsiteY37" fmla="*/ 2897187 h 2903537"/>
              <a:gd name="connsiteX38" fmla="*/ 1386137 w 2510087"/>
              <a:gd name="connsiteY38" fmla="*/ 2903537 h 2903537"/>
              <a:gd name="connsiteX39" fmla="*/ 1576637 w 2510087"/>
              <a:gd name="connsiteY39" fmla="*/ 2890837 h 2903537"/>
              <a:gd name="connsiteX40" fmla="*/ 1824287 w 2510087"/>
              <a:gd name="connsiteY40" fmla="*/ 2865437 h 2903537"/>
              <a:gd name="connsiteX41" fmla="*/ 2084637 w 2510087"/>
              <a:gd name="connsiteY41" fmla="*/ 2814637 h 2903537"/>
              <a:gd name="connsiteX42" fmla="*/ 2294187 w 2510087"/>
              <a:gd name="connsiteY42" fmla="*/ 2744787 h 2903537"/>
              <a:gd name="connsiteX43" fmla="*/ 2446587 w 2510087"/>
              <a:gd name="connsiteY43" fmla="*/ 2668587 h 2903537"/>
              <a:gd name="connsiteX44" fmla="*/ 2503737 w 2510087"/>
              <a:gd name="connsiteY44" fmla="*/ 2617787 h 2903537"/>
              <a:gd name="connsiteX45" fmla="*/ 2503737 w 2510087"/>
              <a:gd name="connsiteY45" fmla="*/ 2560637 h 2903537"/>
              <a:gd name="connsiteX0" fmla="*/ 2502670 w 2509020"/>
              <a:gd name="connsiteY0" fmla="*/ 2560637 h 2903537"/>
              <a:gd name="connsiteX1" fmla="*/ 2509020 w 2509020"/>
              <a:gd name="connsiteY1" fmla="*/ 33337 h 2903537"/>
              <a:gd name="connsiteX2" fmla="*/ 2426470 w 2509020"/>
              <a:gd name="connsiteY2" fmla="*/ 115887 h 2903537"/>
              <a:gd name="connsiteX3" fmla="*/ 2337570 w 2509020"/>
              <a:gd name="connsiteY3" fmla="*/ 166687 h 2903537"/>
              <a:gd name="connsiteX4" fmla="*/ 2210570 w 2509020"/>
              <a:gd name="connsiteY4" fmla="*/ 211137 h 2903537"/>
              <a:gd name="connsiteX5" fmla="*/ 2128020 w 2509020"/>
              <a:gd name="connsiteY5" fmla="*/ 223837 h 2903537"/>
              <a:gd name="connsiteX6" fmla="*/ 2013720 w 2509020"/>
              <a:gd name="connsiteY6" fmla="*/ 249237 h 2903537"/>
              <a:gd name="connsiteX7" fmla="*/ 1918470 w 2509020"/>
              <a:gd name="connsiteY7" fmla="*/ 274637 h 2903537"/>
              <a:gd name="connsiteX8" fmla="*/ 1835920 w 2509020"/>
              <a:gd name="connsiteY8" fmla="*/ 280987 h 2903537"/>
              <a:gd name="connsiteX9" fmla="*/ 1727970 w 2509020"/>
              <a:gd name="connsiteY9" fmla="*/ 300037 h 2903537"/>
              <a:gd name="connsiteX10" fmla="*/ 1620020 w 2509020"/>
              <a:gd name="connsiteY10" fmla="*/ 306387 h 2903537"/>
              <a:gd name="connsiteX11" fmla="*/ 1518420 w 2509020"/>
              <a:gd name="connsiteY11" fmla="*/ 312737 h 2903537"/>
              <a:gd name="connsiteX12" fmla="*/ 1372370 w 2509020"/>
              <a:gd name="connsiteY12" fmla="*/ 319087 h 2903537"/>
              <a:gd name="connsiteX13" fmla="*/ 1251720 w 2509020"/>
              <a:gd name="connsiteY13" fmla="*/ 319087 h 2903537"/>
              <a:gd name="connsiteX14" fmla="*/ 1092970 w 2509020"/>
              <a:gd name="connsiteY14" fmla="*/ 312737 h 2903537"/>
              <a:gd name="connsiteX15" fmla="*/ 940570 w 2509020"/>
              <a:gd name="connsiteY15" fmla="*/ 312737 h 2903537"/>
              <a:gd name="connsiteX16" fmla="*/ 838970 w 2509020"/>
              <a:gd name="connsiteY16" fmla="*/ 306387 h 2903537"/>
              <a:gd name="connsiteX17" fmla="*/ 718320 w 2509020"/>
              <a:gd name="connsiteY17" fmla="*/ 280987 h 2903537"/>
              <a:gd name="connsiteX18" fmla="*/ 597670 w 2509020"/>
              <a:gd name="connsiteY18" fmla="*/ 274637 h 2903537"/>
              <a:gd name="connsiteX19" fmla="*/ 515120 w 2509020"/>
              <a:gd name="connsiteY19" fmla="*/ 255587 h 2903537"/>
              <a:gd name="connsiteX20" fmla="*/ 419870 w 2509020"/>
              <a:gd name="connsiteY20" fmla="*/ 236537 h 2903537"/>
              <a:gd name="connsiteX21" fmla="*/ 337320 w 2509020"/>
              <a:gd name="connsiteY21" fmla="*/ 211137 h 2903537"/>
              <a:gd name="connsiteX22" fmla="*/ 267470 w 2509020"/>
              <a:gd name="connsiteY22" fmla="*/ 192087 h 2903537"/>
              <a:gd name="connsiteX23" fmla="*/ 178570 w 2509020"/>
              <a:gd name="connsiteY23" fmla="*/ 160337 h 2903537"/>
              <a:gd name="connsiteX24" fmla="*/ 115070 w 2509020"/>
              <a:gd name="connsiteY24" fmla="*/ 122237 h 2903537"/>
              <a:gd name="connsiteX25" fmla="*/ 45220 w 2509020"/>
              <a:gd name="connsiteY25" fmla="*/ 71437 h 2903537"/>
              <a:gd name="connsiteX26" fmla="*/ 770 w 2509020"/>
              <a:gd name="connsiteY26" fmla="*/ 26987 h 2903537"/>
              <a:gd name="connsiteX27" fmla="*/ 7120 w 2509020"/>
              <a:gd name="connsiteY27" fmla="*/ 0 h 2903537"/>
              <a:gd name="connsiteX28" fmla="*/ 3944 w 2509020"/>
              <a:gd name="connsiteY28" fmla="*/ 2538412 h 2903537"/>
              <a:gd name="connsiteX29" fmla="*/ 51570 w 2509020"/>
              <a:gd name="connsiteY29" fmla="*/ 2668587 h 2903537"/>
              <a:gd name="connsiteX30" fmla="*/ 146820 w 2509020"/>
              <a:gd name="connsiteY30" fmla="*/ 2732087 h 2903537"/>
              <a:gd name="connsiteX31" fmla="*/ 330970 w 2509020"/>
              <a:gd name="connsiteY31" fmla="*/ 2795587 h 2903537"/>
              <a:gd name="connsiteX32" fmla="*/ 451620 w 2509020"/>
              <a:gd name="connsiteY32" fmla="*/ 2820987 h 2903537"/>
              <a:gd name="connsiteX33" fmla="*/ 616720 w 2509020"/>
              <a:gd name="connsiteY33" fmla="*/ 2859087 h 2903537"/>
              <a:gd name="connsiteX34" fmla="*/ 750070 w 2509020"/>
              <a:gd name="connsiteY34" fmla="*/ 2878137 h 2903537"/>
              <a:gd name="connsiteX35" fmla="*/ 921520 w 2509020"/>
              <a:gd name="connsiteY35" fmla="*/ 2897187 h 2903537"/>
              <a:gd name="connsiteX36" fmla="*/ 1048520 w 2509020"/>
              <a:gd name="connsiteY36" fmla="*/ 2897187 h 2903537"/>
              <a:gd name="connsiteX37" fmla="*/ 1219970 w 2509020"/>
              <a:gd name="connsiteY37" fmla="*/ 2897187 h 2903537"/>
              <a:gd name="connsiteX38" fmla="*/ 1385070 w 2509020"/>
              <a:gd name="connsiteY38" fmla="*/ 2903537 h 2903537"/>
              <a:gd name="connsiteX39" fmla="*/ 1575570 w 2509020"/>
              <a:gd name="connsiteY39" fmla="*/ 2890837 h 2903537"/>
              <a:gd name="connsiteX40" fmla="*/ 1823220 w 2509020"/>
              <a:gd name="connsiteY40" fmla="*/ 2865437 h 2903537"/>
              <a:gd name="connsiteX41" fmla="*/ 2083570 w 2509020"/>
              <a:gd name="connsiteY41" fmla="*/ 2814637 h 2903537"/>
              <a:gd name="connsiteX42" fmla="*/ 2293120 w 2509020"/>
              <a:gd name="connsiteY42" fmla="*/ 2744787 h 2903537"/>
              <a:gd name="connsiteX43" fmla="*/ 2445520 w 2509020"/>
              <a:gd name="connsiteY43" fmla="*/ 2668587 h 2903537"/>
              <a:gd name="connsiteX44" fmla="*/ 2502670 w 2509020"/>
              <a:gd name="connsiteY44" fmla="*/ 2617787 h 2903537"/>
              <a:gd name="connsiteX45" fmla="*/ 2502670 w 2509020"/>
              <a:gd name="connsiteY45" fmla="*/ 2560637 h 2903537"/>
              <a:gd name="connsiteX0" fmla="*/ 2502670 w 2503054"/>
              <a:gd name="connsiteY0" fmla="*/ 2560637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60637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71437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5070 w 2503054"/>
              <a:gd name="connsiteY24" fmla="*/ 122237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0337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7470 w 2503054"/>
              <a:gd name="connsiteY22" fmla="*/ 192087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1137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9870 w 2503054"/>
              <a:gd name="connsiteY20" fmla="*/ 236537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5120 w 2503054"/>
              <a:gd name="connsiteY19" fmla="*/ 255587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4637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80987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8970 w 2503054"/>
              <a:gd name="connsiteY16" fmla="*/ 306387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40570 w 2503054"/>
              <a:gd name="connsiteY15" fmla="*/ 312737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12737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51720 w 2503054"/>
              <a:gd name="connsiteY13" fmla="*/ 319087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2370 w 2503054"/>
              <a:gd name="connsiteY12" fmla="*/ 319087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2737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06387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27970 w 2503054"/>
              <a:gd name="connsiteY9" fmla="*/ 300037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5920 w 2503054"/>
              <a:gd name="connsiteY8" fmla="*/ 280987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18470 w 2503054"/>
              <a:gd name="connsiteY7" fmla="*/ 274637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13720 w 2503054"/>
              <a:gd name="connsiteY6" fmla="*/ 249237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28020 w 2503054"/>
              <a:gd name="connsiteY5" fmla="*/ 223837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0570 w 2503054"/>
              <a:gd name="connsiteY4" fmla="*/ 211137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42862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51570 w 2503054"/>
              <a:gd name="connsiteY29" fmla="*/ 2668587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46820 w 2503054"/>
              <a:gd name="connsiteY30" fmla="*/ 2732087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95587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1620 w 2503054"/>
              <a:gd name="connsiteY32" fmla="*/ 2820987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16720 w 2503054"/>
              <a:gd name="connsiteY33" fmla="*/ 2859087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78137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97187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48520 w 2503054"/>
              <a:gd name="connsiteY36" fmla="*/ 2897187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97187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903537"/>
              <a:gd name="connsiteX1" fmla="*/ 2499495 w 2503054"/>
              <a:gd name="connsiteY1" fmla="*/ 54769 h 2903537"/>
              <a:gd name="connsiteX2" fmla="*/ 2426470 w 2503054"/>
              <a:gd name="connsiteY2" fmla="*/ 115887 h 2903537"/>
              <a:gd name="connsiteX3" fmla="*/ 2337570 w 2503054"/>
              <a:gd name="connsiteY3" fmla="*/ 166687 h 2903537"/>
              <a:gd name="connsiteX4" fmla="*/ 2217714 w 2503054"/>
              <a:gd name="connsiteY4" fmla="*/ 213519 h 2903537"/>
              <a:gd name="connsiteX5" fmla="*/ 2137545 w 2503054"/>
              <a:gd name="connsiteY5" fmla="*/ 235743 h 2903537"/>
              <a:gd name="connsiteX6" fmla="*/ 2023245 w 2503054"/>
              <a:gd name="connsiteY6" fmla="*/ 258762 h 2903537"/>
              <a:gd name="connsiteX7" fmla="*/ 1920851 w 2503054"/>
              <a:gd name="connsiteY7" fmla="*/ 281780 h 2903537"/>
              <a:gd name="connsiteX8" fmla="*/ 1833539 w 2503054"/>
              <a:gd name="connsiteY8" fmla="*/ 290512 h 2903537"/>
              <a:gd name="connsiteX9" fmla="*/ 1735114 w 2503054"/>
              <a:gd name="connsiteY9" fmla="*/ 307181 h 2903537"/>
              <a:gd name="connsiteX10" fmla="*/ 1620020 w 2503054"/>
              <a:gd name="connsiteY10" fmla="*/ 315912 h 2903537"/>
              <a:gd name="connsiteX11" fmla="*/ 1518420 w 2503054"/>
              <a:gd name="connsiteY11" fmla="*/ 319881 h 2903537"/>
              <a:gd name="connsiteX12" fmla="*/ 1377132 w 2503054"/>
              <a:gd name="connsiteY12" fmla="*/ 328612 h 2903537"/>
              <a:gd name="connsiteX13" fmla="*/ 1261245 w 2503054"/>
              <a:gd name="connsiteY13" fmla="*/ 330994 h 2903537"/>
              <a:gd name="connsiteX14" fmla="*/ 1092970 w 2503054"/>
              <a:gd name="connsiteY14" fmla="*/ 327025 h 2903537"/>
              <a:gd name="connsiteX15" fmla="*/ 938188 w 2503054"/>
              <a:gd name="connsiteY15" fmla="*/ 319881 h 2903537"/>
              <a:gd name="connsiteX16" fmla="*/ 834208 w 2503054"/>
              <a:gd name="connsiteY16" fmla="*/ 311150 h 2903537"/>
              <a:gd name="connsiteX17" fmla="*/ 718320 w 2503054"/>
              <a:gd name="connsiteY17" fmla="*/ 297656 h 2903537"/>
              <a:gd name="connsiteX18" fmla="*/ 597670 w 2503054"/>
              <a:gd name="connsiteY18" fmla="*/ 279399 h 2903537"/>
              <a:gd name="connsiteX19" fmla="*/ 512739 w 2503054"/>
              <a:gd name="connsiteY19" fmla="*/ 262731 h 2903537"/>
              <a:gd name="connsiteX20" fmla="*/ 412726 w 2503054"/>
              <a:gd name="connsiteY20" fmla="*/ 238918 h 2903537"/>
              <a:gd name="connsiteX21" fmla="*/ 337320 w 2503054"/>
              <a:gd name="connsiteY21" fmla="*/ 218281 h 2903537"/>
              <a:gd name="connsiteX22" fmla="*/ 265089 w 2503054"/>
              <a:gd name="connsiteY22" fmla="*/ 196849 h 2903537"/>
              <a:gd name="connsiteX23" fmla="*/ 178570 w 2503054"/>
              <a:gd name="connsiteY23" fmla="*/ 167481 h 2903537"/>
              <a:gd name="connsiteX24" fmla="*/ 110307 w 2503054"/>
              <a:gd name="connsiteY24" fmla="*/ 134143 h 2903537"/>
              <a:gd name="connsiteX25" fmla="*/ 45220 w 2503054"/>
              <a:gd name="connsiteY25" fmla="*/ 85725 h 2903537"/>
              <a:gd name="connsiteX26" fmla="*/ 770 w 2503054"/>
              <a:gd name="connsiteY26" fmla="*/ 26987 h 2903537"/>
              <a:gd name="connsiteX27" fmla="*/ 7120 w 2503054"/>
              <a:gd name="connsiteY27" fmla="*/ 0 h 2903537"/>
              <a:gd name="connsiteX28" fmla="*/ 3944 w 2503054"/>
              <a:gd name="connsiteY28" fmla="*/ 2538412 h 2903537"/>
              <a:gd name="connsiteX29" fmla="*/ 25376 w 2503054"/>
              <a:gd name="connsiteY29" fmla="*/ 2635250 h 2903537"/>
              <a:gd name="connsiteX30" fmla="*/ 151583 w 2503054"/>
              <a:gd name="connsiteY30" fmla="*/ 2722562 h 2903537"/>
              <a:gd name="connsiteX31" fmla="*/ 330970 w 2503054"/>
              <a:gd name="connsiteY31" fmla="*/ 2786062 h 2903537"/>
              <a:gd name="connsiteX32" fmla="*/ 458764 w 2503054"/>
              <a:gd name="connsiteY32" fmla="*/ 2813843 h 2903537"/>
              <a:gd name="connsiteX33" fmla="*/ 623864 w 2503054"/>
              <a:gd name="connsiteY33" fmla="*/ 2844800 h 2903537"/>
              <a:gd name="connsiteX34" fmla="*/ 750070 w 2503054"/>
              <a:gd name="connsiteY34" fmla="*/ 2863850 h 2903537"/>
              <a:gd name="connsiteX35" fmla="*/ 921520 w 2503054"/>
              <a:gd name="connsiteY35" fmla="*/ 2875756 h 2903537"/>
              <a:gd name="connsiteX36" fmla="*/ 1050901 w 2503054"/>
              <a:gd name="connsiteY36" fmla="*/ 2882899 h 2903537"/>
              <a:gd name="connsiteX37" fmla="*/ 1219970 w 2503054"/>
              <a:gd name="connsiteY37" fmla="*/ 2885281 h 2903537"/>
              <a:gd name="connsiteX38" fmla="*/ 1385070 w 2503054"/>
              <a:gd name="connsiteY38" fmla="*/ 2903537 h 2903537"/>
              <a:gd name="connsiteX39" fmla="*/ 1575570 w 2503054"/>
              <a:gd name="connsiteY39" fmla="*/ 2890837 h 2903537"/>
              <a:gd name="connsiteX40" fmla="*/ 1823220 w 2503054"/>
              <a:gd name="connsiteY40" fmla="*/ 2865437 h 2903537"/>
              <a:gd name="connsiteX41" fmla="*/ 2083570 w 2503054"/>
              <a:gd name="connsiteY41" fmla="*/ 2814637 h 2903537"/>
              <a:gd name="connsiteX42" fmla="*/ 2293120 w 2503054"/>
              <a:gd name="connsiteY42" fmla="*/ 2744787 h 2903537"/>
              <a:gd name="connsiteX43" fmla="*/ 2445520 w 2503054"/>
              <a:gd name="connsiteY43" fmla="*/ 2668587 h 2903537"/>
              <a:gd name="connsiteX44" fmla="*/ 2502670 w 2503054"/>
              <a:gd name="connsiteY44" fmla="*/ 2617787 h 2903537"/>
              <a:gd name="connsiteX45" fmla="*/ 2502670 w 2503054"/>
              <a:gd name="connsiteY45" fmla="*/ 2555875 h 2903537"/>
              <a:gd name="connsiteX0" fmla="*/ 2502670 w 2503054"/>
              <a:gd name="connsiteY0" fmla="*/ 2555875 h 2890837"/>
              <a:gd name="connsiteX1" fmla="*/ 2499495 w 2503054"/>
              <a:gd name="connsiteY1" fmla="*/ 54769 h 2890837"/>
              <a:gd name="connsiteX2" fmla="*/ 2426470 w 2503054"/>
              <a:gd name="connsiteY2" fmla="*/ 115887 h 2890837"/>
              <a:gd name="connsiteX3" fmla="*/ 2337570 w 2503054"/>
              <a:gd name="connsiteY3" fmla="*/ 166687 h 2890837"/>
              <a:gd name="connsiteX4" fmla="*/ 2217714 w 2503054"/>
              <a:gd name="connsiteY4" fmla="*/ 213519 h 2890837"/>
              <a:gd name="connsiteX5" fmla="*/ 2137545 w 2503054"/>
              <a:gd name="connsiteY5" fmla="*/ 235743 h 2890837"/>
              <a:gd name="connsiteX6" fmla="*/ 2023245 w 2503054"/>
              <a:gd name="connsiteY6" fmla="*/ 258762 h 2890837"/>
              <a:gd name="connsiteX7" fmla="*/ 1920851 w 2503054"/>
              <a:gd name="connsiteY7" fmla="*/ 281780 h 2890837"/>
              <a:gd name="connsiteX8" fmla="*/ 1833539 w 2503054"/>
              <a:gd name="connsiteY8" fmla="*/ 290512 h 2890837"/>
              <a:gd name="connsiteX9" fmla="*/ 1735114 w 2503054"/>
              <a:gd name="connsiteY9" fmla="*/ 307181 h 2890837"/>
              <a:gd name="connsiteX10" fmla="*/ 1620020 w 2503054"/>
              <a:gd name="connsiteY10" fmla="*/ 315912 h 2890837"/>
              <a:gd name="connsiteX11" fmla="*/ 1518420 w 2503054"/>
              <a:gd name="connsiteY11" fmla="*/ 319881 h 2890837"/>
              <a:gd name="connsiteX12" fmla="*/ 1377132 w 2503054"/>
              <a:gd name="connsiteY12" fmla="*/ 328612 h 2890837"/>
              <a:gd name="connsiteX13" fmla="*/ 1261245 w 2503054"/>
              <a:gd name="connsiteY13" fmla="*/ 330994 h 2890837"/>
              <a:gd name="connsiteX14" fmla="*/ 1092970 w 2503054"/>
              <a:gd name="connsiteY14" fmla="*/ 327025 h 2890837"/>
              <a:gd name="connsiteX15" fmla="*/ 938188 w 2503054"/>
              <a:gd name="connsiteY15" fmla="*/ 319881 h 2890837"/>
              <a:gd name="connsiteX16" fmla="*/ 834208 w 2503054"/>
              <a:gd name="connsiteY16" fmla="*/ 311150 h 2890837"/>
              <a:gd name="connsiteX17" fmla="*/ 718320 w 2503054"/>
              <a:gd name="connsiteY17" fmla="*/ 297656 h 2890837"/>
              <a:gd name="connsiteX18" fmla="*/ 597670 w 2503054"/>
              <a:gd name="connsiteY18" fmla="*/ 279399 h 2890837"/>
              <a:gd name="connsiteX19" fmla="*/ 512739 w 2503054"/>
              <a:gd name="connsiteY19" fmla="*/ 262731 h 2890837"/>
              <a:gd name="connsiteX20" fmla="*/ 412726 w 2503054"/>
              <a:gd name="connsiteY20" fmla="*/ 238918 h 2890837"/>
              <a:gd name="connsiteX21" fmla="*/ 337320 w 2503054"/>
              <a:gd name="connsiteY21" fmla="*/ 218281 h 2890837"/>
              <a:gd name="connsiteX22" fmla="*/ 265089 w 2503054"/>
              <a:gd name="connsiteY22" fmla="*/ 196849 h 2890837"/>
              <a:gd name="connsiteX23" fmla="*/ 178570 w 2503054"/>
              <a:gd name="connsiteY23" fmla="*/ 167481 h 2890837"/>
              <a:gd name="connsiteX24" fmla="*/ 110307 w 2503054"/>
              <a:gd name="connsiteY24" fmla="*/ 134143 h 2890837"/>
              <a:gd name="connsiteX25" fmla="*/ 45220 w 2503054"/>
              <a:gd name="connsiteY25" fmla="*/ 85725 h 2890837"/>
              <a:gd name="connsiteX26" fmla="*/ 770 w 2503054"/>
              <a:gd name="connsiteY26" fmla="*/ 26987 h 2890837"/>
              <a:gd name="connsiteX27" fmla="*/ 7120 w 2503054"/>
              <a:gd name="connsiteY27" fmla="*/ 0 h 2890837"/>
              <a:gd name="connsiteX28" fmla="*/ 3944 w 2503054"/>
              <a:gd name="connsiteY28" fmla="*/ 2538412 h 2890837"/>
              <a:gd name="connsiteX29" fmla="*/ 25376 w 2503054"/>
              <a:gd name="connsiteY29" fmla="*/ 2635250 h 2890837"/>
              <a:gd name="connsiteX30" fmla="*/ 151583 w 2503054"/>
              <a:gd name="connsiteY30" fmla="*/ 2722562 h 2890837"/>
              <a:gd name="connsiteX31" fmla="*/ 330970 w 2503054"/>
              <a:gd name="connsiteY31" fmla="*/ 2786062 h 2890837"/>
              <a:gd name="connsiteX32" fmla="*/ 458764 w 2503054"/>
              <a:gd name="connsiteY32" fmla="*/ 2813843 h 2890837"/>
              <a:gd name="connsiteX33" fmla="*/ 623864 w 2503054"/>
              <a:gd name="connsiteY33" fmla="*/ 2844800 h 2890837"/>
              <a:gd name="connsiteX34" fmla="*/ 750070 w 2503054"/>
              <a:gd name="connsiteY34" fmla="*/ 2863850 h 2890837"/>
              <a:gd name="connsiteX35" fmla="*/ 921520 w 2503054"/>
              <a:gd name="connsiteY35" fmla="*/ 2875756 h 2890837"/>
              <a:gd name="connsiteX36" fmla="*/ 1050901 w 2503054"/>
              <a:gd name="connsiteY36" fmla="*/ 2882899 h 2890837"/>
              <a:gd name="connsiteX37" fmla="*/ 1219970 w 2503054"/>
              <a:gd name="connsiteY37" fmla="*/ 2885281 h 2890837"/>
              <a:gd name="connsiteX38" fmla="*/ 1389833 w 2503054"/>
              <a:gd name="connsiteY38" fmla="*/ 2886868 h 2890837"/>
              <a:gd name="connsiteX39" fmla="*/ 1575570 w 2503054"/>
              <a:gd name="connsiteY39" fmla="*/ 2890837 h 2890837"/>
              <a:gd name="connsiteX40" fmla="*/ 1823220 w 2503054"/>
              <a:gd name="connsiteY40" fmla="*/ 2865437 h 2890837"/>
              <a:gd name="connsiteX41" fmla="*/ 2083570 w 2503054"/>
              <a:gd name="connsiteY41" fmla="*/ 2814637 h 2890837"/>
              <a:gd name="connsiteX42" fmla="*/ 2293120 w 2503054"/>
              <a:gd name="connsiteY42" fmla="*/ 2744787 h 2890837"/>
              <a:gd name="connsiteX43" fmla="*/ 2445520 w 2503054"/>
              <a:gd name="connsiteY43" fmla="*/ 2668587 h 2890837"/>
              <a:gd name="connsiteX44" fmla="*/ 2502670 w 2503054"/>
              <a:gd name="connsiteY44" fmla="*/ 2617787 h 2890837"/>
              <a:gd name="connsiteX45" fmla="*/ 2502670 w 2503054"/>
              <a:gd name="connsiteY45" fmla="*/ 2555875 h 2890837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3220 w 2503054"/>
              <a:gd name="connsiteY40" fmla="*/ 2865437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83570 w 2503054"/>
              <a:gd name="connsiteY41" fmla="*/ 2814637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44787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45520 w 2503054"/>
              <a:gd name="connsiteY43" fmla="*/ 2668587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502670 w 2503054"/>
              <a:gd name="connsiteY44" fmla="*/ 2617787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  <a:gd name="connsiteX0" fmla="*/ 2502670 w 2503054"/>
              <a:gd name="connsiteY0" fmla="*/ 2555875 h 2886868"/>
              <a:gd name="connsiteX1" fmla="*/ 2499495 w 2503054"/>
              <a:gd name="connsiteY1" fmla="*/ 54769 h 2886868"/>
              <a:gd name="connsiteX2" fmla="*/ 2426470 w 2503054"/>
              <a:gd name="connsiteY2" fmla="*/ 115887 h 2886868"/>
              <a:gd name="connsiteX3" fmla="*/ 2337570 w 2503054"/>
              <a:gd name="connsiteY3" fmla="*/ 166687 h 2886868"/>
              <a:gd name="connsiteX4" fmla="*/ 2217714 w 2503054"/>
              <a:gd name="connsiteY4" fmla="*/ 213519 h 2886868"/>
              <a:gd name="connsiteX5" fmla="*/ 2137545 w 2503054"/>
              <a:gd name="connsiteY5" fmla="*/ 235743 h 2886868"/>
              <a:gd name="connsiteX6" fmla="*/ 2023245 w 2503054"/>
              <a:gd name="connsiteY6" fmla="*/ 258762 h 2886868"/>
              <a:gd name="connsiteX7" fmla="*/ 1920851 w 2503054"/>
              <a:gd name="connsiteY7" fmla="*/ 281780 h 2886868"/>
              <a:gd name="connsiteX8" fmla="*/ 1833539 w 2503054"/>
              <a:gd name="connsiteY8" fmla="*/ 290512 h 2886868"/>
              <a:gd name="connsiteX9" fmla="*/ 1735114 w 2503054"/>
              <a:gd name="connsiteY9" fmla="*/ 307181 h 2886868"/>
              <a:gd name="connsiteX10" fmla="*/ 1620020 w 2503054"/>
              <a:gd name="connsiteY10" fmla="*/ 315912 h 2886868"/>
              <a:gd name="connsiteX11" fmla="*/ 1518420 w 2503054"/>
              <a:gd name="connsiteY11" fmla="*/ 319881 h 2886868"/>
              <a:gd name="connsiteX12" fmla="*/ 1377132 w 2503054"/>
              <a:gd name="connsiteY12" fmla="*/ 328612 h 2886868"/>
              <a:gd name="connsiteX13" fmla="*/ 1261245 w 2503054"/>
              <a:gd name="connsiteY13" fmla="*/ 330994 h 2886868"/>
              <a:gd name="connsiteX14" fmla="*/ 1092970 w 2503054"/>
              <a:gd name="connsiteY14" fmla="*/ 327025 h 2886868"/>
              <a:gd name="connsiteX15" fmla="*/ 938188 w 2503054"/>
              <a:gd name="connsiteY15" fmla="*/ 319881 h 2886868"/>
              <a:gd name="connsiteX16" fmla="*/ 834208 w 2503054"/>
              <a:gd name="connsiteY16" fmla="*/ 311150 h 2886868"/>
              <a:gd name="connsiteX17" fmla="*/ 718320 w 2503054"/>
              <a:gd name="connsiteY17" fmla="*/ 297656 h 2886868"/>
              <a:gd name="connsiteX18" fmla="*/ 597670 w 2503054"/>
              <a:gd name="connsiteY18" fmla="*/ 279399 h 2886868"/>
              <a:gd name="connsiteX19" fmla="*/ 512739 w 2503054"/>
              <a:gd name="connsiteY19" fmla="*/ 262731 h 2886868"/>
              <a:gd name="connsiteX20" fmla="*/ 412726 w 2503054"/>
              <a:gd name="connsiteY20" fmla="*/ 238918 h 2886868"/>
              <a:gd name="connsiteX21" fmla="*/ 337320 w 2503054"/>
              <a:gd name="connsiteY21" fmla="*/ 218281 h 2886868"/>
              <a:gd name="connsiteX22" fmla="*/ 265089 w 2503054"/>
              <a:gd name="connsiteY22" fmla="*/ 196849 h 2886868"/>
              <a:gd name="connsiteX23" fmla="*/ 178570 w 2503054"/>
              <a:gd name="connsiteY23" fmla="*/ 167481 h 2886868"/>
              <a:gd name="connsiteX24" fmla="*/ 110307 w 2503054"/>
              <a:gd name="connsiteY24" fmla="*/ 134143 h 2886868"/>
              <a:gd name="connsiteX25" fmla="*/ 45220 w 2503054"/>
              <a:gd name="connsiteY25" fmla="*/ 85725 h 2886868"/>
              <a:gd name="connsiteX26" fmla="*/ 770 w 2503054"/>
              <a:gd name="connsiteY26" fmla="*/ 26987 h 2886868"/>
              <a:gd name="connsiteX27" fmla="*/ 7120 w 2503054"/>
              <a:gd name="connsiteY27" fmla="*/ 0 h 2886868"/>
              <a:gd name="connsiteX28" fmla="*/ 3944 w 2503054"/>
              <a:gd name="connsiteY28" fmla="*/ 2538412 h 2886868"/>
              <a:gd name="connsiteX29" fmla="*/ 25376 w 2503054"/>
              <a:gd name="connsiteY29" fmla="*/ 2635250 h 2886868"/>
              <a:gd name="connsiteX30" fmla="*/ 151583 w 2503054"/>
              <a:gd name="connsiteY30" fmla="*/ 2722562 h 2886868"/>
              <a:gd name="connsiteX31" fmla="*/ 330970 w 2503054"/>
              <a:gd name="connsiteY31" fmla="*/ 2786062 h 2886868"/>
              <a:gd name="connsiteX32" fmla="*/ 458764 w 2503054"/>
              <a:gd name="connsiteY32" fmla="*/ 2813843 h 2886868"/>
              <a:gd name="connsiteX33" fmla="*/ 623864 w 2503054"/>
              <a:gd name="connsiteY33" fmla="*/ 2844800 h 2886868"/>
              <a:gd name="connsiteX34" fmla="*/ 750070 w 2503054"/>
              <a:gd name="connsiteY34" fmla="*/ 2863850 h 2886868"/>
              <a:gd name="connsiteX35" fmla="*/ 921520 w 2503054"/>
              <a:gd name="connsiteY35" fmla="*/ 2875756 h 2886868"/>
              <a:gd name="connsiteX36" fmla="*/ 1050901 w 2503054"/>
              <a:gd name="connsiteY36" fmla="*/ 2882899 h 2886868"/>
              <a:gd name="connsiteX37" fmla="*/ 1219970 w 2503054"/>
              <a:gd name="connsiteY37" fmla="*/ 2885281 h 2886868"/>
              <a:gd name="connsiteX38" fmla="*/ 1389833 w 2503054"/>
              <a:gd name="connsiteY38" fmla="*/ 2886868 h 2886868"/>
              <a:gd name="connsiteX39" fmla="*/ 1577951 w 2503054"/>
              <a:gd name="connsiteY39" fmla="*/ 2876549 h 2886868"/>
              <a:gd name="connsiteX40" fmla="*/ 1825601 w 2503054"/>
              <a:gd name="connsiteY40" fmla="*/ 2851150 h 2886868"/>
              <a:gd name="connsiteX41" fmla="*/ 2074045 w 2503054"/>
              <a:gd name="connsiteY41" fmla="*/ 2807493 h 2886868"/>
              <a:gd name="connsiteX42" fmla="*/ 2293120 w 2503054"/>
              <a:gd name="connsiteY42" fmla="*/ 2737643 h 2886868"/>
              <a:gd name="connsiteX43" fmla="*/ 2438377 w 2503054"/>
              <a:gd name="connsiteY43" fmla="*/ 2661443 h 2886868"/>
              <a:gd name="connsiteX44" fmla="*/ 2486002 w 2503054"/>
              <a:gd name="connsiteY44" fmla="*/ 2615406 h 2886868"/>
              <a:gd name="connsiteX45" fmla="*/ 2502670 w 2503054"/>
              <a:gd name="connsiteY45" fmla="*/ 2555875 h 288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054" h="2886868">
                <a:moveTo>
                  <a:pt x="2502670" y="2555875"/>
                </a:moveTo>
                <a:cubicBezTo>
                  <a:pt x="2504787" y="1713442"/>
                  <a:pt x="2497378" y="897202"/>
                  <a:pt x="2499495" y="54769"/>
                </a:cubicBezTo>
                <a:lnTo>
                  <a:pt x="2426470" y="115887"/>
                </a:lnTo>
                <a:lnTo>
                  <a:pt x="2337570" y="166687"/>
                </a:lnTo>
                <a:lnTo>
                  <a:pt x="2217714" y="213519"/>
                </a:lnTo>
                <a:lnTo>
                  <a:pt x="2137545" y="235743"/>
                </a:lnTo>
                <a:lnTo>
                  <a:pt x="2023245" y="258762"/>
                </a:lnTo>
                <a:lnTo>
                  <a:pt x="1920851" y="281780"/>
                </a:lnTo>
                <a:lnTo>
                  <a:pt x="1833539" y="290512"/>
                </a:lnTo>
                <a:lnTo>
                  <a:pt x="1735114" y="307181"/>
                </a:lnTo>
                <a:lnTo>
                  <a:pt x="1620020" y="315912"/>
                </a:lnTo>
                <a:lnTo>
                  <a:pt x="1518420" y="319881"/>
                </a:lnTo>
                <a:lnTo>
                  <a:pt x="1377132" y="328612"/>
                </a:lnTo>
                <a:lnTo>
                  <a:pt x="1261245" y="330994"/>
                </a:lnTo>
                <a:lnTo>
                  <a:pt x="1092970" y="327025"/>
                </a:lnTo>
                <a:lnTo>
                  <a:pt x="938188" y="319881"/>
                </a:lnTo>
                <a:lnTo>
                  <a:pt x="834208" y="311150"/>
                </a:lnTo>
                <a:lnTo>
                  <a:pt x="718320" y="297656"/>
                </a:lnTo>
                <a:lnTo>
                  <a:pt x="597670" y="279399"/>
                </a:lnTo>
                <a:lnTo>
                  <a:pt x="512739" y="262731"/>
                </a:lnTo>
                <a:lnTo>
                  <a:pt x="412726" y="238918"/>
                </a:lnTo>
                <a:lnTo>
                  <a:pt x="337320" y="218281"/>
                </a:lnTo>
                <a:lnTo>
                  <a:pt x="265089" y="196849"/>
                </a:lnTo>
                <a:lnTo>
                  <a:pt x="178570" y="167481"/>
                </a:lnTo>
                <a:lnTo>
                  <a:pt x="110307" y="134143"/>
                </a:lnTo>
                <a:lnTo>
                  <a:pt x="45220" y="85725"/>
                </a:lnTo>
                <a:lnTo>
                  <a:pt x="770" y="26987"/>
                </a:lnTo>
                <a:cubicBezTo>
                  <a:pt x="-3463" y="16404"/>
                  <a:pt x="11353" y="10583"/>
                  <a:pt x="7120" y="0"/>
                </a:cubicBezTo>
                <a:cubicBezTo>
                  <a:pt x="9237" y="857250"/>
                  <a:pt x="1827" y="1681162"/>
                  <a:pt x="3944" y="2538412"/>
                </a:cubicBezTo>
                <a:cubicBezTo>
                  <a:pt x="1563" y="2577834"/>
                  <a:pt x="18232" y="2602971"/>
                  <a:pt x="25376" y="2635250"/>
                </a:cubicBezTo>
                <a:lnTo>
                  <a:pt x="151583" y="2722562"/>
                </a:lnTo>
                <a:lnTo>
                  <a:pt x="330970" y="2786062"/>
                </a:lnTo>
                <a:lnTo>
                  <a:pt x="458764" y="2813843"/>
                </a:lnTo>
                <a:lnTo>
                  <a:pt x="623864" y="2844800"/>
                </a:lnTo>
                <a:lnTo>
                  <a:pt x="750070" y="2863850"/>
                </a:lnTo>
                <a:lnTo>
                  <a:pt x="921520" y="2875756"/>
                </a:lnTo>
                <a:lnTo>
                  <a:pt x="1050901" y="2882899"/>
                </a:lnTo>
                <a:lnTo>
                  <a:pt x="1219970" y="2885281"/>
                </a:lnTo>
                <a:lnTo>
                  <a:pt x="1389833" y="2886868"/>
                </a:lnTo>
                <a:lnTo>
                  <a:pt x="1577951" y="2876549"/>
                </a:lnTo>
                <a:lnTo>
                  <a:pt x="1825601" y="2851150"/>
                </a:lnTo>
                <a:lnTo>
                  <a:pt x="2074045" y="2807493"/>
                </a:lnTo>
                <a:lnTo>
                  <a:pt x="2293120" y="2737643"/>
                </a:lnTo>
                <a:lnTo>
                  <a:pt x="2438377" y="2661443"/>
                </a:lnTo>
                <a:lnTo>
                  <a:pt x="2486002" y="2615406"/>
                </a:lnTo>
                <a:lnTo>
                  <a:pt x="2502670" y="255587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1035977" y="1850204"/>
            <a:ext cx="7631" cy="256450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 rot="16200000">
            <a:off x="152333" y="2885358"/>
            <a:ext cx="143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образующая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216199" y="3037706"/>
            <a:ext cx="1488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  <a:ea typeface="Calibri"/>
              </a:rPr>
              <a:t>боковая</a:t>
            </a:r>
          </a:p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/>
              </a:rPr>
              <a:t>поверхность</a:t>
            </a:r>
            <a:endParaRPr lang="ru-RU" dirty="0">
              <a:solidFill>
                <a:schemeClr val="accent5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22" grpId="0" animBg="1"/>
      <p:bldP spid="62" grpId="0"/>
      <p:bldP spid="112" grpId="0"/>
      <p:bldP spid="113" grpId="0"/>
      <p:bldP spid="115" grpId="0"/>
      <p:bldP spid="157" grpId="0"/>
      <p:bldP spid="172" grpId="0"/>
      <p:bldP spid="187" grpId="0"/>
      <p:bldP spid="187" grpId="1"/>
      <p:bldP spid="196" grpId="0"/>
      <p:bldP spid="204" grpId="0"/>
      <p:bldP spid="25" grpId="0"/>
      <p:bldP spid="88" grpId="0" animBg="1"/>
      <p:bldP spid="120" grpId="0" animBg="1"/>
      <p:bldP spid="87" grpId="0" animBg="1"/>
      <p:bldP spid="119" grpId="0" animBg="1"/>
      <p:bldP spid="121" grpId="0"/>
      <p:bldP spid="57" grpId="0"/>
      <p:bldP spid="2" grpId="0"/>
      <p:bldP spid="2" grpId="1"/>
      <p:bldP spid="63" grpId="0"/>
      <p:bldP spid="63" grpId="1"/>
      <p:bldP spid="64" grpId="0" animBg="1"/>
      <p:bldP spid="64" grpId="1" animBg="1"/>
      <p:bldP spid="65" grpId="0"/>
      <p:bldP spid="65" grpId="1"/>
      <p:bldP spid="84" grpId="0" animBg="1"/>
      <p:bldP spid="117" grpId="0" animBg="1"/>
      <p:bldP spid="58" grpId="0"/>
      <p:bldP spid="146" grpId="0"/>
      <p:bldP spid="161" grpId="0"/>
      <p:bldP spid="91" grpId="0"/>
      <p:bldP spid="55" grpId="0" animBg="1"/>
      <p:bldP spid="56" grpId="0" animBg="1"/>
      <p:bldP spid="6" grpId="0"/>
      <p:bldP spid="39" grpId="0" animBg="1"/>
      <p:bldP spid="135" grpId="0"/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572000" y="-92546"/>
            <a:ext cx="4752528" cy="5328592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6040305" y="1350467"/>
            <a:ext cx="19050" cy="2425700"/>
          </a:xfrm>
          <a:custGeom>
            <a:avLst/>
            <a:gdLst>
              <a:gd name="connsiteX0" fmla="*/ 0 w 19050"/>
              <a:gd name="connsiteY0" fmla="*/ 0 h 2425700"/>
              <a:gd name="connsiteX1" fmla="*/ 19050 w 19050"/>
              <a:gd name="connsiteY1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25700">
                <a:moveTo>
                  <a:pt x="0" y="0"/>
                </a:moveTo>
                <a:lnTo>
                  <a:pt x="1905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7075355" y="1109167"/>
            <a:ext cx="12700" cy="2425700"/>
          </a:xfrm>
          <a:custGeom>
            <a:avLst/>
            <a:gdLst>
              <a:gd name="connsiteX0" fmla="*/ 0 w 12700"/>
              <a:gd name="connsiteY0" fmla="*/ 0 h 2425700"/>
              <a:gd name="connsiteX1" fmla="*/ 12700 w 12700"/>
              <a:gd name="connsiteY1" fmla="*/ 2419350 h 2425700"/>
              <a:gd name="connsiteX2" fmla="*/ 12700 w 12700"/>
              <a:gd name="connsiteY2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" h="2425700">
                <a:moveTo>
                  <a:pt x="0" y="0"/>
                </a:moveTo>
                <a:cubicBezTo>
                  <a:pt x="4233" y="806450"/>
                  <a:pt x="8467" y="1612900"/>
                  <a:pt x="12700" y="2419350"/>
                </a:cubicBezTo>
                <a:lnTo>
                  <a:pt x="1270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8148505" y="1344117"/>
            <a:ext cx="6350" cy="2438400"/>
          </a:xfrm>
          <a:custGeom>
            <a:avLst/>
            <a:gdLst>
              <a:gd name="connsiteX0" fmla="*/ 6350 w 6350"/>
              <a:gd name="connsiteY0" fmla="*/ 0 h 2438400"/>
              <a:gd name="connsiteX1" fmla="*/ 0 w 6350"/>
              <a:gd name="connsiteY1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38400">
                <a:moveTo>
                  <a:pt x="6350" y="0"/>
                </a:moveTo>
                <a:cubicBezTo>
                  <a:pt x="4233" y="812800"/>
                  <a:pt x="2117" y="1625600"/>
                  <a:pt x="0" y="2438400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92546"/>
            <a:ext cx="4680520" cy="5328592"/>
          </a:xfrm>
          <a:prstGeom prst="rect">
            <a:avLst/>
          </a:prstGeom>
          <a:solidFill>
            <a:schemeClr val="accent4">
              <a:lumMod val="20000"/>
              <a:lumOff val="80000"/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5198"/>
            <a:ext cx="2455523" cy="361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емиугольник 7"/>
          <p:cNvSpPr/>
          <p:nvPr/>
        </p:nvSpPr>
        <p:spPr>
          <a:xfrm>
            <a:off x="1033429" y="843558"/>
            <a:ext cx="2333733" cy="1770559"/>
          </a:xfrm>
          <a:prstGeom prst="heptagon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миугольник 8"/>
          <p:cNvSpPr/>
          <p:nvPr/>
        </p:nvSpPr>
        <p:spPr>
          <a:xfrm>
            <a:off x="1046608" y="3322709"/>
            <a:ext cx="2309882" cy="1653356"/>
          </a:xfrm>
          <a:prstGeom prst="heptagon">
            <a:avLst/>
          </a:prstGeom>
          <a:noFill/>
          <a:ln w="19050">
            <a:solidFill>
              <a:schemeClr val="tx1"/>
            </a:solidFill>
            <a:prstDash val="lgDash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030362" y="1890217"/>
            <a:ext cx="6350" cy="2419350"/>
          </a:xfrm>
          <a:custGeom>
            <a:avLst/>
            <a:gdLst>
              <a:gd name="connsiteX0" fmla="*/ 6350 w 6350"/>
              <a:gd name="connsiteY0" fmla="*/ 2419350 h 2419350"/>
              <a:gd name="connsiteX1" fmla="*/ 0 w 6350"/>
              <a:gd name="connsiteY1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9350">
                <a:moveTo>
                  <a:pt x="6350" y="2419350"/>
                </a:moveTo>
                <a:cubicBezTo>
                  <a:pt x="4233" y="1612900"/>
                  <a:pt x="2117" y="806450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690762" y="2293442"/>
            <a:ext cx="0" cy="2393950"/>
          </a:xfrm>
          <a:custGeom>
            <a:avLst/>
            <a:gdLst>
              <a:gd name="connsiteX0" fmla="*/ 0 w 0"/>
              <a:gd name="connsiteY0" fmla="*/ 0 h 2393950"/>
              <a:gd name="connsiteX1" fmla="*/ 0 w 0"/>
              <a:gd name="connsiteY1" fmla="*/ 2393950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3950">
                <a:moveTo>
                  <a:pt x="0" y="0"/>
                </a:moveTo>
                <a:lnTo>
                  <a:pt x="0" y="23939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719462" y="2290267"/>
            <a:ext cx="6350" cy="2413000"/>
          </a:xfrm>
          <a:custGeom>
            <a:avLst/>
            <a:gdLst>
              <a:gd name="connsiteX0" fmla="*/ 6350 w 6350"/>
              <a:gd name="connsiteY0" fmla="*/ 0 h 2413000"/>
              <a:gd name="connsiteX1" fmla="*/ 0 w 635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3000">
                <a:moveTo>
                  <a:pt x="6350" y="0"/>
                </a:moveTo>
                <a:cubicBezTo>
                  <a:pt x="4233" y="804333"/>
                  <a:pt x="2117" y="1608667"/>
                  <a:pt x="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373512" y="1877517"/>
            <a:ext cx="12700" cy="2413000"/>
          </a:xfrm>
          <a:custGeom>
            <a:avLst/>
            <a:gdLst>
              <a:gd name="connsiteX0" fmla="*/ 0 w 12700"/>
              <a:gd name="connsiteY0" fmla="*/ 0 h 2413000"/>
              <a:gd name="connsiteX1" fmla="*/ 12700 w 1270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13000">
                <a:moveTo>
                  <a:pt x="0" y="0"/>
                </a:moveTo>
                <a:cubicBezTo>
                  <a:pt x="4233" y="804333"/>
                  <a:pt x="8467" y="1608667"/>
                  <a:pt x="1270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258962" y="1401267"/>
            <a:ext cx="19050" cy="2425700"/>
          </a:xfrm>
          <a:custGeom>
            <a:avLst/>
            <a:gdLst>
              <a:gd name="connsiteX0" fmla="*/ 0 w 19050"/>
              <a:gd name="connsiteY0" fmla="*/ 0 h 2425700"/>
              <a:gd name="connsiteX1" fmla="*/ 19050 w 19050"/>
              <a:gd name="connsiteY1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25700">
                <a:moveTo>
                  <a:pt x="0" y="0"/>
                </a:moveTo>
                <a:lnTo>
                  <a:pt x="1905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86062" y="1191717"/>
            <a:ext cx="12700" cy="2425700"/>
          </a:xfrm>
          <a:custGeom>
            <a:avLst/>
            <a:gdLst>
              <a:gd name="connsiteX0" fmla="*/ 0 w 12700"/>
              <a:gd name="connsiteY0" fmla="*/ 0 h 2425700"/>
              <a:gd name="connsiteX1" fmla="*/ 12700 w 12700"/>
              <a:gd name="connsiteY1" fmla="*/ 2419350 h 2425700"/>
              <a:gd name="connsiteX2" fmla="*/ 12700 w 12700"/>
              <a:gd name="connsiteY2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" h="2425700">
                <a:moveTo>
                  <a:pt x="0" y="0"/>
                </a:moveTo>
                <a:cubicBezTo>
                  <a:pt x="4233" y="806450"/>
                  <a:pt x="8467" y="1612900"/>
                  <a:pt x="12700" y="2419350"/>
                </a:cubicBezTo>
                <a:lnTo>
                  <a:pt x="1270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122687" y="1398092"/>
            <a:ext cx="6350" cy="2438400"/>
          </a:xfrm>
          <a:custGeom>
            <a:avLst/>
            <a:gdLst>
              <a:gd name="connsiteX0" fmla="*/ 6350 w 6350"/>
              <a:gd name="connsiteY0" fmla="*/ 0 h 2438400"/>
              <a:gd name="connsiteX1" fmla="*/ 0 w 6350"/>
              <a:gd name="connsiteY1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38400">
                <a:moveTo>
                  <a:pt x="6350" y="0"/>
                </a:moveTo>
                <a:cubicBezTo>
                  <a:pt x="4233" y="812800"/>
                  <a:pt x="2117" y="1625600"/>
                  <a:pt x="0" y="2438400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995784" y="1145198"/>
            <a:ext cx="2431339" cy="3610762"/>
          </a:xfrm>
          <a:prstGeom prst="can">
            <a:avLst>
              <a:gd name="adj" fmla="val 50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3462" y="260678"/>
            <a:ext cx="3850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ризма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вписана в цилиндр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ее основания вписаны в основания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23395" y="2599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Призма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описана около цилиндра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если ее основания описаны около оснований цилиндра.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93" y="1145198"/>
            <a:ext cx="2455523" cy="361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олилиния 24"/>
          <p:cNvSpPr/>
          <p:nvPr/>
        </p:nvSpPr>
        <p:spPr>
          <a:xfrm>
            <a:off x="5770599" y="1902917"/>
            <a:ext cx="6350" cy="2419350"/>
          </a:xfrm>
          <a:custGeom>
            <a:avLst/>
            <a:gdLst>
              <a:gd name="connsiteX0" fmla="*/ 6350 w 6350"/>
              <a:gd name="connsiteY0" fmla="*/ 2419350 h 2419350"/>
              <a:gd name="connsiteX1" fmla="*/ 0 w 6350"/>
              <a:gd name="connsiteY1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9350">
                <a:moveTo>
                  <a:pt x="6350" y="2419350"/>
                </a:moveTo>
                <a:cubicBezTo>
                  <a:pt x="4233" y="1612900"/>
                  <a:pt x="2117" y="806450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516555" y="2356942"/>
            <a:ext cx="0" cy="2393950"/>
          </a:xfrm>
          <a:custGeom>
            <a:avLst/>
            <a:gdLst>
              <a:gd name="connsiteX0" fmla="*/ 0 w 0"/>
              <a:gd name="connsiteY0" fmla="*/ 0 h 2393950"/>
              <a:gd name="connsiteX1" fmla="*/ 0 w 0"/>
              <a:gd name="connsiteY1" fmla="*/ 2393950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3950">
                <a:moveTo>
                  <a:pt x="0" y="0"/>
                </a:moveTo>
                <a:lnTo>
                  <a:pt x="0" y="23939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681780" y="2353767"/>
            <a:ext cx="6350" cy="2413000"/>
          </a:xfrm>
          <a:custGeom>
            <a:avLst/>
            <a:gdLst>
              <a:gd name="connsiteX0" fmla="*/ 6350 w 6350"/>
              <a:gd name="connsiteY0" fmla="*/ 0 h 2413000"/>
              <a:gd name="connsiteX1" fmla="*/ 0 w 635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3000">
                <a:moveTo>
                  <a:pt x="6350" y="0"/>
                </a:moveTo>
                <a:cubicBezTo>
                  <a:pt x="4233" y="804333"/>
                  <a:pt x="2117" y="1608667"/>
                  <a:pt x="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8402505" y="1909267"/>
            <a:ext cx="12700" cy="2413000"/>
          </a:xfrm>
          <a:custGeom>
            <a:avLst/>
            <a:gdLst>
              <a:gd name="connsiteX0" fmla="*/ 0 w 12700"/>
              <a:gd name="connsiteY0" fmla="*/ 0 h 2413000"/>
              <a:gd name="connsiteX1" fmla="*/ 12700 w 1270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13000">
                <a:moveTo>
                  <a:pt x="0" y="0"/>
                </a:moveTo>
                <a:cubicBezTo>
                  <a:pt x="4233" y="804333"/>
                  <a:pt x="8467" y="1608667"/>
                  <a:pt x="1270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емиугольник 32"/>
          <p:cNvSpPr/>
          <p:nvPr/>
        </p:nvSpPr>
        <p:spPr>
          <a:xfrm>
            <a:off x="5769144" y="735905"/>
            <a:ext cx="2631600" cy="1980000"/>
          </a:xfrm>
          <a:prstGeom prst="heptagon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876925" y="3550444"/>
            <a:ext cx="2440781" cy="571500"/>
          </a:xfrm>
          <a:custGeom>
            <a:avLst/>
            <a:gdLst>
              <a:gd name="connsiteX0" fmla="*/ 0 w 2440781"/>
              <a:gd name="connsiteY0" fmla="*/ 571500 h 571500"/>
              <a:gd name="connsiteX1" fmla="*/ 164306 w 2440781"/>
              <a:gd name="connsiteY1" fmla="*/ 238125 h 571500"/>
              <a:gd name="connsiteX2" fmla="*/ 1214438 w 2440781"/>
              <a:gd name="connsiteY2" fmla="*/ 0 h 571500"/>
              <a:gd name="connsiteX3" fmla="*/ 2281238 w 2440781"/>
              <a:gd name="connsiteY3" fmla="*/ 235744 h 571500"/>
              <a:gd name="connsiteX4" fmla="*/ 2440781 w 2440781"/>
              <a:gd name="connsiteY4" fmla="*/ 56673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781" h="571500">
                <a:moveTo>
                  <a:pt x="0" y="571500"/>
                </a:moveTo>
                <a:lnTo>
                  <a:pt x="164306" y="238125"/>
                </a:lnTo>
                <a:lnTo>
                  <a:pt x="1214438" y="0"/>
                </a:lnTo>
                <a:lnTo>
                  <a:pt x="2281238" y="235744"/>
                </a:lnTo>
                <a:lnTo>
                  <a:pt x="2440781" y="566737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5781675" y="4107656"/>
            <a:ext cx="2628900" cy="647700"/>
          </a:xfrm>
          <a:custGeom>
            <a:avLst/>
            <a:gdLst>
              <a:gd name="connsiteX0" fmla="*/ 90488 w 2628900"/>
              <a:gd name="connsiteY0" fmla="*/ 21432 h 647700"/>
              <a:gd name="connsiteX1" fmla="*/ 0 w 2628900"/>
              <a:gd name="connsiteY1" fmla="*/ 211932 h 647700"/>
              <a:gd name="connsiteX2" fmla="*/ 731044 w 2628900"/>
              <a:gd name="connsiteY2" fmla="*/ 645319 h 647700"/>
              <a:gd name="connsiteX3" fmla="*/ 1905000 w 2628900"/>
              <a:gd name="connsiteY3" fmla="*/ 647700 h 647700"/>
              <a:gd name="connsiteX4" fmla="*/ 2628900 w 2628900"/>
              <a:gd name="connsiteY4" fmla="*/ 214313 h 647700"/>
              <a:gd name="connsiteX5" fmla="*/ 2528888 w 2628900"/>
              <a:gd name="connsiteY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900" h="647700">
                <a:moveTo>
                  <a:pt x="90488" y="21432"/>
                </a:moveTo>
                <a:lnTo>
                  <a:pt x="0" y="211932"/>
                </a:lnTo>
                <a:lnTo>
                  <a:pt x="731044" y="645319"/>
                </a:lnTo>
                <a:lnTo>
                  <a:pt x="1905000" y="647700"/>
                </a:lnTo>
                <a:lnTo>
                  <a:pt x="2628900" y="214313"/>
                </a:lnTo>
                <a:lnTo>
                  <a:pt x="2528888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5" grpId="0" animBg="1"/>
      <p:bldP spid="26" grpId="0" animBg="1"/>
      <p:bldP spid="27" grpId="0" animBg="1"/>
      <p:bldP spid="28" grpId="0" animBg="1"/>
      <p:bldP spid="33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/>
          <p:nvPr/>
        </p:nvSpPr>
        <p:spPr>
          <a:xfrm>
            <a:off x="5928979" y="3491856"/>
            <a:ext cx="2440781" cy="571500"/>
          </a:xfrm>
          <a:custGeom>
            <a:avLst/>
            <a:gdLst>
              <a:gd name="connsiteX0" fmla="*/ 0 w 2440781"/>
              <a:gd name="connsiteY0" fmla="*/ 571500 h 571500"/>
              <a:gd name="connsiteX1" fmla="*/ 164306 w 2440781"/>
              <a:gd name="connsiteY1" fmla="*/ 238125 h 571500"/>
              <a:gd name="connsiteX2" fmla="*/ 1214438 w 2440781"/>
              <a:gd name="connsiteY2" fmla="*/ 0 h 571500"/>
              <a:gd name="connsiteX3" fmla="*/ 2281238 w 2440781"/>
              <a:gd name="connsiteY3" fmla="*/ 235744 h 571500"/>
              <a:gd name="connsiteX4" fmla="*/ 2440781 w 2440781"/>
              <a:gd name="connsiteY4" fmla="*/ 56673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781" h="571500">
                <a:moveTo>
                  <a:pt x="0" y="571500"/>
                </a:moveTo>
                <a:lnTo>
                  <a:pt x="164306" y="238125"/>
                </a:lnTo>
                <a:lnTo>
                  <a:pt x="1214438" y="0"/>
                </a:lnTo>
                <a:lnTo>
                  <a:pt x="2281238" y="235744"/>
                </a:lnTo>
                <a:lnTo>
                  <a:pt x="2440781" y="566737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8205321" y="1286326"/>
            <a:ext cx="6350" cy="2438400"/>
          </a:xfrm>
          <a:custGeom>
            <a:avLst/>
            <a:gdLst>
              <a:gd name="connsiteX0" fmla="*/ 6350 w 6350"/>
              <a:gd name="connsiteY0" fmla="*/ 0 h 2438400"/>
              <a:gd name="connsiteX1" fmla="*/ 0 w 6350"/>
              <a:gd name="connsiteY1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38400">
                <a:moveTo>
                  <a:pt x="6350" y="0"/>
                </a:moveTo>
                <a:cubicBezTo>
                  <a:pt x="4233" y="812800"/>
                  <a:pt x="2117" y="1625600"/>
                  <a:pt x="0" y="2438400"/>
                </a:cubicBez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7127409" y="1082329"/>
            <a:ext cx="12700" cy="2425700"/>
          </a:xfrm>
          <a:custGeom>
            <a:avLst/>
            <a:gdLst>
              <a:gd name="connsiteX0" fmla="*/ 0 w 12700"/>
              <a:gd name="connsiteY0" fmla="*/ 0 h 2425700"/>
              <a:gd name="connsiteX1" fmla="*/ 12700 w 12700"/>
              <a:gd name="connsiteY1" fmla="*/ 2419350 h 2425700"/>
              <a:gd name="connsiteX2" fmla="*/ 12700 w 12700"/>
              <a:gd name="connsiteY2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" h="2425700">
                <a:moveTo>
                  <a:pt x="0" y="0"/>
                </a:moveTo>
                <a:cubicBezTo>
                  <a:pt x="4233" y="806450"/>
                  <a:pt x="8467" y="1612900"/>
                  <a:pt x="12700" y="2419350"/>
                </a:cubicBezTo>
                <a:lnTo>
                  <a:pt x="12700" y="2425700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092359" y="1297751"/>
            <a:ext cx="19050" cy="2425700"/>
          </a:xfrm>
          <a:custGeom>
            <a:avLst/>
            <a:gdLst>
              <a:gd name="connsiteX0" fmla="*/ 0 w 19050"/>
              <a:gd name="connsiteY0" fmla="*/ 0 h 2425700"/>
              <a:gd name="connsiteX1" fmla="*/ 19050 w 19050"/>
              <a:gd name="connsiteY1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25700">
                <a:moveTo>
                  <a:pt x="0" y="0"/>
                </a:moveTo>
                <a:lnTo>
                  <a:pt x="19050" y="2425700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80802"/>
            <a:ext cx="8377237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024" y="30978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цилиндра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произведению площади основания на высоту.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95" y="1007826"/>
            <a:ext cx="195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28" y="1100708"/>
            <a:ext cx="2455523" cy="361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емиугольник 20"/>
          <p:cNvSpPr/>
          <p:nvPr/>
        </p:nvSpPr>
        <p:spPr>
          <a:xfrm>
            <a:off x="5965757" y="799068"/>
            <a:ext cx="2333733" cy="1770559"/>
          </a:xfrm>
          <a:prstGeom prst="heptagon">
            <a:avLst/>
          </a:prstGeom>
          <a:noFill/>
          <a:ln w="19050">
            <a:solidFill>
              <a:schemeClr val="tx1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миугольник 21"/>
          <p:cNvSpPr/>
          <p:nvPr/>
        </p:nvSpPr>
        <p:spPr>
          <a:xfrm>
            <a:off x="5978936" y="3278219"/>
            <a:ext cx="2309882" cy="1653356"/>
          </a:xfrm>
          <a:prstGeom prst="heptagon">
            <a:avLst/>
          </a:prstGeom>
          <a:noFill/>
          <a:ln w="19050">
            <a:solidFill>
              <a:schemeClr val="tx1"/>
            </a:solidFill>
            <a:prstDash val="lgDash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962690" y="1845727"/>
            <a:ext cx="6350" cy="2419350"/>
          </a:xfrm>
          <a:custGeom>
            <a:avLst/>
            <a:gdLst>
              <a:gd name="connsiteX0" fmla="*/ 6350 w 6350"/>
              <a:gd name="connsiteY0" fmla="*/ 2419350 h 2419350"/>
              <a:gd name="connsiteX1" fmla="*/ 0 w 6350"/>
              <a:gd name="connsiteY1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9350">
                <a:moveTo>
                  <a:pt x="6350" y="2419350"/>
                </a:moveTo>
                <a:cubicBezTo>
                  <a:pt x="4233" y="1612900"/>
                  <a:pt x="2117" y="806450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623090" y="2248952"/>
            <a:ext cx="0" cy="2393950"/>
          </a:xfrm>
          <a:custGeom>
            <a:avLst/>
            <a:gdLst>
              <a:gd name="connsiteX0" fmla="*/ 0 w 0"/>
              <a:gd name="connsiteY0" fmla="*/ 0 h 2393950"/>
              <a:gd name="connsiteX1" fmla="*/ 0 w 0"/>
              <a:gd name="connsiteY1" fmla="*/ 2393950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3950">
                <a:moveTo>
                  <a:pt x="0" y="0"/>
                </a:moveTo>
                <a:lnTo>
                  <a:pt x="0" y="23939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7651790" y="2245777"/>
            <a:ext cx="6350" cy="2413000"/>
          </a:xfrm>
          <a:custGeom>
            <a:avLst/>
            <a:gdLst>
              <a:gd name="connsiteX0" fmla="*/ 6350 w 6350"/>
              <a:gd name="connsiteY0" fmla="*/ 0 h 2413000"/>
              <a:gd name="connsiteX1" fmla="*/ 0 w 635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3000">
                <a:moveTo>
                  <a:pt x="6350" y="0"/>
                </a:moveTo>
                <a:cubicBezTo>
                  <a:pt x="4233" y="804333"/>
                  <a:pt x="2117" y="1608667"/>
                  <a:pt x="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8305840" y="1833027"/>
            <a:ext cx="12700" cy="2413000"/>
          </a:xfrm>
          <a:custGeom>
            <a:avLst/>
            <a:gdLst>
              <a:gd name="connsiteX0" fmla="*/ 0 w 12700"/>
              <a:gd name="connsiteY0" fmla="*/ 0 h 2413000"/>
              <a:gd name="connsiteX1" fmla="*/ 12700 w 1270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13000">
                <a:moveTo>
                  <a:pt x="0" y="0"/>
                </a:moveTo>
                <a:cubicBezTo>
                  <a:pt x="4233" y="804333"/>
                  <a:pt x="8467" y="1608667"/>
                  <a:pt x="12700" y="241300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191290" y="1356777"/>
            <a:ext cx="19050" cy="2425700"/>
          </a:xfrm>
          <a:custGeom>
            <a:avLst/>
            <a:gdLst>
              <a:gd name="connsiteX0" fmla="*/ 0 w 19050"/>
              <a:gd name="connsiteY0" fmla="*/ 0 h 2425700"/>
              <a:gd name="connsiteX1" fmla="*/ 19050 w 19050"/>
              <a:gd name="connsiteY1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2425700">
                <a:moveTo>
                  <a:pt x="0" y="0"/>
                </a:moveTo>
                <a:lnTo>
                  <a:pt x="1905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7118390" y="1147227"/>
            <a:ext cx="12700" cy="2425700"/>
          </a:xfrm>
          <a:custGeom>
            <a:avLst/>
            <a:gdLst>
              <a:gd name="connsiteX0" fmla="*/ 0 w 12700"/>
              <a:gd name="connsiteY0" fmla="*/ 0 h 2425700"/>
              <a:gd name="connsiteX1" fmla="*/ 12700 w 12700"/>
              <a:gd name="connsiteY1" fmla="*/ 2419350 h 2425700"/>
              <a:gd name="connsiteX2" fmla="*/ 12700 w 12700"/>
              <a:gd name="connsiteY2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" h="2425700">
                <a:moveTo>
                  <a:pt x="0" y="0"/>
                </a:moveTo>
                <a:cubicBezTo>
                  <a:pt x="4233" y="806450"/>
                  <a:pt x="8467" y="1612900"/>
                  <a:pt x="12700" y="2419350"/>
                </a:cubicBezTo>
                <a:lnTo>
                  <a:pt x="12700" y="242570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8055015" y="1353602"/>
            <a:ext cx="6350" cy="2438400"/>
          </a:xfrm>
          <a:custGeom>
            <a:avLst/>
            <a:gdLst>
              <a:gd name="connsiteX0" fmla="*/ 6350 w 6350"/>
              <a:gd name="connsiteY0" fmla="*/ 0 h 2438400"/>
              <a:gd name="connsiteX1" fmla="*/ 0 w 6350"/>
              <a:gd name="connsiteY1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38400">
                <a:moveTo>
                  <a:pt x="6350" y="0"/>
                </a:moveTo>
                <a:cubicBezTo>
                  <a:pt x="4233" y="812800"/>
                  <a:pt x="2117" y="1625600"/>
                  <a:pt x="0" y="2438400"/>
                </a:cubicBez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Цилиндр 29"/>
          <p:cNvSpPr/>
          <p:nvPr/>
        </p:nvSpPr>
        <p:spPr>
          <a:xfrm>
            <a:off x="5928112" y="1100708"/>
            <a:ext cx="2431339" cy="3610762"/>
          </a:xfrm>
          <a:prstGeom prst="can">
            <a:avLst>
              <a:gd name="adj" fmla="val 50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84599" y="251072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599" y="2510728"/>
                <a:ext cx="36978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96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7099122" y="4053629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endCxn id="33" idx="2"/>
          </p:cNvCxnSpPr>
          <p:nvPr/>
        </p:nvCxnSpPr>
        <p:spPr>
          <a:xfrm flipV="1">
            <a:off x="5978936" y="4089629"/>
            <a:ext cx="1120186" cy="175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71455" y="3876695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5" y="3876695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456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0012" y="1383268"/>
                <a:ext cx="550234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осн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ru-RU" b="0" i="1" smtClean="0">
                            <a:latin typeface="Cambria Math"/>
                          </a:rPr>
                          <m:t>вписанной призмы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2" y="1383268"/>
                <a:ext cx="5502340" cy="492571"/>
              </a:xfrm>
              <a:prstGeom prst="rect">
                <a:avLst/>
              </a:prstGeom>
              <a:blipFill rotWithShape="1">
                <a:blip r:embed="rId7"/>
                <a:stretch>
                  <a:fillRect r="-998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олилиния 41"/>
          <p:cNvSpPr/>
          <p:nvPr/>
        </p:nvSpPr>
        <p:spPr>
          <a:xfrm>
            <a:off x="5827415" y="1854650"/>
            <a:ext cx="6350" cy="2419350"/>
          </a:xfrm>
          <a:custGeom>
            <a:avLst/>
            <a:gdLst>
              <a:gd name="connsiteX0" fmla="*/ 6350 w 6350"/>
              <a:gd name="connsiteY0" fmla="*/ 2419350 h 2419350"/>
              <a:gd name="connsiteX1" fmla="*/ 0 w 6350"/>
              <a:gd name="connsiteY1" fmla="*/ 0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9350">
                <a:moveTo>
                  <a:pt x="6350" y="2419350"/>
                </a:moveTo>
                <a:cubicBezTo>
                  <a:pt x="4233" y="1612900"/>
                  <a:pt x="2117" y="806450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568609" y="2322961"/>
            <a:ext cx="0" cy="2393950"/>
          </a:xfrm>
          <a:custGeom>
            <a:avLst/>
            <a:gdLst>
              <a:gd name="connsiteX0" fmla="*/ 0 w 0"/>
              <a:gd name="connsiteY0" fmla="*/ 0 h 2393950"/>
              <a:gd name="connsiteX1" fmla="*/ 0 w 0"/>
              <a:gd name="connsiteY1" fmla="*/ 2393950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3950">
                <a:moveTo>
                  <a:pt x="0" y="0"/>
                </a:moveTo>
                <a:lnTo>
                  <a:pt x="0" y="23939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748120" y="2303119"/>
            <a:ext cx="6350" cy="2413000"/>
          </a:xfrm>
          <a:custGeom>
            <a:avLst/>
            <a:gdLst>
              <a:gd name="connsiteX0" fmla="*/ 6350 w 6350"/>
              <a:gd name="connsiteY0" fmla="*/ 0 h 2413000"/>
              <a:gd name="connsiteX1" fmla="*/ 0 w 635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413000">
                <a:moveTo>
                  <a:pt x="6350" y="0"/>
                </a:moveTo>
                <a:cubicBezTo>
                  <a:pt x="4233" y="804333"/>
                  <a:pt x="2117" y="1608667"/>
                  <a:pt x="0" y="241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8471226" y="1863381"/>
            <a:ext cx="12700" cy="2413000"/>
          </a:xfrm>
          <a:custGeom>
            <a:avLst/>
            <a:gdLst>
              <a:gd name="connsiteX0" fmla="*/ 0 w 12700"/>
              <a:gd name="connsiteY0" fmla="*/ 0 h 2413000"/>
              <a:gd name="connsiteX1" fmla="*/ 12700 w 12700"/>
              <a:gd name="connsiteY1" fmla="*/ 2413000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13000">
                <a:moveTo>
                  <a:pt x="0" y="0"/>
                </a:moveTo>
                <a:cubicBezTo>
                  <a:pt x="4233" y="804333"/>
                  <a:pt x="8467" y="1608667"/>
                  <a:pt x="12700" y="241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емиугольник 45"/>
          <p:cNvSpPr/>
          <p:nvPr/>
        </p:nvSpPr>
        <p:spPr>
          <a:xfrm>
            <a:off x="5808498" y="678335"/>
            <a:ext cx="2664000" cy="1990824"/>
          </a:xfrm>
          <a:prstGeom prst="heptagon">
            <a:avLst/>
          </a:prstGeom>
          <a:noFill/>
          <a:ln w="19050">
            <a:solidFill>
              <a:srgbClr val="FF0000"/>
            </a:solidFill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833728" y="4068118"/>
            <a:ext cx="2650197" cy="647700"/>
          </a:xfrm>
          <a:custGeom>
            <a:avLst/>
            <a:gdLst>
              <a:gd name="connsiteX0" fmla="*/ 90488 w 2628900"/>
              <a:gd name="connsiteY0" fmla="*/ 21432 h 647700"/>
              <a:gd name="connsiteX1" fmla="*/ 0 w 2628900"/>
              <a:gd name="connsiteY1" fmla="*/ 211932 h 647700"/>
              <a:gd name="connsiteX2" fmla="*/ 731044 w 2628900"/>
              <a:gd name="connsiteY2" fmla="*/ 645319 h 647700"/>
              <a:gd name="connsiteX3" fmla="*/ 1905000 w 2628900"/>
              <a:gd name="connsiteY3" fmla="*/ 647700 h 647700"/>
              <a:gd name="connsiteX4" fmla="*/ 2628900 w 2628900"/>
              <a:gd name="connsiteY4" fmla="*/ 214313 h 647700"/>
              <a:gd name="connsiteX5" fmla="*/ 2528888 w 2628900"/>
              <a:gd name="connsiteY5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900" h="647700">
                <a:moveTo>
                  <a:pt x="90488" y="21432"/>
                </a:moveTo>
                <a:lnTo>
                  <a:pt x="0" y="211932"/>
                </a:lnTo>
                <a:lnTo>
                  <a:pt x="731044" y="645319"/>
                </a:lnTo>
                <a:lnTo>
                  <a:pt x="1905000" y="647700"/>
                </a:lnTo>
                <a:lnTo>
                  <a:pt x="2628900" y="214313"/>
                </a:lnTo>
                <a:lnTo>
                  <a:pt x="252888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0956" y="1915669"/>
                <a:ext cx="4971297" cy="60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осн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ru-RU" b="0" i="1" smtClean="0">
                            <a:latin typeface="Cambria Math"/>
                          </a:rPr>
                          <m:t>описанной призмы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𝑡𝑔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6" y="1915669"/>
                <a:ext cx="4971297" cy="609334"/>
              </a:xfrm>
              <a:prstGeom prst="rect">
                <a:avLst/>
              </a:prstGeom>
              <a:blipFill rotWithShape="1">
                <a:blip r:embed="rId8"/>
                <a:stretch>
                  <a:fillRect r="-1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1595" y="2415832"/>
                <a:ext cx="2483372" cy="604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5" y="2415832"/>
                <a:ext cx="2483372" cy="604012"/>
              </a:xfrm>
              <a:prstGeom prst="rect">
                <a:avLst/>
              </a:prstGeom>
              <a:blipFill rotWithShape="1">
                <a:blip r:embed="rId9"/>
                <a:stretch>
                  <a:fillRect r="-3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3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0" grpId="0" animBg="1"/>
      <p:bldP spid="39" grpId="0" animBg="1"/>
      <p:bldP spid="38" grpId="0" animBg="1"/>
      <p:bldP spid="5" grpId="0"/>
      <p:bldP spid="6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 animBg="1"/>
      <p:bldP spid="36" grpId="0"/>
      <p:bldP spid="37" grpId="0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80802"/>
            <a:ext cx="8377237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024" y="30978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цилиндра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произведению площади основания на высоту.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595" y="1007826"/>
            <a:ext cx="195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Доказательство: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28" y="1100708"/>
            <a:ext cx="2455523" cy="361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Цилиндр 29"/>
          <p:cNvSpPr/>
          <p:nvPr/>
        </p:nvSpPr>
        <p:spPr>
          <a:xfrm>
            <a:off x="5928112" y="1100708"/>
            <a:ext cx="2431339" cy="3610762"/>
          </a:xfrm>
          <a:prstGeom prst="can">
            <a:avLst>
              <a:gd name="adj" fmla="val 50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384599" y="2510728"/>
                <a:ext cx="369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599" y="2510728"/>
                <a:ext cx="36978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967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V="1">
            <a:off x="5978936" y="4089629"/>
            <a:ext cx="1120186" cy="1754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71455" y="3876695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5" y="3876695"/>
                <a:ext cx="3516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456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0012" y="1383268"/>
                <a:ext cx="550234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осн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ru-RU" b="0" i="1" smtClean="0">
                            <a:latin typeface="Cambria Math"/>
                          </a:rPr>
                          <m:t>вписанной призмы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2" y="1383268"/>
                <a:ext cx="5502340" cy="492571"/>
              </a:xfrm>
              <a:prstGeom prst="rect">
                <a:avLst/>
              </a:prstGeom>
              <a:blipFill rotWithShape="1">
                <a:blip r:embed="rId7"/>
                <a:stretch>
                  <a:fillRect r="-998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0956" y="1915669"/>
                <a:ext cx="4971297" cy="60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осн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ru-RU" b="0" i="1" smtClean="0">
                            <a:latin typeface="Cambria Math"/>
                          </a:rPr>
                          <m:t>описанной призмы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𝑡𝑔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6" y="1915669"/>
                <a:ext cx="4971297" cy="609334"/>
              </a:xfrm>
              <a:prstGeom prst="rect">
                <a:avLst/>
              </a:prstGeom>
              <a:blipFill rotWithShape="1">
                <a:blip r:embed="rId8"/>
                <a:stretch>
                  <a:fillRect r="-1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51595" y="2415832"/>
                <a:ext cx="2483372" cy="604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5" y="2415832"/>
                <a:ext cx="2483372" cy="604012"/>
              </a:xfrm>
              <a:prstGeom prst="rect">
                <a:avLst/>
              </a:prstGeom>
              <a:blipFill rotWithShape="1">
                <a:blip r:embed="rId9"/>
                <a:stretch>
                  <a:fillRect r="-3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есятиугольник 1"/>
          <p:cNvSpPr/>
          <p:nvPr/>
        </p:nvSpPr>
        <p:spPr>
          <a:xfrm>
            <a:off x="5922980" y="1162751"/>
            <a:ext cx="2412488" cy="1091226"/>
          </a:xfrm>
          <a:prstGeom prst="decagon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есятиугольник 40"/>
          <p:cNvSpPr/>
          <p:nvPr/>
        </p:nvSpPr>
        <p:spPr>
          <a:xfrm>
            <a:off x="5928112" y="3621390"/>
            <a:ext cx="2411087" cy="1008000"/>
          </a:xfrm>
          <a:prstGeom prst="decagon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6159500" y="2047875"/>
            <a:ext cx="0" cy="2395538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6744940" y="2244725"/>
            <a:ext cx="0" cy="2395538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7509470" y="2249214"/>
            <a:ext cx="0" cy="2395538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8104349" y="2047875"/>
            <a:ext cx="0" cy="2395538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5921202" y="1710745"/>
            <a:ext cx="45719" cy="2417026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8348431" y="1710322"/>
            <a:ext cx="45719" cy="2417026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6154291" y="1363237"/>
            <a:ext cx="45719" cy="2417026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6752431" y="1162751"/>
            <a:ext cx="45719" cy="2417026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7509470" y="1162751"/>
            <a:ext cx="45719" cy="2458639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8103567" y="1368822"/>
            <a:ext cx="45719" cy="2417026"/>
          </a:xfrm>
          <a:custGeom>
            <a:avLst/>
            <a:gdLst>
              <a:gd name="connsiteX0" fmla="*/ 0 w 0"/>
              <a:gd name="connsiteY0" fmla="*/ 2395538 h 2395538"/>
              <a:gd name="connsiteX1" fmla="*/ 0 w 0"/>
              <a:gd name="connsiteY1" fmla="*/ 0 h 239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95538">
                <a:moveTo>
                  <a:pt x="0" y="2395538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есятиугольник 59"/>
          <p:cNvSpPr/>
          <p:nvPr/>
        </p:nvSpPr>
        <p:spPr>
          <a:xfrm>
            <a:off x="5834236" y="1076578"/>
            <a:ext cx="2592000" cy="1270556"/>
          </a:xfrm>
          <a:prstGeom prst="decagon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5927725" y="3549650"/>
            <a:ext cx="2416175" cy="473075"/>
          </a:xfrm>
          <a:custGeom>
            <a:avLst/>
            <a:gdLst>
              <a:gd name="connsiteX0" fmla="*/ 0 w 2416175"/>
              <a:gd name="connsiteY0" fmla="*/ 473075 h 473075"/>
              <a:gd name="connsiteX1" fmla="*/ 171450 w 2416175"/>
              <a:gd name="connsiteY1" fmla="*/ 225425 h 473075"/>
              <a:gd name="connsiteX2" fmla="*/ 819150 w 2416175"/>
              <a:gd name="connsiteY2" fmla="*/ 0 h 473075"/>
              <a:gd name="connsiteX3" fmla="*/ 1597025 w 2416175"/>
              <a:gd name="connsiteY3" fmla="*/ 3175 h 473075"/>
              <a:gd name="connsiteX4" fmla="*/ 2257425 w 2416175"/>
              <a:gd name="connsiteY4" fmla="*/ 222250 h 473075"/>
              <a:gd name="connsiteX5" fmla="*/ 2416175 w 2416175"/>
              <a:gd name="connsiteY5" fmla="*/ 460375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6175" h="473075">
                <a:moveTo>
                  <a:pt x="0" y="473075"/>
                </a:moveTo>
                <a:lnTo>
                  <a:pt x="171450" y="225425"/>
                </a:lnTo>
                <a:lnTo>
                  <a:pt x="819150" y="0"/>
                </a:lnTo>
                <a:lnTo>
                  <a:pt x="1597025" y="3175"/>
                </a:lnTo>
                <a:lnTo>
                  <a:pt x="2257425" y="222250"/>
                </a:lnTo>
                <a:lnTo>
                  <a:pt x="2416175" y="460375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854700" y="4016375"/>
            <a:ext cx="2571750" cy="692150"/>
          </a:xfrm>
          <a:custGeom>
            <a:avLst/>
            <a:gdLst>
              <a:gd name="connsiteX0" fmla="*/ 76200 w 2571750"/>
              <a:gd name="connsiteY0" fmla="*/ 0 h 692150"/>
              <a:gd name="connsiteX1" fmla="*/ 0 w 2571750"/>
              <a:gd name="connsiteY1" fmla="*/ 111125 h 692150"/>
              <a:gd name="connsiteX2" fmla="*/ 250825 w 2571750"/>
              <a:gd name="connsiteY2" fmla="*/ 476250 h 692150"/>
              <a:gd name="connsiteX3" fmla="*/ 882650 w 2571750"/>
              <a:gd name="connsiteY3" fmla="*/ 688975 h 692150"/>
              <a:gd name="connsiteX4" fmla="*/ 1682750 w 2571750"/>
              <a:gd name="connsiteY4" fmla="*/ 692150 h 692150"/>
              <a:gd name="connsiteX5" fmla="*/ 2327275 w 2571750"/>
              <a:gd name="connsiteY5" fmla="*/ 473075 h 692150"/>
              <a:gd name="connsiteX6" fmla="*/ 2571750 w 2571750"/>
              <a:gd name="connsiteY6" fmla="*/ 114300 h 692150"/>
              <a:gd name="connsiteX7" fmla="*/ 2492375 w 2571750"/>
              <a:gd name="connsiteY7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1750" h="692150">
                <a:moveTo>
                  <a:pt x="76200" y="0"/>
                </a:moveTo>
                <a:lnTo>
                  <a:pt x="0" y="111125"/>
                </a:lnTo>
                <a:lnTo>
                  <a:pt x="250825" y="476250"/>
                </a:lnTo>
                <a:lnTo>
                  <a:pt x="882650" y="688975"/>
                </a:lnTo>
                <a:lnTo>
                  <a:pt x="1682750" y="692150"/>
                </a:lnTo>
                <a:lnTo>
                  <a:pt x="2327275" y="473075"/>
                </a:lnTo>
                <a:lnTo>
                  <a:pt x="2571750" y="114300"/>
                </a:lnTo>
                <a:lnTo>
                  <a:pt x="249237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834063" y="1714500"/>
            <a:ext cx="23812" cy="2409825"/>
          </a:xfrm>
          <a:custGeom>
            <a:avLst/>
            <a:gdLst>
              <a:gd name="connsiteX0" fmla="*/ 23812 w 23812"/>
              <a:gd name="connsiteY0" fmla="*/ 2409825 h 2409825"/>
              <a:gd name="connsiteX1" fmla="*/ 0 w 23812"/>
              <a:gd name="connsiteY1" fmla="*/ 0 h 2409825"/>
              <a:gd name="connsiteX2" fmla="*/ 0 w 23812"/>
              <a:gd name="connsiteY2" fmla="*/ 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" h="2409825">
                <a:moveTo>
                  <a:pt x="23812" y="240982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6069882" y="2081235"/>
            <a:ext cx="23812" cy="2409825"/>
          </a:xfrm>
          <a:custGeom>
            <a:avLst/>
            <a:gdLst>
              <a:gd name="connsiteX0" fmla="*/ 23812 w 23812"/>
              <a:gd name="connsiteY0" fmla="*/ 2409825 h 2409825"/>
              <a:gd name="connsiteX1" fmla="*/ 0 w 23812"/>
              <a:gd name="connsiteY1" fmla="*/ 0 h 2409825"/>
              <a:gd name="connsiteX2" fmla="*/ 0 w 23812"/>
              <a:gd name="connsiteY2" fmla="*/ 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" h="2409825">
                <a:moveTo>
                  <a:pt x="23812" y="240982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734175" y="2343150"/>
            <a:ext cx="0" cy="2362200"/>
          </a:xfrm>
          <a:custGeom>
            <a:avLst/>
            <a:gdLst>
              <a:gd name="connsiteX0" fmla="*/ 0 w 0"/>
              <a:gd name="connsiteY0" fmla="*/ 2362200 h 2362200"/>
              <a:gd name="connsiteX1" fmla="*/ 0 w 0"/>
              <a:gd name="connsiteY1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62200">
                <a:moveTo>
                  <a:pt x="0" y="23622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7524750" y="2347913"/>
            <a:ext cx="9525" cy="2362200"/>
          </a:xfrm>
          <a:custGeom>
            <a:avLst/>
            <a:gdLst>
              <a:gd name="connsiteX0" fmla="*/ 0 w 9525"/>
              <a:gd name="connsiteY0" fmla="*/ 0 h 2362200"/>
              <a:gd name="connsiteX1" fmla="*/ 9525 w 9525"/>
              <a:gd name="connsiteY1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2362200">
                <a:moveTo>
                  <a:pt x="0" y="0"/>
                </a:moveTo>
                <a:lnTo>
                  <a:pt x="9525" y="2362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8178800" y="2108200"/>
            <a:ext cx="6350" cy="2393950"/>
          </a:xfrm>
          <a:custGeom>
            <a:avLst/>
            <a:gdLst>
              <a:gd name="connsiteX0" fmla="*/ 0 w 6350"/>
              <a:gd name="connsiteY0" fmla="*/ 0 h 2393950"/>
              <a:gd name="connsiteX1" fmla="*/ 6350 w 6350"/>
              <a:gd name="connsiteY1" fmla="*/ 2393950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2393950">
                <a:moveTo>
                  <a:pt x="0" y="0"/>
                </a:moveTo>
                <a:cubicBezTo>
                  <a:pt x="2117" y="797983"/>
                  <a:pt x="4233" y="1595967"/>
                  <a:pt x="6350" y="239395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8426450" y="1714500"/>
            <a:ext cx="0" cy="2425700"/>
          </a:xfrm>
          <a:custGeom>
            <a:avLst/>
            <a:gdLst>
              <a:gd name="connsiteX0" fmla="*/ 0 w 0"/>
              <a:gd name="connsiteY0" fmla="*/ 0 h 2425700"/>
              <a:gd name="connsiteX1" fmla="*/ 0 w 0"/>
              <a:gd name="connsiteY1" fmla="*/ 242570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25700">
                <a:moveTo>
                  <a:pt x="0" y="0"/>
                </a:moveTo>
                <a:lnTo>
                  <a:pt x="0" y="2425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8178800" y="1314450"/>
            <a:ext cx="12700" cy="2482850"/>
          </a:xfrm>
          <a:custGeom>
            <a:avLst/>
            <a:gdLst>
              <a:gd name="connsiteX0" fmla="*/ 0 w 12700"/>
              <a:gd name="connsiteY0" fmla="*/ 0 h 2482850"/>
              <a:gd name="connsiteX1" fmla="*/ 12700 w 12700"/>
              <a:gd name="connsiteY1" fmla="*/ 2482850 h 248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82850">
                <a:moveTo>
                  <a:pt x="0" y="0"/>
                </a:moveTo>
                <a:cubicBezTo>
                  <a:pt x="4233" y="827617"/>
                  <a:pt x="8467" y="1655233"/>
                  <a:pt x="12700" y="2482850"/>
                </a:cubicBez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7518400" y="1066800"/>
            <a:ext cx="31750" cy="2508250"/>
          </a:xfrm>
          <a:custGeom>
            <a:avLst/>
            <a:gdLst>
              <a:gd name="connsiteX0" fmla="*/ 0 w 31750"/>
              <a:gd name="connsiteY0" fmla="*/ 0 h 2508250"/>
              <a:gd name="connsiteX1" fmla="*/ 31750 w 31750"/>
              <a:gd name="connsiteY1" fmla="*/ 2508250 h 250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2508250">
                <a:moveTo>
                  <a:pt x="0" y="0"/>
                </a:moveTo>
                <a:lnTo>
                  <a:pt x="31750" y="2508250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724650" y="1066800"/>
            <a:ext cx="12700" cy="2495550"/>
          </a:xfrm>
          <a:custGeom>
            <a:avLst/>
            <a:gdLst>
              <a:gd name="connsiteX0" fmla="*/ 12700 w 12700"/>
              <a:gd name="connsiteY0" fmla="*/ 0 h 2495550"/>
              <a:gd name="connsiteX1" fmla="*/ 0 w 12700"/>
              <a:gd name="connsiteY1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" h="2495550">
                <a:moveTo>
                  <a:pt x="12700" y="0"/>
                </a:moveTo>
                <a:cubicBezTo>
                  <a:pt x="8467" y="831850"/>
                  <a:pt x="4233" y="1663700"/>
                  <a:pt x="0" y="2495550"/>
                </a:cubicBez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6076950" y="1308100"/>
            <a:ext cx="25400" cy="2489200"/>
          </a:xfrm>
          <a:custGeom>
            <a:avLst/>
            <a:gdLst>
              <a:gd name="connsiteX0" fmla="*/ 0 w 25400"/>
              <a:gd name="connsiteY0" fmla="*/ 0 h 2489200"/>
              <a:gd name="connsiteX1" fmla="*/ 25400 w 25400"/>
              <a:gd name="connsiteY1" fmla="*/ 2489200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" h="2489200">
                <a:moveTo>
                  <a:pt x="0" y="0"/>
                </a:moveTo>
                <a:lnTo>
                  <a:pt x="25400" y="2489200"/>
                </a:lnTo>
              </a:path>
            </a:pathLst>
          </a:cu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50115" y="3048837"/>
                <a:ext cx="3494803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180°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→1,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endParaRPr lang="ru-RU" i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5" y="3048837"/>
                <a:ext cx="3494803" cy="492571"/>
              </a:xfrm>
              <a:prstGeom prst="rect">
                <a:avLst/>
              </a:prstGeom>
              <a:blipFill rotWithShape="1">
                <a:blip r:embed="rId10"/>
                <a:stretch>
                  <a:fillRect r="-2094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394676" y="3653393"/>
                <a:ext cx="340516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ru-RU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76" y="3653393"/>
                <a:ext cx="3405163" cy="5329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2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1" grpId="0" animBg="1"/>
      <p:bldP spid="13" grpId="0" animBg="1"/>
      <p:bldP spid="16" grpId="0" animBg="1"/>
      <p:bldP spid="62" grpId="0" animBg="1"/>
      <p:bldP spid="17" grpId="0" animBg="1"/>
      <p:bldP spid="18" grpId="0" animBg="1"/>
      <p:bldP spid="19" grpId="0" animBg="1"/>
      <p:bldP spid="31" grpId="0" animBg="1"/>
      <p:bldP spid="34" grpId="0" animBg="1"/>
      <p:bldP spid="64" grpId="0" animBg="1"/>
      <p:bldP spid="65" grpId="0" animBg="1"/>
      <p:bldP spid="66" grpId="0" animBg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78" y="292315"/>
            <a:ext cx="1308793" cy="4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5858" y="19944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Заполнить таблицу недостающими данными.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57" y="521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452963"/>
                  </p:ext>
                </p:extLst>
              </p:nvPr>
            </p:nvGraphicFramePr>
            <p:xfrm>
              <a:off x="1610326" y="835931"/>
              <a:ext cx="6096000" cy="22421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420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639924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7602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120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3,6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</a:tr>
                  <a:tr h="420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4452963"/>
                  </p:ext>
                </p:extLst>
              </p:nvPr>
            </p:nvGraphicFramePr>
            <p:xfrm>
              <a:off x="1610326" y="835931"/>
              <a:ext cx="6096000" cy="224212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420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703" t="-2899" r="-203003" b="-45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2395" t="-2899" r="-102395" b="-45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003" t="-2899" r="-2703" b="-455072"/>
                          </a:stretch>
                        </a:blipFill>
                      </a:tcPr>
                    </a:tc>
                  </a:tr>
                  <a:tr h="639924"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2395" t="-67619" r="-102395" b="-19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003" t="-67619" r="-2703" b="-199048"/>
                          </a:stretch>
                        </a:blipFill>
                      </a:tcPr>
                    </a:tc>
                  </a:tr>
                  <a:tr h="7602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703" t="-140800" r="-203003" b="-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3003" t="-140800" r="-2703" b="-67200"/>
                          </a:stretch>
                        </a:blipFill>
                      </a:tcPr>
                    </a:tc>
                  </a:tr>
                  <a:tr h="42098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703" t="-436232" r="-203003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2395" t="-436232" r="-102395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1002" y="315097"/>
                <a:ext cx="1191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02" y="315097"/>
                <a:ext cx="119154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615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728" y="3078058"/>
                <a:ext cx="2718373" cy="478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⋅3=24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28" y="3078058"/>
                <a:ext cx="2718373" cy="478914"/>
              </a:xfrm>
              <a:prstGeom prst="rect">
                <a:avLst/>
              </a:prstGeom>
              <a:blipFill rotWithShape="1">
                <a:blip r:embed="rId6"/>
                <a:stretch>
                  <a:fillRect r="-2466" b="-17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7744" y="1402370"/>
                <a:ext cx="635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24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02370"/>
                <a:ext cx="63523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3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47971" y="3535248"/>
                <a:ext cx="2632965" cy="666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120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3,6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1" y="3535248"/>
                <a:ext cx="2632965" cy="66665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275342" y="1969808"/>
                <a:ext cx="62279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342" y="1969808"/>
                <a:ext cx="622799" cy="65601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729" y="4144826"/>
                <a:ext cx="552644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=8⇔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9" y="4144826"/>
                <a:ext cx="5526449" cy="612796"/>
              </a:xfrm>
              <a:prstGeom prst="rect">
                <a:avLst/>
              </a:prstGeom>
              <a:blipFill rotWithShape="1">
                <a:blip r:embed="rId10"/>
                <a:stretch>
                  <a:fillRect r="-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86725" y="267750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25" y="2677507"/>
                <a:ext cx="36580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858" y="199446"/>
                <a:ext cx="8424936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Алюминиевый провод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=4 мм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имеет массу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6,8 кг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Найти длину провода,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𝜌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=2,6 г/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см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8" y="199446"/>
                <a:ext cx="8424936" cy="669992"/>
              </a:xfrm>
              <a:prstGeom prst="rect">
                <a:avLst/>
              </a:prstGeom>
              <a:blipFill rotWithShape="1">
                <a:blip r:embed="rId3"/>
                <a:stretch>
                  <a:fillRect l="-579" t="-4545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2757" y="7805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42" y="622573"/>
            <a:ext cx="1308793" cy="4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766" y="645355"/>
                <a:ext cx="1189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766" y="645355"/>
                <a:ext cx="118942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612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414" y="1117712"/>
                <a:ext cx="850489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4" y="1117712"/>
                <a:ext cx="850489" cy="496674"/>
              </a:xfrm>
              <a:prstGeom prst="rect">
                <a:avLst/>
              </a:prstGeom>
              <a:blipFill rotWithShape="1">
                <a:blip r:embed="rId6"/>
                <a:stretch>
                  <a:fillRect r="-12143" b="-2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414" y="1554973"/>
                <a:ext cx="2675797" cy="50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6800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2,6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≈2615,4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см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4" y="1554973"/>
                <a:ext cx="2675797" cy="506742"/>
              </a:xfrm>
              <a:prstGeom prst="rect">
                <a:avLst/>
              </a:prstGeom>
              <a:blipFill rotWithShape="1">
                <a:blip r:embed="rId7"/>
                <a:stretch>
                  <a:fillRect r="-3189" b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6" y="915561"/>
            <a:ext cx="19098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555" y="2025479"/>
                <a:ext cx="2839560" cy="482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=2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мм</m:t>
                        </m:r>
                      </m:e>
                    </m:d>
                    <m:r>
                      <a:rPr lang="ru-RU" b="0" i="1" smtClean="0">
                        <a:latin typeface="Cambria Math"/>
                      </a:rPr>
                      <m:t>=0,2 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</a:rPr>
                          <m:t>см</m:t>
                        </m:r>
                      </m:e>
                    </m:d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55" y="2025479"/>
                <a:ext cx="2839560" cy="482889"/>
              </a:xfrm>
              <a:prstGeom prst="rect">
                <a:avLst/>
              </a:prstGeom>
              <a:blipFill rotWithShape="1">
                <a:blip r:embed="rId9"/>
                <a:stretch>
                  <a:fillRect r="-2790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91" y="1221515"/>
            <a:ext cx="1308793" cy="4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78215" y="1244297"/>
                <a:ext cx="1191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15" y="1244297"/>
                <a:ext cx="11915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615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4672" y="2518436"/>
                <a:ext cx="971613" cy="485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72" y="2518436"/>
                <a:ext cx="971613" cy="485646"/>
              </a:xfrm>
              <a:prstGeom prst="rect">
                <a:avLst/>
              </a:prstGeom>
              <a:blipFill rotWithShape="1">
                <a:blip r:embed="rId11"/>
                <a:stretch>
                  <a:fillRect r="-10063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1354" y="3007181"/>
                <a:ext cx="1109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ru-RU" i="1" smtClean="0">
                          <a:latin typeface="Cambria Math"/>
                          <a:ea typeface="Cambria Math"/>
                        </a:rPr>
                        <m:t>≈3,14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4" y="3007181"/>
                <a:ext cx="110972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655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131" y="3393765"/>
                <a:ext cx="3892219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2615,4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3,14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≈20823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208 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м</m:t>
                        </m:r>
                      </m:e>
                    </m:d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1" y="3393765"/>
                <a:ext cx="3892219" cy="510653"/>
              </a:xfrm>
              <a:prstGeom prst="rect">
                <a:avLst/>
              </a:prstGeom>
              <a:blipFill rotWithShape="1">
                <a:blip r:embed="rId13"/>
                <a:stretch>
                  <a:fillRect r="-1881" b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8954" y="4089084"/>
                <a:ext cx="1944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208 м.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4" y="4089084"/>
                <a:ext cx="1944217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250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1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851670"/>
            <a:ext cx="2915816" cy="3296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15816" y="1851670"/>
            <a:ext cx="3024336" cy="32969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1851670"/>
            <a:ext cx="3199832" cy="32969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858" y="199446"/>
                <a:ext cx="8424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В цилиндр вписана правильная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угольная призма. Найти отношение объемов призмы и цилиндра, если призма треугольная, четырехугольная,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шестиугольная.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8" y="199446"/>
                <a:ext cx="842493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79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2757" y="10824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30" y="1113964"/>
            <a:ext cx="1308793" cy="4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2794" y="1128120"/>
                <a:ext cx="1337610" cy="390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ц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794" y="1128120"/>
                <a:ext cx="1337610" cy="390876"/>
              </a:xfrm>
              <a:prstGeom prst="rect">
                <a:avLst/>
              </a:prstGeom>
              <a:blipFill rotWithShape="1">
                <a:blip r:embed="rId5"/>
                <a:stretch>
                  <a:fillRect t="-4688" r="-5455" b="-2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09" y="1105338"/>
            <a:ext cx="1538951" cy="41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56199" y="1129257"/>
                <a:ext cx="1707199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осн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пр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199" y="1129257"/>
                <a:ext cx="1707199" cy="394210"/>
              </a:xfrm>
              <a:prstGeom prst="rect">
                <a:avLst/>
              </a:prstGeom>
              <a:blipFill rotWithShape="1">
                <a:blip r:embed="rId6"/>
                <a:stretch>
                  <a:fillRect t="-6154" r="-4286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04528" y="1960434"/>
                <a:ext cx="1655197" cy="536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8" y="1960434"/>
                <a:ext cx="1655197" cy="536494"/>
              </a:xfrm>
              <a:prstGeom prst="rect">
                <a:avLst/>
              </a:prstGeom>
              <a:blipFill rotWithShape="1">
                <a:blip r:embed="rId7"/>
                <a:stretch>
                  <a:fillRect r="-553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702574" y="2059796"/>
                <a:ext cx="1454116" cy="406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пр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74" y="2059796"/>
                <a:ext cx="1454116" cy="406778"/>
              </a:xfrm>
              <a:prstGeom prst="rect">
                <a:avLst/>
              </a:prstGeom>
              <a:blipFill rotWithShape="1">
                <a:blip r:embed="rId8"/>
                <a:stretch>
                  <a:fillRect t="-2985" r="-5021" b="-17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04248" y="1960434"/>
                <a:ext cx="1708096" cy="536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ru-RU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60434"/>
                <a:ext cx="1708096" cy="536494"/>
              </a:xfrm>
              <a:prstGeom prst="rect">
                <a:avLst/>
              </a:prstGeom>
              <a:blipFill rotWithShape="1">
                <a:blip r:embed="rId9"/>
                <a:stretch>
                  <a:fillRect r="-571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7714" y="2474238"/>
                <a:ext cx="975011" cy="474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14" y="2474238"/>
                <a:ext cx="975011" cy="474425"/>
              </a:xfrm>
              <a:prstGeom prst="rect">
                <a:avLst/>
              </a:prstGeom>
              <a:blipFill rotWithShape="1">
                <a:blip r:embed="rId10"/>
                <a:stretch>
                  <a:fillRect r="-10625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0310" y="2472467"/>
                <a:ext cx="766557" cy="460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310" y="2472467"/>
                <a:ext cx="766557" cy="460382"/>
              </a:xfrm>
              <a:prstGeom prst="rect">
                <a:avLst/>
              </a:prstGeom>
              <a:blipFill rotWithShape="1">
                <a:blip r:embed="rId11"/>
                <a:stretch>
                  <a:fillRect r="-13600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22110" y="2393640"/>
                <a:ext cx="978217" cy="536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10" y="2393640"/>
                <a:ext cx="978217" cy="536494"/>
              </a:xfrm>
              <a:prstGeom prst="rect">
                <a:avLst/>
              </a:prstGeom>
              <a:blipFill rotWithShape="1">
                <a:blip r:embed="rId12"/>
                <a:stretch>
                  <a:fillRect r="-9938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6642" y="2854711"/>
                <a:ext cx="2803653" cy="57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ц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2" y="2854711"/>
                <a:ext cx="2803653" cy="570862"/>
              </a:xfrm>
              <a:prstGeom prst="rect">
                <a:avLst/>
              </a:prstGeom>
              <a:blipFill rotWithShape="1">
                <a:blip r:embed="rId13"/>
                <a:stretch>
                  <a:fillRect r="-3043" b="-31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9642" y="1469054"/>
                <a:ext cx="1533433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пр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ц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42" y="1469054"/>
                <a:ext cx="1533433" cy="394210"/>
              </a:xfrm>
              <a:prstGeom prst="rect">
                <a:avLst/>
              </a:prstGeom>
              <a:blipFill rotWithShape="1">
                <a:blip r:embed="rId14"/>
                <a:stretch>
                  <a:fillRect t="-6154" r="-4762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3170" y="3495370"/>
                <a:ext cx="2380011" cy="1308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ц</m:t>
                            </m:r>
                          </m:sub>
                        </m:sSub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" y="3495370"/>
                <a:ext cx="2380011" cy="1308115"/>
              </a:xfrm>
              <a:prstGeom prst="rect">
                <a:avLst/>
              </a:prstGeom>
              <a:blipFill rotWithShape="1">
                <a:blip r:embed="rId15"/>
                <a:stretch>
                  <a:fillRect l="-2308" r="-3590" b="-6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70117" y="2856782"/>
                <a:ext cx="2607317" cy="56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ц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117" y="2856782"/>
                <a:ext cx="2607317" cy="561564"/>
              </a:xfrm>
              <a:prstGeom prst="rect">
                <a:avLst/>
              </a:prstGeom>
              <a:blipFill rotWithShape="1">
                <a:blip r:embed="rId16"/>
                <a:stretch>
                  <a:fillRect r="-3279" b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76645" y="3506067"/>
                <a:ext cx="2181687" cy="1247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ц</m:t>
                            </m:r>
                          </m:sub>
                        </m:sSub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45" y="3506067"/>
                <a:ext cx="2181687" cy="1247906"/>
              </a:xfrm>
              <a:prstGeom prst="rect">
                <a:avLst/>
              </a:prstGeom>
              <a:blipFill rotWithShape="1">
                <a:blip r:embed="rId17"/>
                <a:stretch>
                  <a:fillRect l="-2521" r="-4202" b="-6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60835" y="2855224"/>
                <a:ext cx="2913555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ц</m:t>
                        </m:r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835" y="2855224"/>
                <a:ext cx="2913555" cy="595932"/>
              </a:xfrm>
              <a:prstGeom prst="rect">
                <a:avLst/>
              </a:prstGeom>
              <a:blipFill rotWithShape="1">
                <a:blip r:embed="rId18"/>
                <a:stretch>
                  <a:fillRect r="-2720" b="-5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67363" y="3495883"/>
                <a:ext cx="2575577" cy="1308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пр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ц</m:t>
                            </m:r>
                          </m:sub>
                        </m:sSub>
                      </m:den>
                    </m:f>
                    <m:r>
                      <a:rPr lang="ru-R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ru-RU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63" y="3495883"/>
                <a:ext cx="2575577" cy="1308115"/>
              </a:xfrm>
              <a:prstGeom prst="rect">
                <a:avLst/>
              </a:prstGeom>
              <a:blipFill rotWithShape="1">
                <a:blip r:embed="rId19"/>
                <a:stretch>
                  <a:fillRect l="-2133" r="-3318" b="-6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5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7" grpId="0"/>
      <p:bldP spid="8" grpId="0"/>
      <p:bldP spid="10" grpId="0"/>
      <p:bldP spid="12" grpId="0"/>
      <p:bldP spid="13" grpId="0"/>
      <p:bldP spid="14" grpId="0"/>
      <p:bldP spid="1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1107</Words>
  <Application>Microsoft Office PowerPoint</Application>
  <PresentationFormat>Экран (16:9)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679</cp:revision>
  <dcterms:created xsi:type="dcterms:W3CDTF">2015-03-30T10:23:33Z</dcterms:created>
  <dcterms:modified xsi:type="dcterms:W3CDTF">2015-06-30T11:54:53Z</dcterms:modified>
</cp:coreProperties>
</file>