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-690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330833-6F7D-4C74-84B9-1B0DAE677BA9}" type="doc">
      <dgm:prSet loTypeId="urn:microsoft.com/office/officeart/2005/8/layout/vList4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CC8E4E5-DFE2-45BF-9B34-8B67DB2FF903}">
      <dgm:prSet phldrT="[Текст]" phldr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endParaRPr lang="ru-RU" dirty="0"/>
        </a:p>
      </dgm:t>
    </dgm:pt>
    <dgm:pt modelId="{1A6DC429-FD3E-43C7-A039-A55DAA5DCE1F}" type="parTrans" cxnId="{12DB155E-2BD2-4D9E-877E-BDF4245E67C2}">
      <dgm:prSet/>
      <dgm:spPr/>
      <dgm:t>
        <a:bodyPr/>
        <a:lstStyle/>
        <a:p>
          <a:endParaRPr lang="ru-RU"/>
        </a:p>
      </dgm:t>
    </dgm:pt>
    <dgm:pt modelId="{9BEC15FE-1357-457E-8260-7D8799CA30E1}" type="sibTrans" cxnId="{12DB155E-2BD2-4D9E-877E-BDF4245E67C2}">
      <dgm:prSet/>
      <dgm:spPr/>
      <dgm:t>
        <a:bodyPr/>
        <a:lstStyle/>
        <a:p>
          <a:endParaRPr lang="ru-RU"/>
        </a:p>
      </dgm:t>
    </dgm:pt>
    <dgm:pt modelId="{CAC7EB65-9D9C-4611-90C5-AE1BFCF25809}">
      <dgm:prSet phldrT="[Текст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endParaRPr lang="ru-RU" dirty="0"/>
        </a:p>
      </dgm:t>
    </dgm:pt>
    <dgm:pt modelId="{8FB4BB00-E3B1-4FB6-93C2-3E476152D36D}" type="sibTrans" cxnId="{27E6124A-3219-4815-9771-9D91183CF50F}">
      <dgm:prSet/>
      <dgm:spPr/>
      <dgm:t>
        <a:bodyPr/>
        <a:lstStyle/>
        <a:p>
          <a:endParaRPr lang="ru-RU"/>
        </a:p>
      </dgm:t>
    </dgm:pt>
    <dgm:pt modelId="{2779608E-294E-460D-83ED-DB8676647C3C}" type="parTrans" cxnId="{27E6124A-3219-4815-9771-9D91183CF50F}">
      <dgm:prSet/>
      <dgm:spPr/>
      <dgm:t>
        <a:bodyPr/>
        <a:lstStyle/>
        <a:p>
          <a:endParaRPr lang="ru-RU"/>
        </a:p>
      </dgm:t>
    </dgm:pt>
    <dgm:pt modelId="{C51FCD77-4714-4913-B1DC-EAC648BCC6F5}" type="pres">
      <dgm:prSet presAssocID="{76330833-6F7D-4C74-84B9-1B0DAE677BA9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55124C-C61F-4E4E-991B-EC645E0693F0}" type="pres">
      <dgm:prSet presAssocID="{CAC7EB65-9D9C-4611-90C5-AE1BFCF25809}" presName="comp" presStyleCnt="0"/>
      <dgm:spPr/>
    </dgm:pt>
    <dgm:pt modelId="{430C2114-0B4C-403C-9C22-3722A1C618BA}" type="pres">
      <dgm:prSet presAssocID="{CAC7EB65-9D9C-4611-90C5-AE1BFCF25809}" presName="box" presStyleLbl="node1" presStyleIdx="0" presStyleCnt="2" custScaleY="99895" custLinFactNeighborX="-7602" custLinFactNeighborY="2108"/>
      <dgm:spPr/>
      <dgm:t>
        <a:bodyPr/>
        <a:lstStyle/>
        <a:p>
          <a:endParaRPr lang="ru-RU"/>
        </a:p>
      </dgm:t>
    </dgm:pt>
    <dgm:pt modelId="{3CCE7E2F-90B7-46AE-A940-060C97BCD782}" type="pres">
      <dgm:prSet presAssocID="{CAC7EB65-9D9C-4611-90C5-AE1BFCF25809}" presName="img" presStyleLbl="fgImgPlace1" presStyleIdx="0" presStyleCnt="2" custScaleX="247317" custScaleY="134283" custLinFactX="179339" custLinFactNeighborX="200000" custLinFactNeighborY="2235"/>
      <dgm:spPr>
        <a:solidFill>
          <a:schemeClr val="accent5">
            <a:lumMod val="20000"/>
            <a:lumOff val="80000"/>
          </a:schemeClr>
        </a:solidFill>
      </dgm:spPr>
    </dgm:pt>
    <dgm:pt modelId="{0EB6266D-9B7F-467F-B15D-F0DE2B919C99}" type="pres">
      <dgm:prSet presAssocID="{CAC7EB65-9D9C-4611-90C5-AE1BFCF25809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F6282A-92DE-4D35-8B5A-216D12686560}" type="pres">
      <dgm:prSet presAssocID="{8FB4BB00-E3B1-4FB6-93C2-3E476152D36D}" presName="spacer" presStyleCnt="0"/>
      <dgm:spPr/>
    </dgm:pt>
    <dgm:pt modelId="{E8F43D76-9926-44D6-9B2F-2678AC4A6A48}" type="pres">
      <dgm:prSet presAssocID="{BCC8E4E5-DFE2-45BF-9B34-8B67DB2FF903}" presName="comp" presStyleCnt="0"/>
      <dgm:spPr/>
    </dgm:pt>
    <dgm:pt modelId="{D146FA3A-2BCB-488D-93C2-549DD9A49A1F}" type="pres">
      <dgm:prSet presAssocID="{BCC8E4E5-DFE2-45BF-9B34-8B67DB2FF903}" presName="box" presStyleLbl="node1" presStyleIdx="1" presStyleCnt="2" custScaleY="98695" custLinFactNeighborX="-20578" custLinFactNeighborY="-3091"/>
      <dgm:spPr/>
      <dgm:t>
        <a:bodyPr/>
        <a:lstStyle/>
        <a:p>
          <a:endParaRPr lang="ru-RU"/>
        </a:p>
      </dgm:t>
    </dgm:pt>
    <dgm:pt modelId="{C7A6D1C0-7274-4DBF-953E-7F058CC6CC3D}" type="pres">
      <dgm:prSet presAssocID="{BCC8E4E5-DFE2-45BF-9B34-8B67DB2FF903}" presName="img" presStyleLbl="fgImgPlace1" presStyleIdx="1" presStyleCnt="2" custScaleX="246971" custScaleY="132798" custLinFactX="100000" custLinFactNeighborX="185431" custLinFactNeighborY="-4055"/>
      <dgm:spPr>
        <a:solidFill>
          <a:schemeClr val="accent6">
            <a:lumMod val="20000"/>
            <a:lumOff val="80000"/>
          </a:schemeClr>
        </a:solidFill>
      </dgm:spPr>
    </dgm:pt>
    <dgm:pt modelId="{9D80F514-8C6D-4D7B-92F0-F83519FDA821}" type="pres">
      <dgm:prSet presAssocID="{BCC8E4E5-DFE2-45BF-9B34-8B67DB2FF903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E6124A-3219-4815-9771-9D91183CF50F}" srcId="{76330833-6F7D-4C74-84B9-1B0DAE677BA9}" destId="{CAC7EB65-9D9C-4611-90C5-AE1BFCF25809}" srcOrd="0" destOrd="0" parTransId="{2779608E-294E-460D-83ED-DB8676647C3C}" sibTransId="{8FB4BB00-E3B1-4FB6-93C2-3E476152D36D}"/>
    <dgm:cxn modelId="{C4784EBE-9157-4ED5-958B-2139BEC3615F}" type="presOf" srcId="{BCC8E4E5-DFE2-45BF-9B34-8B67DB2FF903}" destId="{9D80F514-8C6D-4D7B-92F0-F83519FDA821}" srcOrd="1" destOrd="0" presId="urn:microsoft.com/office/officeart/2005/8/layout/vList4"/>
    <dgm:cxn modelId="{6065F5C4-297E-400B-B3B1-16661BD11B73}" type="presOf" srcId="{CAC7EB65-9D9C-4611-90C5-AE1BFCF25809}" destId="{0EB6266D-9B7F-467F-B15D-F0DE2B919C99}" srcOrd="1" destOrd="0" presId="urn:microsoft.com/office/officeart/2005/8/layout/vList4"/>
    <dgm:cxn modelId="{9F520F1E-3CE6-47F6-B775-C313474F0B34}" type="presOf" srcId="{BCC8E4E5-DFE2-45BF-9B34-8B67DB2FF903}" destId="{D146FA3A-2BCB-488D-93C2-549DD9A49A1F}" srcOrd="0" destOrd="0" presId="urn:microsoft.com/office/officeart/2005/8/layout/vList4"/>
    <dgm:cxn modelId="{12DB155E-2BD2-4D9E-877E-BDF4245E67C2}" srcId="{76330833-6F7D-4C74-84B9-1B0DAE677BA9}" destId="{BCC8E4E5-DFE2-45BF-9B34-8B67DB2FF903}" srcOrd="1" destOrd="0" parTransId="{1A6DC429-FD3E-43C7-A039-A55DAA5DCE1F}" sibTransId="{9BEC15FE-1357-457E-8260-7D8799CA30E1}"/>
    <dgm:cxn modelId="{AE371E12-CAD8-4197-A71C-01EAF3332D6C}" type="presOf" srcId="{76330833-6F7D-4C74-84B9-1B0DAE677BA9}" destId="{C51FCD77-4714-4913-B1DC-EAC648BCC6F5}" srcOrd="0" destOrd="0" presId="urn:microsoft.com/office/officeart/2005/8/layout/vList4"/>
    <dgm:cxn modelId="{E75FBBE6-26B9-4A80-863F-15FC1E1716DE}" type="presOf" srcId="{CAC7EB65-9D9C-4611-90C5-AE1BFCF25809}" destId="{430C2114-0B4C-403C-9C22-3722A1C618BA}" srcOrd="0" destOrd="0" presId="urn:microsoft.com/office/officeart/2005/8/layout/vList4"/>
    <dgm:cxn modelId="{BD1C763E-62D9-4F47-BC1D-FC0C6DC56E31}" type="presParOf" srcId="{C51FCD77-4714-4913-B1DC-EAC648BCC6F5}" destId="{7655124C-C61F-4E4E-991B-EC645E0693F0}" srcOrd="0" destOrd="0" presId="urn:microsoft.com/office/officeart/2005/8/layout/vList4"/>
    <dgm:cxn modelId="{512BEA6E-EAFA-4470-9CD5-468E3ED044AE}" type="presParOf" srcId="{7655124C-C61F-4E4E-991B-EC645E0693F0}" destId="{430C2114-0B4C-403C-9C22-3722A1C618BA}" srcOrd="0" destOrd="0" presId="urn:microsoft.com/office/officeart/2005/8/layout/vList4"/>
    <dgm:cxn modelId="{493AC87A-4C87-4AEE-A27D-61D892624795}" type="presParOf" srcId="{7655124C-C61F-4E4E-991B-EC645E0693F0}" destId="{3CCE7E2F-90B7-46AE-A940-060C97BCD782}" srcOrd="1" destOrd="0" presId="urn:microsoft.com/office/officeart/2005/8/layout/vList4"/>
    <dgm:cxn modelId="{F2FD18B1-7D4B-4A08-A4FC-A2D651D32929}" type="presParOf" srcId="{7655124C-C61F-4E4E-991B-EC645E0693F0}" destId="{0EB6266D-9B7F-467F-B15D-F0DE2B919C99}" srcOrd="2" destOrd="0" presId="urn:microsoft.com/office/officeart/2005/8/layout/vList4"/>
    <dgm:cxn modelId="{5616EECC-4260-4E72-BC83-21D3C869A5F9}" type="presParOf" srcId="{C51FCD77-4714-4913-B1DC-EAC648BCC6F5}" destId="{9AF6282A-92DE-4D35-8B5A-216D12686560}" srcOrd="1" destOrd="0" presId="urn:microsoft.com/office/officeart/2005/8/layout/vList4"/>
    <dgm:cxn modelId="{D58CEB9D-9EE2-4A07-8565-9052D7FC753C}" type="presParOf" srcId="{C51FCD77-4714-4913-B1DC-EAC648BCC6F5}" destId="{E8F43D76-9926-44D6-9B2F-2678AC4A6A48}" srcOrd="2" destOrd="0" presId="urn:microsoft.com/office/officeart/2005/8/layout/vList4"/>
    <dgm:cxn modelId="{08A06271-FAD5-48F2-B13D-6D895C3F1993}" type="presParOf" srcId="{E8F43D76-9926-44D6-9B2F-2678AC4A6A48}" destId="{D146FA3A-2BCB-488D-93C2-549DD9A49A1F}" srcOrd="0" destOrd="0" presId="urn:microsoft.com/office/officeart/2005/8/layout/vList4"/>
    <dgm:cxn modelId="{3EB7AE8E-F464-4920-9B96-918B1AA5C40B}" type="presParOf" srcId="{E8F43D76-9926-44D6-9B2F-2678AC4A6A48}" destId="{C7A6D1C0-7274-4DBF-953E-7F058CC6CC3D}" srcOrd="1" destOrd="0" presId="urn:microsoft.com/office/officeart/2005/8/layout/vList4"/>
    <dgm:cxn modelId="{B424688E-BB2F-4123-AF79-C6965B859CE2}" type="presParOf" srcId="{E8F43D76-9926-44D6-9B2F-2678AC4A6A48}" destId="{9D80F514-8C6D-4D7B-92F0-F83519FDA821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330833-6F7D-4C74-84B9-1B0DAE677BA9}" type="doc">
      <dgm:prSet loTypeId="urn:microsoft.com/office/officeart/2005/8/layout/vList4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CC8E4E5-DFE2-45BF-9B34-8B67DB2FF903}">
      <dgm:prSet phldrT="[Текст]" phldr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endParaRPr lang="ru-RU" dirty="0"/>
        </a:p>
      </dgm:t>
    </dgm:pt>
    <dgm:pt modelId="{1A6DC429-FD3E-43C7-A039-A55DAA5DCE1F}" type="parTrans" cxnId="{12DB155E-2BD2-4D9E-877E-BDF4245E67C2}">
      <dgm:prSet/>
      <dgm:spPr/>
      <dgm:t>
        <a:bodyPr/>
        <a:lstStyle/>
        <a:p>
          <a:endParaRPr lang="ru-RU"/>
        </a:p>
      </dgm:t>
    </dgm:pt>
    <dgm:pt modelId="{9BEC15FE-1357-457E-8260-7D8799CA30E1}" type="sibTrans" cxnId="{12DB155E-2BD2-4D9E-877E-BDF4245E67C2}">
      <dgm:prSet/>
      <dgm:spPr/>
      <dgm:t>
        <a:bodyPr/>
        <a:lstStyle/>
        <a:p>
          <a:endParaRPr lang="ru-RU"/>
        </a:p>
      </dgm:t>
    </dgm:pt>
    <dgm:pt modelId="{CAC7EB65-9D9C-4611-90C5-AE1BFCF25809}">
      <dgm:prSet phldrT="[Текст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endParaRPr lang="ru-RU" dirty="0"/>
        </a:p>
      </dgm:t>
    </dgm:pt>
    <dgm:pt modelId="{8FB4BB00-E3B1-4FB6-93C2-3E476152D36D}" type="sibTrans" cxnId="{27E6124A-3219-4815-9771-9D91183CF50F}">
      <dgm:prSet/>
      <dgm:spPr/>
      <dgm:t>
        <a:bodyPr/>
        <a:lstStyle/>
        <a:p>
          <a:endParaRPr lang="ru-RU"/>
        </a:p>
      </dgm:t>
    </dgm:pt>
    <dgm:pt modelId="{2779608E-294E-460D-83ED-DB8676647C3C}" type="parTrans" cxnId="{27E6124A-3219-4815-9771-9D91183CF50F}">
      <dgm:prSet/>
      <dgm:spPr/>
      <dgm:t>
        <a:bodyPr/>
        <a:lstStyle/>
        <a:p>
          <a:endParaRPr lang="ru-RU"/>
        </a:p>
      </dgm:t>
    </dgm:pt>
    <dgm:pt modelId="{17DAFFF9-4232-4567-8512-DC07D360ECF1}">
      <dgm:prSet/>
      <dgm:spPr/>
      <dgm:t>
        <a:bodyPr/>
        <a:lstStyle/>
        <a:p>
          <a:endParaRPr lang="ru-RU"/>
        </a:p>
      </dgm:t>
    </dgm:pt>
    <dgm:pt modelId="{2C99CAFE-2B44-4EF7-B79F-386E9E977DE8}" type="parTrans" cxnId="{7185AE4A-C494-45B0-B613-865F24FF3B83}">
      <dgm:prSet/>
      <dgm:spPr/>
      <dgm:t>
        <a:bodyPr/>
        <a:lstStyle/>
        <a:p>
          <a:endParaRPr lang="ru-RU"/>
        </a:p>
      </dgm:t>
    </dgm:pt>
    <dgm:pt modelId="{A14499E8-3A04-4284-98AE-A5E58A1C6D56}" type="sibTrans" cxnId="{7185AE4A-C494-45B0-B613-865F24FF3B83}">
      <dgm:prSet/>
      <dgm:spPr/>
      <dgm:t>
        <a:bodyPr/>
        <a:lstStyle/>
        <a:p>
          <a:endParaRPr lang="ru-RU"/>
        </a:p>
      </dgm:t>
    </dgm:pt>
    <dgm:pt modelId="{C51FCD77-4714-4913-B1DC-EAC648BCC6F5}" type="pres">
      <dgm:prSet presAssocID="{76330833-6F7D-4C74-84B9-1B0DAE677BA9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55124C-C61F-4E4E-991B-EC645E0693F0}" type="pres">
      <dgm:prSet presAssocID="{CAC7EB65-9D9C-4611-90C5-AE1BFCF25809}" presName="comp" presStyleCnt="0"/>
      <dgm:spPr/>
    </dgm:pt>
    <dgm:pt modelId="{430C2114-0B4C-403C-9C22-3722A1C618BA}" type="pres">
      <dgm:prSet presAssocID="{CAC7EB65-9D9C-4611-90C5-AE1BFCF25809}" presName="box" presStyleLbl="node1" presStyleIdx="0" presStyleCnt="3" custScaleY="99895" custLinFactNeighborX="-7602" custLinFactNeighborY="2108"/>
      <dgm:spPr/>
      <dgm:t>
        <a:bodyPr/>
        <a:lstStyle/>
        <a:p>
          <a:endParaRPr lang="ru-RU"/>
        </a:p>
      </dgm:t>
    </dgm:pt>
    <dgm:pt modelId="{3CCE7E2F-90B7-46AE-A940-060C97BCD782}" type="pres">
      <dgm:prSet presAssocID="{CAC7EB65-9D9C-4611-90C5-AE1BFCF25809}" presName="img" presStyleLbl="fgImgPlace1" presStyleIdx="0" presStyleCnt="3" custScaleX="247317" custScaleY="134283" custLinFactX="179339" custLinFactNeighborX="200000" custLinFactNeighborY="2235"/>
      <dgm:spPr>
        <a:solidFill>
          <a:schemeClr val="accent5">
            <a:lumMod val="20000"/>
            <a:lumOff val="80000"/>
          </a:schemeClr>
        </a:solidFill>
      </dgm:spPr>
    </dgm:pt>
    <dgm:pt modelId="{0EB6266D-9B7F-467F-B15D-F0DE2B919C99}" type="pres">
      <dgm:prSet presAssocID="{CAC7EB65-9D9C-4611-90C5-AE1BFCF25809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F6282A-92DE-4D35-8B5A-216D12686560}" type="pres">
      <dgm:prSet presAssocID="{8FB4BB00-E3B1-4FB6-93C2-3E476152D36D}" presName="spacer" presStyleCnt="0"/>
      <dgm:spPr/>
    </dgm:pt>
    <dgm:pt modelId="{E8F43D76-9926-44D6-9B2F-2678AC4A6A48}" type="pres">
      <dgm:prSet presAssocID="{BCC8E4E5-DFE2-45BF-9B34-8B67DB2FF903}" presName="comp" presStyleCnt="0"/>
      <dgm:spPr/>
    </dgm:pt>
    <dgm:pt modelId="{D146FA3A-2BCB-488D-93C2-549DD9A49A1F}" type="pres">
      <dgm:prSet presAssocID="{BCC8E4E5-DFE2-45BF-9B34-8B67DB2FF903}" presName="box" presStyleLbl="node1" presStyleIdx="1" presStyleCnt="3" custScaleY="98695" custLinFactNeighborX="-20578" custLinFactNeighborY="-3091"/>
      <dgm:spPr/>
      <dgm:t>
        <a:bodyPr/>
        <a:lstStyle/>
        <a:p>
          <a:endParaRPr lang="ru-RU"/>
        </a:p>
      </dgm:t>
    </dgm:pt>
    <dgm:pt modelId="{C7A6D1C0-7274-4DBF-953E-7F058CC6CC3D}" type="pres">
      <dgm:prSet presAssocID="{BCC8E4E5-DFE2-45BF-9B34-8B67DB2FF903}" presName="img" presStyleLbl="fgImgPlace1" presStyleIdx="1" presStyleCnt="3" custScaleX="246971" custScaleY="132798" custLinFactX="100000" custLinFactNeighborX="185431" custLinFactNeighborY="-4055"/>
      <dgm:spPr>
        <a:solidFill>
          <a:schemeClr val="accent6">
            <a:lumMod val="20000"/>
            <a:lumOff val="80000"/>
          </a:schemeClr>
        </a:solidFill>
      </dgm:spPr>
    </dgm:pt>
    <dgm:pt modelId="{9D80F514-8C6D-4D7B-92F0-F83519FDA821}" type="pres">
      <dgm:prSet presAssocID="{BCC8E4E5-DFE2-45BF-9B34-8B67DB2FF903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3CFCA6-37AC-4C18-A852-4564E06195DA}" type="pres">
      <dgm:prSet presAssocID="{9BEC15FE-1357-457E-8260-7D8799CA30E1}" presName="spacer" presStyleCnt="0"/>
      <dgm:spPr/>
    </dgm:pt>
    <dgm:pt modelId="{1188EA2D-B1C8-4304-93EA-B25D5BC4EC3D}" type="pres">
      <dgm:prSet presAssocID="{17DAFFF9-4232-4567-8512-DC07D360ECF1}" presName="comp" presStyleCnt="0"/>
      <dgm:spPr/>
    </dgm:pt>
    <dgm:pt modelId="{55A34EE6-3BC6-4124-BDE9-7B85C8BE4F67}" type="pres">
      <dgm:prSet presAssocID="{17DAFFF9-4232-4567-8512-DC07D360ECF1}" presName="box" presStyleLbl="node1" presStyleIdx="2" presStyleCnt="3" custLinFactNeighborX="-7523" custLinFactNeighborY="-3597"/>
      <dgm:spPr/>
      <dgm:t>
        <a:bodyPr/>
        <a:lstStyle/>
        <a:p>
          <a:endParaRPr lang="ru-RU"/>
        </a:p>
      </dgm:t>
    </dgm:pt>
    <dgm:pt modelId="{4B085260-EF1E-4A21-9DD5-8D3DD418AE7E}" type="pres">
      <dgm:prSet presAssocID="{17DAFFF9-4232-4567-8512-DC07D360ECF1}" presName="img" presStyleLbl="fgImgPlace1" presStyleIdx="2" presStyleCnt="3" custScaleX="247080" custScaleY="128916" custLinFactX="100000" custLinFactNeighborX="184475" custLinFactNeighborY="-6238"/>
      <dgm:spPr/>
    </dgm:pt>
    <dgm:pt modelId="{74BB8835-0754-4560-959B-2CD58F1963FD}" type="pres">
      <dgm:prSet presAssocID="{17DAFFF9-4232-4567-8512-DC07D360ECF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E6124A-3219-4815-9771-9D91183CF50F}" srcId="{76330833-6F7D-4C74-84B9-1B0DAE677BA9}" destId="{CAC7EB65-9D9C-4611-90C5-AE1BFCF25809}" srcOrd="0" destOrd="0" parTransId="{2779608E-294E-460D-83ED-DB8676647C3C}" sibTransId="{8FB4BB00-E3B1-4FB6-93C2-3E476152D36D}"/>
    <dgm:cxn modelId="{CBAC3B48-71C6-489E-BE39-41D87CE3BD49}" type="presOf" srcId="{BCC8E4E5-DFE2-45BF-9B34-8B67DB2FF903}" destId="{9D80F514-8C6D-4D7B-92F0-F83519FDA821}" srcOrd="1" destOrd="0" presId="urn:microsoft.com/office/officeart/2005/8/layout/vList4"/>
    <dgm:cxn modelId="{1FD68A41-6FA8-46E5-B97B-CA4513F6E60F}" type="presOf" srcId="{17DAFFF9-4232-4567-8512-DC07D360ECF1}" destId="{74BB8835-0754-4560-959B-2CD58F1963FD}" srcOrd="1" destOrd="0" presId="urn:microsoft.com/office/officeart/2005/8/layout/vList4"/>
    <dgm:cxn modelId="{12DB155E-2BD2-4D9E-877E-BDF4245E67C2}" srcId="{76330833-6F7D-4C74-84B9-1B0DAE677BA9}" destId="{BCC8E4E5-DFE2-45BF-9B34-8B67DB2FF903}" srcOrd="1" destOrd="0" parTransId="{1A6DC429-FD3E-43C7-A039-A55DAA5DCE1F}" sibTransId="{9BEC15FE-1357-457E-8260-7D8799CA30E1}"/>
    <dgm:cxn modelId="{2022AEB6-E59F-4C6E-B9DA-22631E337BAF}" type="presOf" srcId="{CAC7EB65-9D9C-4611-90C5-AE1BFCF25809}" destId="{0EB6266D-9B7F-467F-B15D-F0DE2B919C99}" srcOrd="1" destOrd="0" presId="urn:microsoft.com/office/officeart/2005/8/layout/vList4"/>
    <dgm:cxn modelId="{98A6C815-6855-412C-A943-6268843E3A34}" type="presOf" srcId="{76330833-6F7D-4C74-84B9-1B0DAE677BA9}" destId="{C51FCD77-4714-4913-B1DC-EAC648BCC6F5}" srcOrd="0" destOrd="0" presId="urn:microsoft.com/office/officeart/2005/8/layout/vList4"/>
    <dgm:cxn modelId="{ED65FE88-14D4-4163-9C86-30F1475188C4}" type="presOf" srcId="{17DAFFF9-4232-4567-8512-DC07D360ECF1}" destId="{55A34EE6-3BC6-4124-BDE9-7B85C8BE4F67}" srcOrd="0" destOrd="0" presId="urn:microsoft.com/office/officeart/2005/8/layout/vList4"/>
    <dgm:cxn modelId="{708D2D15-E1CC-409D-A78D-67699069110D}" type="presOf" srcId="{CAC7EB65-9D9C-4611-90C5-AE1BFCF25809}" destId="{430C2114-0B4C-403C-9C22-3722A1C618BA}" srcOrd="0" destOrd="0" presId="urn:microsoft.com/office/officeart/2005/8/layout/vList4"/>
    <dgm:cxn modelId="{AC0BE18B-DD0C-456A-B971-600B44170DC6}" type="presOf" srcId="{BCC8E4E5-DFE2-45BF-9B34-8B67DB2FF903}" destId="{D146FA3A-2BCB-488D-93C2-549DD9A49A1F}" srcOrd="0" destOrd="0" presId="urn:microsoft.com/office/officeart/2005/8/layout/vList4"/>
    <dgm:cxn modelId="{7185AE4A-C494-45B0-B613-865F24FF3B83}" srcId="{76330833-6F7D-4C74-84B9-1B0DAE677BA9}" destId="{17DAFFF9-4232-4567-8512-DC07D360ECF1}" srcOrd="2" destOrd="0" parTransId="{2C99CAFE-2B44-4EF7-B79F-386E9E977DE8}" sibTransId="{A14499E8-3A04-4284-98AE-A5E58A1C6D56}"/>
    <dgm:cxn modelId="{B5B94C31-9A7F-46C6-96AB-360F0DE8055D}" type="presParOf" srcId="{C51FCD77-4714-4913-B1DC-EAC648BCC6F5}" destId="{7655124C-C61F-4E4E-991B-EC645E0693F0}" srcOrd="0" destOrd="0" presId="urn:microsoft.com/office/officeart/2005/8/layout/vList4"/>
    <dgm:cxn modelId="{90107043-7564-4523-94E1-46F56FF69CB5}" type="presParOf" srcId="{7655124C-C61F-4E4E-991B-EC645E0693F0}" destId="{430C2114-0B4C-403C-9C22-3722A1C618BA}" srcOrd="0" destOrd="0" presId="urn:microsoft.com/office/officeart/2005/8/layout/vList4"/>
    <dgm:cxn modelId="{5058F2F6-8E07-44B4-A96C-FD50425AB4EB}" type="presParOf" srcId="{7655124C-C61F-4E4E-991B-EC645E0693F0}" destId="{3CCE7E2F-90B7-46AE-A940-060C97BCD782}" srcOrd="1" destOrd="0" presId="urn:microsoft.com/office/officeart/2005/8/layout/vList4"/>
    <dgm:cxn modelId="{99D73B79-1227-447C-8325-FF867E3AC0D0}" type="presParOf" srcId="{7655124C-C61F-4E4E-991B-EC645E0693F0}" destId="{0EB6266D-9B7F-467F-B15D-F0DE2B919C99}" srcOrd="2" destOrd="0" presId="urn:microsoft.com/office/officeart/2005/8/layout/vList4"/>
    <dgm:cxn modelId="{7D9138FD-1052-447C-A805-C400647E7931}" type="presParOf" srcId="{C51FCD77-4714-4913-B1DC-EAC648BCC6F5}" destId="{9AF6282A-92DE-4D35-8B5A-216D12686560}" srcOrd="1" destOrd="0" presId="urn:microsoft.com/office/officeart/2005/8/layout/vList4"/>
    <dgm:cxn modelId="{A7AF7C3E-E32C-4859-8CA1-DBDA60E03587}" type="presParOf" srcId="{C51FCD77-4714-4913-B1DC-EAC648BCC6F5}" destId="{E8F43D76-9926-44D6-9B2F-2678AC4A6A48}" srcOrd="2" destOrd="0" presId="urn:microsoft.com/office/officeart/2005/8/layout/vList4"/>
    <dgm:cxn modelId="{9C4FE268-659A-4E5A-9D9B-894DE0347436}" type="presParOf" srcId="{E8F43D76-9926-44D6-9B2F-2678AC4A6A48}" destId="{D146FA3A-2BCB-488D-93C2-549DD9A49A1F}" srcOrd="0" destOrd="0" presId="urn:microsoft.com/office/officeart/2005/8/layout/vList4"/>
    <dgm:cxn modelId="{E043C546-0390-43F5-9623-93414CF892B0}" type="presParOf" srcId="{E8F43D76-9926-44D6-9B2F-2678AC4A6A48}" destId="{C7A6D1C0-7274-4DBF-953E-7F058CC6CC3D}" srcOrd="1" destOrd="0" presId="urn:microsoft.com/office/officeart/2005/8/layout/vList4"/>
    <dgm:cxn modelId="{E90523D4-EECB-4D0F-AE4A-2B45327B613B}" type="presParOf" srcId="{E8F43D76-9926-44D6-9B2F-2678AC4A6A48}" destId="{9D80F514-8C6D-4D7B-92F0-F83519FDA821}" srcOrd="2" destOrd="0" presId="urn:microsoft.com/office/officeart/2005/8/layout/vList4"/>
    <dgm:cxn modelId="{8E70C43F-E65E-4CD6-A801-C9ABEFFA5581}" type="presParOf" srcId="{C51FCD77-4714-4913-B1DC-EAC648BCC6F5}" destId="{C73CFCA6-37AC-4C18-A852-4564E06195DA}" srcOrd="3" destOrd="0" presId="urn:microsoft.com/office/officeart/2005/8/layout/vList4"/>
    <dgm:cxn modelId="{BEBED383-116F-4228-BDD2-2594AF625D83}" type="presParOf" srcId="{C51FCD77-4714-4913-B1DC-EAC648BCC6F5}" destId="{1188EA2D-B1C8-4304-93EA-B25D5BC4EC3D}" srcOrd="4" destOrd="0" presId="urn:microsoft.com/office/officeart/2005/8/layout/vList4"/>
    <dgm:cxn modelId="{685BA2F1-27BA-481A-AE75-8A0D1A3D851B}" type="presParOf" srcId="{1188EA2D-B1C8-4304-93EA-B25D5BC4EC3D}" destId="{55A34EE6-3BC6-4124-BDE9-7B85C8BE4F67}" srcOrd="0" destOrd="0" presId="urn:microsoft.com/office/officeart/2005/8/layout/vList4"/>
    <dgm:cxn modelId="{9E1F713D-7D00-418D-96F9-543CDC0AD1AF}" type="presParOf" srcId="{1188EA2D-B1C8-4304-93EA-B25D5BC4EC3D}" destId="{4B085260-EF1E-4A21-9DD5-8D3DD418AE7E}" srcOrd="1" destOrd="0" presId="urn:microsoft.com/office/officeart/2005/8/layout/vList4"/>
    <dgm:cxn modelId="{2769AD39-9F12-443E-AC8A-F8ABFB67C2A2}" type="presParOf" srcId="{1188EA2D-B1C8-4304-93EA-B25D5BC4EC3D}" destId="{74BB8835-0754-4560-959B-2CD58F1963FD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C2114-0B4C-403C-9C22-3722A1C618BA}">
      <dsp:nvSpPr>
        <dsp:cNvPr id="0" name=""/>
        <dsp:cNvSpPr/>
      </dsp:nvSpPr>
      <dsp:spPr>
        <a:xfrm>
          <a:off x="0" y="126508"/>
          <a:ext cx="8712968" cy="2151547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1957974" y="126508"/>
        <a:ext cx="6754993" cy="2151547"/>
      </dsp:txXfrm>
    </dsp:sp>
    <dsp:sp modelId="{3CCE7E2F-90B7-46AE-A940-060C97BCD782}">
      <dsp:nvSpPr>
        <dsp:cNvPr id="0" name=""/>
        <dsp:cNvSpPr/>
      </dsp:nvSpPr>
      <dsp:spPr>
        <a:xfrm>
          <a:off x="4403237" y="38510"/>
          <a:ext cx="4309730" cy="2313759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146FA3A-2BCB-488D-93C2-549DD9A49A1F}">
      <dsp:nvSpPr>
        <dsp:cNvPr id="0" name=""/>
        <dsp:cNvSpPr/>
      </dsp:nvSpPr>
      <dsp:spPr>
        <a:xfrm>
          <a:off x="0" y="2543801"/>
          <a:ext cx="8712968" cy="2125701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1957974" y="2543801"/>
        <a:ext cx="6754993" cy="2125701"/>
      </dsp:txXfrm>
    </dsp:sp>
    <dsp:sp modelId="{C7A6D1C0-7274-4DBF-953E-7F058CC6CC3D}">
      <dsp:nvSpPr>
        <dsp:cNvPr id="0" name=""/>
        <dsp:cNvSpPr/>
      </dsp:nvSpPr>
      <dsp:spPr>
        <a:xfrm>
          <a:off x="4409267" y="2459270"/>
          <a:ext cx="4303700" cy="2288172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C2114-0B4C-403C-9C22-3722A1C618BA}">
      <dsp:nvSpPr>
        <dsp:cNvPr id="0" name=""/>
        <dsp:cNvSpPr/>
      </dsp:nvSpPr>
      <dsp:spPr>
        <a:xfrm>
          <a:off x="0" y="84062"/>
          <a:ext cx="8712968" cy="1429662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1885710" y="84062"/>
        <a:ext cx="6827257" cy="1429662"/>
      </dsp:txXfrm>
    </dsp:sp>
    <dsp:sp modelId="{3CCE7E2F-90B7-46AE-A940-060C97BCD782}">
      <dsp:nvSpPr>
        <dsp:cNvPr id="0" name=""/>
        <dsp:cNvSpPr/>
      </dsp:nvSpPr>
      <dsp:spPr>
        <a:xfrm>
          <a:off x="4403237" y="25589"/>
          <a:ext cx="4309730" cy="1537448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146FA3A-2BCB-488D-93C2-549DD9A49A1F}">
      <dsp:nvSpPr>
        <dsp:cNvPr id="0" name=""/>
        <dsp:cNvSpPr/>
      </dsp:nvSpPr>
      <dsp:spPr>
        <a:xfrm>
          <a:off x="0" y="1690307"/>
          <a:ext cx="8712968" cy="1412488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1885710" y="1690307"/>
        <a:ext cx="6827257" cy="1412488"/>
      </dsp:txXfrm>
    </dsp:sp>
    <dsp:sp modelId="{C7A6D1C0-7274-4DBF-953E-7F058CC6CC3D}">
      <dsp:nvSpPr>
        <dsp:cNvPr id="0" name=""/>
        <dsp:cNvSpPr/>
      </dsp:nvSpPr>
      <dsp:spPr>
        <a:xfrm>
          <a:off x="4405183" y="1634138"/>
          <a:ext cx="4303700" cy="1520446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5A34EE6-3BC6-4124-BDE9-7B85C8BE4F67}">
      <dsp:nvSpPr>
        <dsp:cNvPr id="0" name=""/>
        <dsp:cNvSpPr/>
      </dsp:nvSpPr>
      <dsp:spPr>
        <a:xfrm>
          <a:off x="0" y="3315067"/>
          <a:ext cx="8712968" cy="1431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/>
        </a:p>
      </dsp:txBody>
      <dsp:txXfrm>
        <a:off x="1885710" y="3315067"/>
        <a:ext cx="6827257" cy="1431164"/>
      </dsp:txXfrm>
    </dsp:sp>
    <dsp:sp modelId="{4B085260-EF1E-4A21-9DD5-8D3DD418AE7E}">
      <dsp:nvSpPr>
        <dsp:cNvPr id="0" name=""/>
        <dsp:cNvSpPr/>
      </dsp:nvSpPr>
      <dsp:spPr>
        <a:xfrm>
          <a:off x="4388049" y="3272707"/>
          <a:ext cx="4305600" cy="1476000"/>
        </a:xfrm>
        <a:prstGeom prst="roundRect">
          <a:avLst>
            <a:gd name="adj" fmla="val 10000"/>
          </a:avLst>
        </a:prstGeom>
        <a:solidFill>
          <a:schemeClr val="accent5">
            <a:tint val="50000"/>
            <a:hueOff val="-10682366"/>
            <a:satOff val="47617"/>
            <a:lumOff val="4207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CCE51-11BE-47FB-997D-26D69315FE97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1E88A-49DF-4937-A7F9-5E83CDA85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14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CCE51-11BE-47FB-997D-26D69315FE97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1E88A-49DF-4937-A7F9-5E83CDA85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15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CCE51-11BE-47FB-997D-26D69315FE97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1E88A-49DF-4937-A7F9-5E83CDA85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39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CCE51-11BE-47FB-997D-26D69315FE97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1E88A-49DF-4937-A7F9-5E83CDA85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51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CCE51-11BE-47FB-997D-26D69315FE97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1E88A-49DF-4937-A7F9-5E83CDA85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477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CCE51-11BE-47FB-997D-26D69315FE97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1E88A-49DF-4937-A7F9-5E83CDA85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863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CCE51-11BE-47FB-997D-26D69315FE97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1E88A-49DF-4937-A7F9-5E83CDA85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34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CCE51-11BE-47FB-997D-26D69315FE97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1E88A-49DF-4937-A7F9-5E83CDA85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42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CCE51-11BE-47FB-997D-26D69315FE97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1E88A-49DF-4937-A7F9-5E83CDA85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16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CCE51-11BE-47FB-997D-26D69315FE97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1E88A-49DF-4937-A7F9-5E83CDA85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CCE51-11BE-47FB-997D-26D69315FE97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1E88A-49DF-4937-A7F9-5E83CDA85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03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CCE51-11BE-47FB-997D-26D69315FE97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1E88A-49DF-4937-A7F9-5E83CDA85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007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81.png"/><Relationship Id="rId18" Type="http://schemas.openxmlformats.org/officeDocument/2006/relationships/image" Target="../media/image86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12" Type="http://schemas.openxmlformats.org/officeDocument/2006/relationships/image" Target="../media/image80.png"/><Relationship Id="rId17" Type="http://schemas.openxmlformats.org/officeDocument/2006/relationships/image" Target="../media/image85.png"/><Relationship Id="rId2" Type="http://schemas.openxmlformats.org/officeDocument/2006/relationships/image" Target="../media/image1.png"/><Relationship Id="rId16" Type="http://schemas.openxmlformats.org/officeDocument/2006/relationships/image" Target="../media/image8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4.png"/><Relationship Id="rId11" Type="http://schemas.openxmlformats.org/officeDocument/2006/relationships/image" Target="../media/image79.png"/><Relationship Id="rId5" Type="http://schemas.openxmlformats.org/officeDocument/2006/relationships/image" Target="../media/image73.png"/><Relationship Id="rId15" Type="http://schemas.openxmlformats.org/officeDocument/2006/relationships/image" Target="../media/image83.png"/><Relationship Id="rId10" Type="http://schemas.openxmlformats.org/officeDocument/2006/relationships/image" Target="../media/image78.png"/><Relationship Id="rId19" Type="http://schemas.openxmlformats.org/officeDocument/2006/relationships/image" Target="../media/image41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Relationship Id="rId14" Type="http://schemas.openxmlformats.org/officeDocument/2006/relationships/image" Target="../media/image8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3" Type="http://schemas.openxmlformats.org/officeDocument/2006/relationships/image" Target="../media/image87.png"/><Relationship Id="rId7" Type="http://schemas.openxmlformats.org/officeDocument/2006/relationships/image" Target="../media/image9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0.png"/><Relationship Id="rId5" Type="http://schemas.openxmlformats.org/officeDocument/2006/relationships/image" Target="../media/image89.png"/><Relationship Id="rId4" Type="http://schemas.openxmlformats.org/officeDocument/2006/relationships/image" Target="../media/image88.png"/><Relationship Id="rId9" Type="http://schemas.openxmlformats.org/officeDocument/2006/relationships/image" Target="../media/image9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image" Target="../media/image94.png"/><Relationship Id="rId7" Type="http://schemas.openxmlformats.org/officeDocument/2006/relationships/image" Target="../media/image9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7.png"/><Relationship Id="rId11" Type="http://schemas.openxmlformats.org/officeDocument/2006/relationships/image" Target="../media/image102.png"/><Relationship Id="rId5" Type="http://schemas.openxmlformats.org/officeDocument/2006/relationships/image" Target="../media/image96.png"/><Relationship Id="rId10" Type="http://schemas.openxmlformats.org/officeDocument/2006/relationships/image" Target="../media/image101.png"/><Relationship Id="rId4" Type="http://schemas.openxmlformats.org/officeDocument/2006/relationships/image" Target="../media/image95.png"/><Relationship Id="rId9" Type="http://schemas.openxmlformats.org/officeDocument/2006/relationships/image" Target="../media/image10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png"/><Relationship Id="rId3" Type="http://schemas.openxmlformats.org/officeDocument/2006/relationships/image" Target="../media/image103.png"/><Relationship Id="rId7" Type="http://schemas.openxmlformats.org/officeDocument/2006/relationships/image" Target="../media/image10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5.png"/><Relationship Id="rId5" Type="http://schemas.openxmlformats.org/officeDocument/2006/relationships/image" Target="../media/image104.png"/><Relationship Id="rId4" Type="http://schemas.openxmlformats.org/officeDocument/2006/relationships/image" Target="../media/image95.png"/><Relationship Id="rId9" Type="http://schemas.openxmlformats.org/officeDocument/2006/relationships/image" Target="../media/image10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3" Type="http://schemas.openxmlformats.org/officeDocument/2006/relationships/image" Target="../media/image109.png"/><Relationship Id="rId7" Type="http://schemas.openxmlformats.org/officeDocument/2006/relationships/image" Target="../media/image112.png"/><Relationship Id="rId12" Type="http://schemas.openxmlformats.org/officeDocument/2006/relationships/image" Target="../media/image1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1.png"/><Relationship Id="rId11" Type="http://schemas.openxmlformats.org/officeDocument/2006/relationships/image" Target="../media/image115.png"/><Relationship Id="rId5" Type="http://schemas.openxmlformats.org/officeDocument/2006/relationships/image" Target="../media/image110.png"/><Relationship Id="rId10" Type="http://schemas.openxmlformats.org/officeDocument/2006/relationships/image" Target="../media/image114.png"/><Relationship Id="rId4" Type="http://schemas.openxmlformats.org/officeDocument/2006/relationships/image" Target="../media/image46.png"/><Relationship Id="rId9" Type="http://schemas.openxmlformats.org/officeDocument/2006/relationships/image" Target="../media/image5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png"/><Relationship Id="rId3" Type="http://schemas.openxmlformats.org/officeDocument/2006/relationships/image" Target="../media/image62.png"/><Relationship Id="rId7" Type="http://schemas.openxmlformats.org/officeDocument/2006/relationships/image" Target="../media/image120.png"/><Relationship Id="rId2" Type="http://schemas.openxmlformats.org/officeDocument/2006/relationships/image" Target="../media/image1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9.png"/><Relationship Id="rId5" Type="http://schemas.microsoft.com/office/2007/relationships/hdphoto" Target="../media/hdphoto1.wdp"/><Relationship Id="rId10" Type="http://schemas.openxmlformats.org/officeDocument/2006/relationships/image" Target="../media/image1.png"/><Relationship Id="rId4" Type="http://schemas.openxmlformats.org/officeDocument/2006/relationships/image" Target="../media/image118.png"/><Relationship Id="rId9" Type="http://schemas.openxmlformats.org/officeDocument/2006/relationships/image" Target="../media/image12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image" Target="../media/image6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5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12" Type="http://schemas.openxmlformats.org/officeDocument/2006/relationships/image" Target="../media/image1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openxmlformats.org/officeDocument/2006/relationships/image" Target="../media/image11.png"/><Relationship Id="rId5" Type="http://schemas.openxmlformats.org/officeDocument/2006/relationships/diagramColors" Target="../diagrams/colors2.xml"/><Relationship Id="rId15" Type="http://schemas.openxmlformats.org/officeDocument/2006/relationships/image" Target="../media/image1.png"/><Relationship Id="rId10" Type="http://schemas.openxmlformats.org/officeDocument/2006/relationships/image" Target="../media/image10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3" Type="http://schemas.openxmlformats.org/officeDocument/2006/relationships/image" Target="../media/image1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" Type="http://schemas.openxmlformats.org/officeDocument/2006/relationships/image" Target="../media/image15.png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25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13" Type="http://schemas.openxmlformats.org/officeDocument/2006/relationships/image" Target="../media/image69.png"/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12" Type="http://schemas.openxmlformats.org/officeDocument/2006/relationships/image" Target="../media/image6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2.png"/><Relationship Id="rId11" Type="http://schemas.openxmlformats.org/officeDocument/2006/relationships/image" Target="../media/image67.png"/><Relationship Id="rId5" Type="http://schemas.openxmlformats.org/officeDocument/2006/relationships/image" Target="../media/image61.png"/><Relationship Id="rId10" Type="http://schemas.openxmlformats.org/officeDocument/2006/relationships/image" Target="../media/image66.png"/><Relationship Id="rId4" Type="http://schemas.openxmlformats.org/officeDocument/2006/relationships/image" Target="../media/image60.png"/><Relationship Id="rId9" Type="http://schemas.openxmlformats.org/officeDocument/2006/relationships/image" Target="../media/image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Прямоугольник 4"/>
          <p:cNvSpPr/>
          <p:nvPr/>
        </p:nvSpPr>
        <p:spPr>
          <a:xfrm>
            <a:off x="1135001" y="1547955"/>
            <a:ext cx="6843541" cy="9979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5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Теорема косинусов</a:t>
            </a:r>
            <a:endParaRPr lang="ru-RU" sz="54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25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4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pic>
          <p:nvPicPr>
            <p:cNvPr id="5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9502"/>
            <a:ext cx="8496944" cy="42484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2739" y="1131590"/>
                <a:ext cx="8280920" cy="3200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Пусть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наибольшая сторона треугольника, тогда если:</a:t>
                </a:r>
              </a:p>
              <a:p>
                <a:pPr marL="720725" indent="-177800">
                  <a:lnSpc>
                    <a:spcPct val="200000"/>
                  </a:lnSpc>
                  <a:spcBef>
                    <a:spcPts val="1200"/>
                  </a:spcBef>
                  <a:buFont typeface="Wingdings" pitchFamily="2" charset="2"/>
                  <a:buChar char="ü"/>
                </a:pPr>
                <a:r>
                  <a:rPr lang="ru-RU" sz="2400" dirty="0" smtClean="0"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  <m:sup>
                        <m:r>
                          <a:rPr lang="ru-RU" sz="24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&lt;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, то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треугольник остроугольный</a:t>
                </a:r>
              </a:p>
              <a:p>
                <a:pPr marL="720725" indent="-177800">
                  <a:lnSpc>
                    <a:spcPct val="200000"/>
                  </a:lnSpc>
                  <a:buFont typeface="Wingdings" pitchFamily="2" charset="2"/>
                  <a:buChar char="ü"/>
                </a:pP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  <m:sup>
                        <m:r>
                          <a:rPr lang="ru-RU" sz="24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ru-RU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, то треугольник прямоугольный</a:t>
                </a:r>
              </a:p>
              <a:p>
                <a:pPr marL="720725" indent="-177800">
                  <a:lnSpc>
                    <a:spcPct val="200000"/>
                  </a:lnSpc>
                  <a:buFont typeface="Wingdings" pitchFamily="2" charset="2"/>
                  <a:buChar char="ü"/>
                </a:pP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  <m:sup>
                        <m:r>
                          <a:rPr lang="ru-RU" sz="24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&gt;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, то треугольник тупоугольный</a:t>
                </a:r>
              </a:p>
              <a:p>
                <a:pPr marL="285750" indent="-285750">
                  <a:buFont typeface="Wingdings" pitchFamily="2" charset="2"/>
                  <a:buChar char="ü"/>
                </a:pP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39" y="1131590"/>
                <a:ext cx="8280920" cy="3200876"/>
              </a:xfrm>
              <a:prstGeom prst="rect">
                <a:avLst/>
              </a:prstGeom>
              <a:blipFill rotWithShape="1">
                <a:blip r:embed="rId4"/>
                <a:stretch>
                  <a:fillRect t="-1524" b="-3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827584" y="555526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Следствие из теоремы косинусов</a:t>
            </a:r>
            <a:endParaRPr lang="ru-RU" sz="2800" b="1" i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19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8720" y="174369"/>
                <a:ext cx="849694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Доказать, что для произвольного треугольника справедлива формула: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  <a:cs typeface="Times New Roman" pitchFamily="18" charset="0"/>
                      </a:rPr>
                      <m:t>4</m:t>
                    </m:r>
                    <m:sSubSup>
                      <m:sSubSupPr>
                        <m:ctrlPr>
                          <a:rPr lang="ru-RU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=2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+2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20" y="174369"/>
                <a:ext cx="8496944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646" b="-4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13896" y="113159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Доказательство.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5580112" y="771550"/>
            <a:ext cx="3273878" cy="1943100"/>
          </a:xfrm>
          <a:custGeom>
            <a:avLst/>
            <a:gdLst>
              <a:gd name="connsiteX0" fmla="*/ 0 w 3273878"/>
              <a:gd name="connsiteY0" fmla="*/ 1943100 h 1943100"/>
              <a:gd name="connsiteX1" fmla="*/ 1355271 w 3273878"/>
              <a:gd name="connsiteY1" fmla="*/ 0 h 1943100"/>
              <a:gd name="connsiteX2" fmla="*/ 3273878 w 3273878"/>
              <a:gd name="connsiteY2" fmla="*/ 1159328 h 1943100"/>
              <a:gd name="connsiteX3" fmla="*/ 0 w 3273878"/>
              <a:gd name="connsiteY3" fmla="*/ 1943100 h 194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73878" h="1943100">
                <a:moveTo>
                  <a:pt x="0" y="1943100"/>
                </a:moveTo>
                <a:lnTo>
                  <a:pt x="1355271" y="0"/>
                </a:lnTo>
                <a:lnTo>
                  <a:pt x="3273878" y="1159328"/>
                </a:lnTo>
                <a:lnTo>
                  <a:pt x="0" y="194310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752598" y="469792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2598" y="469792"/>
                <a:ext cx="385682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28832" y="2694210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832" y="2694210"/>
                <a:ext cx="396069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2153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588100" y="1908818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8100" y="1908818"/>
                <a:ext cx="385682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>
            <a:off x="6940966" y="771550"/>
            <a:ext cx="143891" cy="1584176"/>
          </a:xfrm>
          <a:prstGeom prst="line">
            <a:avLst/>
          </a:prstGeom>
          <a:ln>
            <a:solidFill>
              <a:srgbClr val="0033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452320" y="2112536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112536"/>
                <a:ext cx="385682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333" r="-1875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735062" y="1040530"/>
                <a:ext cx="3676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5062" y="1040530"/>
                <a:ext cx="367665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2166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127035" y="1316256"/>
                <a:ext cx="3506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7035" y="1316256"/>
                <a:ext cx="350672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2069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945439" y="2297202"/>
                <a:ext cx="4045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439" y="2297202"/>
                <a:ext cx="404598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333" r="-1940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939435" y="1409862"/>
                <a:ext cx="550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9435" y="1409862"/>
                <a:ext cx="550985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197" r="-1428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олилиния 18"/>
          <p:cNvSpPr/>
          <p:nvPr/>
        </p:nvSpPr>
        <p:spPr>
          <a:xfrm>
            <a:off x="5586413" y="776288"/>
            <a:ext cx="1504950" cy="1933575"/>
          </a:xfrm>
          <a:custGeom>
            <a:avLst/>
            <a:gdLst>
              <a:gd name="connsiteX0" fmla="*/ 0 w 1504950"/>
              <a:gd name="connsiteY0" fmla="*/ 1933575 h 1933575"/>
              <a:gd name="connsiteX1" fmla="*/ 1352550 w 1504950"/>
              <a:gd name="connsiteY1" fmla="*/ 0 h 1933575"/>
              <a:gd name="connsiteX2" fmla="*/ 1504950 w 1504950"/>
              <a:gd name="connsiteY2" fmla="*/ 1581150 h 1933575"/>
              <a:gd name="connsiteX3" fmla="*/ 0 w 1504950"/>
              <a:gd name="connsiteY3" fmla="*/ 1933575 h 1933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4950" h="1933575">
                <a:moveTo>
                  <a:pt x="0" y="1933575"/>
                </a:moveTo>
                <a:lnTo>
                  <a:pt x="1352550" y="0"/>
                </a:lnTo>
                <a:lnTo>
                  <a:pt x="1504950" y="1581150"/>
                </a:lnTo>
                <a:lnTo>
                  <a:pt x="0" y="1933575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6934200" y="771525"/>
            <a:ext cx="1914525" cy="1585913"/>
          </a:xfrm>
          <a:custGeom>
            <a:avLst/>
            <a:gdLst>
              <a:gd name="connsiteX0" fmla="*/ 0 w 1914525"/>
              <a:gd name="connsiteY0" fmla="*/ 0 h 1585913"/>
              <a:gd name="connsiteX1" fmla="*/ 1914525 w 1914525"/>
              <a:gd name="connsiteY1" fmla="*/ 1162050 h 1585913"/>
              <a:gd name="connsiteX2" fmla="*/ 161925 w 1914525"/>
              <a:gd name="connsiteY2" fmla="*/ 1585913 h 1585913"/>
              <a:gd name="connsiteX3" fmla="*/ 0 w 1914525"/>
              <a:gd name="connsiteY3" fmla="*/ 0 h 1585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4525" h="1585913">
                <a:moveTo>
                  <a:pt x="0" y="0"/>
                </a:moveTo>
                <a:lnTo>
                  <a:pt x="1914525" y="1162050"/>
                </a:lnTo>
                <a:lnTo>
                  <a:pt x="161925" y="1585913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75960" y="1439412"/>
                <a:ext cx="4121128" cy="5615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⋅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⋅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⋅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𝐵𝐷𝐴</m:t>
                        </m:r>
                      </m:e>
                    </m:func>
                  </m:oMath>
                </a14:m>
                <a:r>
                  <a:rPr lang="en-US" i="1" dirty="0" smtClean="0"/>
                  <a:t> </a:t>
                </a:r>
                <a:endParaRPr lang="ru-RU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60" y="1439412"/>
                <a:ext cx="4121128" cy="561564"/>
              </a:xfrm>
              <a:prstGeom prst="rect">
                <a:avLst/>
              </a:prstGeom>
              <a:blipFill rotWithShape="1">
                <a:blip r:embed="rId12"/>
                <a:stretch>
                  <a:fillRect r="-1775" b="-54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/>
          <p:cNvCxnSpPr/>
          <p:nvPr/>
        </p:nvCxnSpPr>
        <p:spPr>
          <a:xfrm>
            <a:off x="6444208" y="2399156"/>
            <a:ext cx="0" cy="2160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956376" y="2067694"/>
            <a:ext cx="0" cy="2160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76783" y="1934707"/>
                <a:ext cx="4121962" cy="5615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⋅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⋅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⋅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𝐶𝐷𝐴</m:t>
                        </m:r>
                      </m:e>
                    </m:func>
                  </m:oMath>
                </a14:m>
                <a:r>
                  <a:rPr lang="en-US" i="1" dirty="0" smtClean="0"/>
                  <a:t> </a:t>
                </a:r>
                <a:endParaRPr lang="ru-RU" i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83" y="1934707"/>
                <a:ext cx="4121962" cy="561564"/>
              </a:xfrm>
              <a:prstGeom prst="rect">
                <a:avLst/>
              </a:prstGeom>
              <a:blipFill rotWithShape="1">
                <a:blip r:embed="rId13"/>
                <a:stretch>
                  <a:fillRect r="-1625" b="-54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22888" y="2517284"/>
                <a:ext cx="50860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𝐵𝐷𝐴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𝐶𝐷𝐴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=180°⇒∠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𝐶𝐷𝐴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=180°−∠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𝐵𝐷𝐴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88" y="2517284"/>
                <a:ext cx="5086008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197" r="-1079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26120" y="2922498"/>
                <a:ext cx="4916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𝐶𝐷𝐴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180°−∠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𝐵𝐷𝐴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=−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𝐵𝐷𝐴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120" y="2922498"/>
                <a:ext cx="4916089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8197" r="-111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83133" y="3188072"/>
                <a:ext cx="4121962" cy="5615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⋅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⋅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⋅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𝐵𝐷𝐴</m:t>
                        </m:r>
                      </m:e>
                    </m:func>
                  </m:oMath>
                </a14:m>
                <a:r>
                  <a:rPr lang="en-US" i="1" dirty="0" smtClean="0"/>
                  <a:t> </a:t>
                </a:r>
                <a:endParaRPr lang="ru-RU" i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133" y="3188072"/>
                <a:ext cx="4121962" cy="561564"/>
              </a:xfrm>
              <a:prstGeom prst="rect">
                <a:avLst/>
              </a:prstGeom>
              <a:blipFill rotWithShape="1">
                <a:blip r:embed="rId16"/>
                <a:stretch>
                  <a:fillRect r="-1920" b="-54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76783" y="3674878"/>
                <a:ext cx="8577207" cy="561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=2</m:t>
                    </m:r>
                    <m:sSubSup>
                      <m:sSubSupPr>
                        <m:ctrlPr>
                          <a:rPr lang="en-US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/>
                      </a:rPr>
                      <m:t>+2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2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⋅</m:t>
                    </m:r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𝑎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⋅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𝑎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  <a:ea typeface="Cambria Math"/>
                      </a:rPr>
                      <m:t>⋅</m:t>
                    </m:r>
                    <m:func>
                      <m:func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a:rPr lang="en-US" i="1">
                            <a:latin typeface="Cambria Math"/>
                            <a:ea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∠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𝐵𝐷𝐴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+2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⋅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⋅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⋅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𝐵𝐷𝐴</m:t>
                        </m:r>
                      </m:e>
                    </m:func>
                  </m:oMath>
                </a14:m>
                <a:r>
                  <a:rPr lang="en-US" i="1" dirty="0" smtClean="0"/>
                  <a:t> </a:t>
                </a:r>
                <a:endParaRPr lang="ru-RU" i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83" y="3674878"/>
                <a:ext cx="8577207" cy="561564"/>
              </a:xfrm>
              <a:prstGeom prst="rect">
                <a:avLst/>
              </a:prstGeom>
              <a:blipFill rotWithShape="1">
                <a:blip r:embed="rId17"/>
                <a:stretch>
                  <a:fillRect b="-54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74453" y="4098418"/>
                <a:ext cx="8577207" cy="670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ru-RU" i="1">
                          <a:latin typeface="Cambria Math"/>
                          <a:cs typeface="Times New Roman" pitchFamily="18" charset="0"/>
                        </a:rPr>
                        <m:t>4</m:t>
                      </m:r>
                      <m:sSubSup>
                        <m:sSubSupPr>
                          <m:ctrlPr>
                            <a:rPr lang="ru-RU" i="1">
                              <a:latin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453" y="4098418"/>
                <a:ext cx="8577207" cy="67082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854591"/>
            <a:ext cx="2003460" cy="6463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3233238" y="854591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формула медиан треугольника</a:t>
            </a:r>
            <a:endParaRPr lang="ru-RU" i="1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68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/>
      <p:bldP spid="25" grpId="0"/>
      <p:bldP spid="29" grpId="0"/>
      <p:bldP spid="30" grpId="0"/>
      <p:bldP spid="31" grpId="0"/>
      <p:bldP spid="32" grpId="0"/>
      <p:bldP spid="33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8720" y="174369"/>
                <a:ext cx="849694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В треугольнике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𝐴𝐵𝐶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найти длины всех медиан, если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𝐴𝐵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=3 см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𝐵𝐶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=4 см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𝐴𝐶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=6 см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20" y="174369"/>
                <a:ext cx="8496944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646" r="-215" b="-4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26280" y="1082687"/>
            <a:ext cx="8352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313896" y="1421241"/>
                <a:ext cx="24938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  <a:cs typeface="Times New Roman" pitchFamily="18" charset="0"/>
                        </a:rPr>
                        <m:t>4</m:t>
                      </m:r>
                      <m:sSubSup>
                        <m:sSubSupPr>
                          <m:ctrlPr>
                            <a:rPr lang="ru-RU" i="1">
                              <a:latin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896" y="1421241"/>
                <a:ext cx="2493824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122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320601" y="1758307"/>
                <a:ext cx="2489399" cy="3802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cs typeface="Times New Roman" pitchFamily="18" charset="0"/>
                        </a:rPr>
                        <m:t>4</m:t>
                      </m:r>
                      <m:sSubSup>
                        <m:sSubSupPr>
                          <m:ctrlPr>
                            <a:rPr lang="ru-RU" i="1">
                              <a:latin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𝑏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01" y="1758307"/>
                <a:ext cx="2489399" cy="380297"/>
              </a:xfrm>
              <a:prstGeom prst="rect">
                <a:avLst/>
              </a:prstGeom>
              <a:blipFill rotWithShape="1">
                <a:blip r:embed="rId5"/>
                <a:stretch>
                  <a:fillRect t="-4762" r="-1225" b="-238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325048" y="2133345"/>
                <a:ext cx="24938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cs typeface="Times New Roman" pitchFamily="18" charset="0"/>
                        </a:rPr>
                        <m:t>4</m:t>
                      </m:r>
                      <m:sSubSup>
                        <m:sSubSupPr>
                          <m:ctrlPr>
                            <a:rPr lang="ru-RU" i="1">
                              <a:latin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𝑐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48" y="2133345"/>
                <a:ext cx="2493824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97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328475" y="2402644"/>
                <a:ext cx="7423892" cy="6732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cs typeface="Times New Roman" pitchFamily="18" charset="0"/>
                        </a:rPr>
                        <m:t>4</m:t>
                      </m:r>
                      <m:sSubSup>
                        <m:sSubSupPr>
                          <m:ctrlPr>
                            <a:rPr lang="ru-RU" i="1">
                              <a:latin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𝐴𝐵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⋅</m:t>
                          </m:r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+2</m:t>
                      </m:r>
                      <m:r>
                        <a:rPr lang="en-US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r>
                        <a:rPr lang="ru-RU" i="1">
                          <a:latin typeface="Cambria Math"/>
                          <a:cs typeface="Times New Roman" pitchFamily="18" charset="0"/>
                        </a:rPr>
                        <m:t>4</m:t>
                      </m:r>
                      <m:sSubSup>
                        <m:sSubSupPr>
                          <m:ctrlPr>
                            <a:rPr lang="ru-RU" i="1">
                              <a:latin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𝐴𝐵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=87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𝐴𝐵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87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𝐴𝐵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87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ru-RU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см</m:t>
                      </m:r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75" y="2402644"/>
                <a:ext cx="7423892" cy="67326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323528" y="3075806"/>
                <a:ext cx="7416902" cy="6860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cs typeface="Times New Roman" pitchFamily="18" charset="0"/>
                        </a:rPr>
                        <m:t>4</m:t>
                      </m:r>
                      <m:sSubSup>
                        <m:sSubSupPr>
                          <m:ctrlPr>
                            <a:rPr lang="ru-RU" i="1">
                              <a:latin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𝐵𝐶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⋅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+2</m:t>
                      </m:r>
                      <m:r>
                        <a:rPr lang="en-US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r>
                        <a:rPr lang="ru-RU" i="1">
                          <a:latin typeface="Cambria Math"/>
                          <a:cs typeface="Times New Roman" pitchFamily="18" charset="0"/>
                        </a:rPr>
                        <m:t>4</m:t>
                      </m:r>
                      <m:sSubSup>
                        <m:sSubSupPr>
                          <m:ctrlPr>
                            <a:rPr lang="ru-RU" i="1">
                              <a:latin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𝐶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=66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𝐵𝐶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66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𝐵𝐶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66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ru-RU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см</m:t>
                      </m:r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075806"/>
                <a:ext cx="7416902" cy="686085"/>
              </a:xfrm>
              <a:prstGeom prst="rect">
                <a:avLst/>
              </a:prstGeom>
              <a:blipFill rotWithShape="1">
                <a:blip r:embed="rId8"/>
                <a:stretch>
                  <a:fillRect r="-4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323528" y="3757873"/>
                <a:ext cx="7403822" cy="6860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cs typeface="Times New Roman" pitchFamily="18" charset="0"/>
                        </a:rPr>
                        <m:t>4</m:t>
                      </m:r>
                      <m:sSubSup>
                        <m:sSubSupPr>
                          <m:ctrlPr>
                            <a:rPr lang="ru-RU" i="1">
                              <a:latin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𝐴𝐶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⋅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+2</m:t>
                      </m:r>
                      <m:r>
                        <a:rPr lang="en-US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r>
                        <a:rPr lang="ru-RU" i="1">
                          <a:latin typeface="Cambria Math"/>
                          <a:cs typeface="Times New Roman" pitchFamily="18" charset="0"/>
                        </a:rPr>
                        <m:t>4</m:t>
                      </m:r>
                      <m:sSubSup>
                        <m:sSubSupPr>
                          <m:ctrlPr>
                            <a:rPr lang="ru-RU" i="1">
                              <a:latin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𝐴𝐶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=14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𝐴𝐶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𝐴𝐶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14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ru-RU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см</m:t>
                      </m:r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757873"/>
                <a:ext cx="7403822" cy="68608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69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5" grpId="0"/>
      <p:bldP spid="33" grpId="0"/>
      <p:bldP spid="34" grpId="0"/>
      <p:bldP spid="35" grpId="0"/>
      <p:bldP spid="36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8720" y="378469"/>
                <a:ext cx="8496944" cy="3730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Доказать, что для любого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параллелограмма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sSubSup>
                      <m:sSub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=2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+2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20" y="378469"/>
                <a:ext cx="8496944" cy="373051"/>
              </a:xfrm>
              <a:prstGeom prst="rect">
                <a:avLst/>
              </a:prstGeom>
              <a:blipFill rotWithShape="1">
                <a:blip r:embed="rId3"/>
                <a:stretch>
                  <a:fillRect l="-646" t="-6557" b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55076" y="1131589"/>
            <a:ext cx="8352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en-US" sz="1600" b="0" i="1" dirty="0" smtClean="0">
              <a:latin typeface="Cambria Math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229" y="1131589"/>
            <a:ext cx="3432175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 flipV="1">
            <a:off x="5412281" y="1342851"/>
            <a:ext cx="2952328" cy="103669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007397" y="1328562"/>
            <a:ext cx="1761533" cy="1050979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Полилиния 14"/>
          <p:cNvSpPr/>
          <p:nvPr/>
        </p:nvSpPr>
        <p:spPr>
          <a:xfrm>
            <a:off x="5407025" y="1323975"/>
            <a:ext cx="2962275" cy="1063625"/>
          </a:xfrm>
          <a:custGeom>
            <a:avLst/>
            <a:gdLst>
              <a:gd name="connsiteX0" fmla="*/ 0 w 2962275"/>
              <a:gd name="connsiteY0" fmla="*/ 1063625 h 1063625"/>
              <a:gd name="connsiteX1" fmla="*/ 593725 w 2962275"/>
              <a:gd name="connsiteY1" fmla="*/ 0 h 1063625"/>
              <a:gd name="connsiteX2" fmla="*/ 2962275 w 2962275"/>
              <a:gd name="connsiteY2" fmla="*/ 6350 h 1063625"/>
              <a:gd name="connsiteX3" fmla="*/ 0 w 2962275"/>
              <a:gd name="connsiteY3" fmla="*/ 1063625 h 1063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2275" h="1063625">
                <a:moveTo>
                  <a:pt x="0" y="1063625"/>
                </a:moveTo>
                <a:lnTo>
                  <a:pt x="593725" y="0"/>
                </a:lnTo>
                <a:lnTo>
                  <a:pt x="2962275" y="6350"/>
                </a:lnTo>
                <a:lnTo>
                  <a:pt x="0" y="1063625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5407025" y="1320800"/>
            <a:ext cx="2368550" cy="1069975"/>
          </a:xfrm>
          <a:custGeom>
            <a:avLst/>
            <a:gdLst>
              <a:gd name="connsiteX0" fmla="*/ 0 w 2368550"/>
              <a:gd name="connsiteY0" fmla="*/ 1069975 h 1069975"/>
              <a:gd name="connsiteX1" fmla="*/ 593725 w 2368550"/>
              <a:gd name="connsiteY1" fmla="*/ 0 h 1069975"/>
              <a:gd name="connsiteX2" fmla="*/ 2368550 w 2368550"/>
              <a:gd name="connsiteY2" fmla="*/ 1057275 h 1069975"/>
              <a:gd name="connsiteX3" fmla="*/ 0 w 2368550"/>
              <a:gd name="connsiteY3" fmla="*/ 1069975 h 1069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8550" h="1069975">
                <a:moveTo>
                  <a:pt x="0" y="1069975"/>
                </a:moveTo>
                <a:lnTo>
                  <a:pt x="593725" y="0"/>
                </a:lnTo>
                <a:lnTo>
                  <a:pt x="2368550" y="1057275"/>
                </a:lnTo>
                <a:lnTo>
                  <a:pt x="0" y="1069975"/>
                </a:lnTo>
                <a:close/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8720" y="1497828"/>
                <a:ext cx="4124399" cy="3725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𝐵𝐷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20" y="1497828"/>
                <a:ext cx="4124399" cy="372538"/>
              </a:xfrm>
              <a:prstGeom prst="rect">
                <a:avLst/>
              </a:prstGeom>
              <a:blipFill rotWithShape="1">
                <a:blip r:embed="rId5"/>
                <a:stretch>
                  <a:fillRect t="-6557" r="-1331" b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08720" y="1923678"/>
                <a:ext cx="4102341" cy="3725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𝐴𝐶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20" y="1923678"/>
                <a:ext cx="4102341" cy="372538"/>
              </a:xfrm>
              <a:prstGeom prst="rect">
                <a:avLst/>
              </a:prstGeom>
              <a:blipFill rotWithShape="1">
                <a:blip r:embed="rId6"/>
                <a:stretch>
                  <a:fillRect t="-6557" r="-1634" b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00556" y="2328872"/>
                <a:ext cx="38852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=180°⇒∠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=180°−∠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556" y="2328872"/>
                <a:ext cx="3885294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15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03152" y="2777147"/>
                <a:ext cx="40031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180°−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52" y="2777147"/>
                <a:ext cx="4003147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152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0504" y="3200628"/>
                <a:ext cx="4102341" cy="3725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𝐴𝐶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504" y="3200628"/>
                <a:ext cx="4102341" cy="372538"/>
              </a:xfrm>
              <a:prstGeom prst="rect">
                <a:avLst/>
              </a:prstGeom>
              <a:blipFill rotWithShape="1">
                <a:blip r:embed="rId9"/>
                <a:stretch>
                  <a:fillRect t="-6557" r="-1486" b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5390" y="3651870"/>
                <a:ext cx="7458517" cy="373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𝐵𝐷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𝐴𝐶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i="1">
                          <a:latin typeface="Cambria Math"/>
                        </a:rPr>
                        <m:t>2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390" y="3651870"/>
                <a:ext cx="7458517" cy="373051"/>
              </a:xfrm>
              <a:prstGeom prst="rect">
                <a:avLst/>
              </a:prstGeom>
              <a:blipFill rotWithShape="1">
                <a:blip r:embed="rId10"/>
                <a:stretch>
                  <a:fillRect t="-6557" r="-490" b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684" y="4142915"/>
                <a:ext cx="3731470" cy="373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𝐵𝐷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𝐴𝐶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684" y="4142915"/>
                <a:ext cx="3731470" cy="373051"/>
              </a:xfrm>
              <a:prstGeom prst="rect">
                <a:avLst/>
              </a:prstGeom>
              <a:blipFill rotWithShape="1">
                <a:blip r:embed="rId11"/>
                <a:stretch>
                  <a:fillRect t="-6557" r="-1634" b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283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7" grpId="0" animBg="1"/>
      <p:bldP spid="18" grpId="0"/>
      <p:bldP spid="21" grpId="0"/>
      <p:bldP spid="19" grpId="0"/>
      <p:bldP spid="20" grpId="0"/>
      <p:bldP spid="24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8720" y="378469"/>
                <a:ext cx="849694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Стороны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параллелограмма равны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6 </m:t>
                    </m:r>
                    <m:r>
                      <a:rPr lang="ru-RU" b="0" i="1" smtClean="0">
                        <a:latin typeface="Cambria Math"/>
                        <a:cs typeface="Times New Roman" pitchFamily="18" charset="0"/>
                      </a:rPr>
                      <m:t>см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  <a:cs typeface="Times New Roman" pitchFamily="18" charset="0"/>
                      </a:rPr>
                      <m:t>4 см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. Одна из диагоналей равна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  <a:cs typeface="Times New Roman" pitchFamily="18" charset="0"/>
                      </a:rPr>
                      <m:t>8 см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. Найти вторую диагональ.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20" y="378469"/>
                <a:ext cx="8496944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646" t="-4717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55076" y="1131589"/>
            <a:ext cx="8352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229" y="1131589"/>
            <a:ext cx="3432175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13896" y="1470143"/>
                <a:ext cx="2323135" cy="373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896" y="1470143"/>
                <a:ext cx="2323135" cy="373051"/>
              </a:xfrm>
              <a:prstGeom prst="rect">
                <a:avLst/>
              </a:prstGeom>
              <a:blipFill rotWithShape="1">
                <a:blip r:embed="rId5"/>
                <a:stretch>
                  <a:fillRect t="-6557" r="-2880" b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08720" y="1937465"/>
                <a:ext cx="2637902" cy="373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ru-RU" b="0" i="1" smtClean="0">
                              <a:latin typeface="Cambria Math"/>
                              <a:cs typeface="Times New Roman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ru-RU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r>
                        <a:rPr lang="en-US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ru-RU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ru-RU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+2⋅</m:t>
                      </m:r>
                      <m:sSup>
                        <m:sSupPr>
                          <m:ctrlPr>
                            <a:rPr lang="ru-RU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ru-RU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ru-RU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20" y="1937465"/>
                <a:ext cx="2637902" cy="373051"/>
              </a:xfrm>
              <a:prstGeom prst="rect">
                <a:avLst/>
              </a:prstGeom>
              <a:blipFill rotWithShape="1">
                <a:blip r:embed="rId6"/>
                <a:stretch>
                  <a:fillRect t="-6557" r="-2546" b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10570" y="2400097"/>
                <a:ext cx="2107500" cy="373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ru-RU" b="0" i="1" smtClean="0">
                          <a:latin typeface="Cambria Math"/>
                          <a:cs typeface="Times New Roman" pitchFamily="18" charset="0"/>
                        </a:rPr>
                        <m:t>72</m:t>
                      </m:r>
                      <m:r>
                        <a:rPr lang="ru-RU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+32−64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570" y="2400097"/>
                <a:ext cx="2107500" cy="373051"/>
              </a:xfrm>
              <a:prstGeom prst="rect">
                <a:avLst/>
              </a:prstGeom>
              <a:blipFill rotWithShape="1">
                <a:blip r:embed="rId7"/>
                <a:stretch>
                  <a:fillRect t="-6557" r="-3179" b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304825" y="2925548"/>
                <a:ext cx="1043106" cy="373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ru-RU" b="0" i="1" smtClean="0">
                          <a:latin typeface="Cambria Math"/>
                          <a:cs typeface="Times New Roman" pitchFamily="18" charset="0"/>
                        </a:rPr>
                        <m:t>44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25" y="2925548"/>
                <a:ext cx="1043106" cy="373051"/>
              </a:xfrm>
              <a:prstGeom prst="rect">
                <a:avLst/>
              </a:prstGeom>
              <a:blipFill rotWithShape="1">
                <a:blip r:embed="rId8"/>
                <a:stretch>
                  <a:fillRect t="-6557" r="-7602" b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292340" y="3435846"/>
                <a:ext cx="2332818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44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11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ru-RU" b="0" i="1" smtClean="0">
                          <a:latin typeface="Cambria Math"/>
                          <a:cs typeface="Times New Roman" pitchFamily="18" charset="0"/>
                        </a:rPr>
                        <m:t>см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340" y="3435846"/>
                <a:ext cx="2332818" cy="401970"/>
              </a:xfrm>
              <a:prstGeom prst="rect">
                <a:avLst/>
              </a:prstGeom>
              <a:blipFill rotWithShape="1">
                <a:blip r:embed="rId9"/>
                <a:stretch>
                  <a:fillRect r="-2611"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533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8720" y="378469"/>
                <a:ext cx="849694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Две стороны треугольника равны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  <a:cs typeface="Times New Roman" pitchFamily="18" charset="0"/>
                      </a:rPr>
                      <m:t>20 см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и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  <a:cs typeface="Times New Roman" pitchFamily="18" charset="0"/>
                      </a:rPr>
                      <m:t>21 см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𝑠𝑖𝑛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𝛼</m:t>
                        </m:r>
                      </m:e>
                    </m:func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=0,6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. Найти третью сторону треугольника.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20" y="378469"/>
                <a:ext cx="8496944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646" t="-4717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55076" y="1131589"/>
            <a:ext cx="8352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067" y="980646"/>
            <a:ext cx="3197937" cy="3307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2340" y="1470143"/>
                <a:ext cx="32443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340" y="1470143"/>
                <a:ext cx="3244350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131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5973" y="1921720"/>
                <a:ext cx="43170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973" y="1921720"/>
                <a:ext cx="4317079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42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68761" y="2392461"/>
                <a:ext cx="28803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0,6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=0,64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61" y="2392461"/>
                <a:ext cx="2880340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84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8761" y="2761793"/>
                <a:ext cx="30919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=−0,8</m:t>
                    </m:r>
                  </m:oMath>
                </a14:m>
                <a:r>
                  <a:rPr lang="en-US" i="1" dirty="0" smtClean="0"/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или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𝛼</m:t>
                        </m:r>
                      </m:e>
                    </m:func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=0,8</m:t>
                    </m:r>
                  </m:oMath>
                </a14:m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61" y="2761793"/>
                <a:ext cx="3091937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9836" r="-275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389" y="1024799"/>
            <a:ext cx="3669615" cy="19445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единительная линия 14"/>
          <p:cNvCxnSpPr/>
          <p:nvPr/>
        </p:nvCxnSpPr>
        <p:spPr>
          <a:xfrm flipV="1">
            <a:off x="5771348" y="1941237"/>
            <a:ext cx="2138638" cy="127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515950" y="1910889"/>
                <a:ext cx="4603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0</m:t>
                      </m:r>
                      <m:r>
                        <a:rPr lang="en-US" sz="1400" b="0" i="1" smtClean="0">
                          <a:latin typeface="Cambria Math"/>
                        </a:rPr>
                        <m:t>,6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950" y="1910889"/>
                <a:ext cx="460382" cy="307777"/>
              </a:xfrm>
              <a:prstGeom prst="rect">
                <a:avLst/>
              </a:prstGeom>
              <a:blipFill rotWithShape="1">
                <a:blip r:embed="rId10"/>
                <a:stretch>
                  <a:fillRect t="-1961" r="-933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Овал 16"/>
          <p:cNvSpPr/>
          <p:nvPr/>
        </p:nvSpPr>
        <p:spPr>
          <a:xfrm>
            <a:off x="6840667" y="1918504"/>
            <a:ext cx="58183" cy="58183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5924703" y="1908374"/>
            <a:ext cx="90000" cy="90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7744383" y="1899454"/>
            <a:ext cx="90000" cy="90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08668" y="3177874"/>
                <a:ext cx="6630277" cy="4075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21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⋅20⋅21⋅0,8⇒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=1513⇒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1513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см</m:t>
                      </m:r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668" y="3177874"/>
                <a:ext cx="6630277" cy="407547"/>
              </a:xfrm>
              <a:prstGeom prst="rect">
                <a:avLst/>
              </a:prstGeom>
              <a:blipFill rotWithShape="1">
                <a:blip r:embed="rId11"/>
                <a:stretch>
                  <a:fillRect r="-828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06087" y="3680673"/>
                <a:ext cx="60939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21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⋅20⋅21⋅0,8⇒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69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=13 см</m:t>
                      </m:r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087" y="3680673"/>
                <a:ext cx="6093976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333" r="-8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551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  <p:bldP spid="12" grpId="0"/>
      <p:bldP spid="13" grpId="0"/>
      <p:bldP spid="16" grpId="0"/>
      <p:bldP spid="17" grpId="0" animBg="1"/>
      <p:bldP spid="18" grpId="0" animBg="1"/>
      <p:bldP spid="19" grpId="0" animBg="1"/>
      <p:bldP spid="20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947681"/>
              </p:ext>
            </p:extLst>
          </p:nvPr>
        </p:nvGraphicFramePr>
        <p:xfrm>
          <a:off x="0" y="0"/>
          <a:ext cx="9144000" cy="5173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3888"/>
                <a:gridCol w="5580112"/>
              </a:tblGrid>
              <a:tr h="732306">
                <a:tc gridSpan="2">
                  <a:txBody>
                    <a:bodyPr/>
                    <a:lstStyle/>
                    <a:p>
                      <a:pPr marL="179388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i="1" dirty="0" smtClean="0">
                          <a:solidFill>
                            <a:schemeClr val="bg1"/>
                          </a:solidFill>
                          <a:effectLst>
                            <a:glow rad="63500">
                              <a:schemeClr val="tx1">
                                <a:alpha val="55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Теорема косинусов</a:t>
                      </a:r>
                    </a:p>
                  </a:txBody>
                  <a:tcPr marL="137160" marR="137160" marT="137160" marB="13716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5CD">
                        <a:alpha val="7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1602">
                <a:tc>
                  <a:txBody>
                    <a:bodyPr/>
                    <a:lstStyle/>
                    <a:p>
                      <a:pPr marL="179388" indent="0" algn="l">
                        <a:tabLst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Теорема косинусов</a:t>
                      </a:r>
                    </a:p>
                    <a:p>
                      <a:pPr marL="179388" indent="0" algn="l">
                        <a:tabLst/>
                      </a:pP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938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Следствия из теоремы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косинусов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7160" marR="137160" marT="137160" marB="13716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EB"/>
                    </a:solidFill>
                  </a:tcPr>
                </a:tc>
              </a:tr>
              <a:tr h="1309796">
                <a:tc>
                  <a:txBody>
                    <a:bodyPr/>
                    <a:lstStyle/>
                    <a:p>
                      <a:pPr marL="179388" indent="0" algn="l">
                        <a:tabLst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Формула для нахождения медианы треугольника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7160" marR="137160" marT="137160" marB="13716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EB"/>
                    </a:solidFill>
                  </a:tcPr>
                </a:tc>
              </a:tr>
              <a:tr h="1309796">
                <a:tc>
                  <a:txBody>
                    <a:bodyPr/>
                    <a:lstStyle/>
                    <a:p>
                      <a:pPr marL="179388" indent="0" algn="l">
                        <a:tabLst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 произвольном параллелограмме: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7160" marR="137160" marT="137160" marB="13716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EB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468093" y="763387"/>
                <a:ext cx="3279872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𝒃</m:t>
                      </m:r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𝒄</m:t>
                      </m:r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𝒄𝒐𝒔</m:t>
                          </m:r>
                        </m:fName>
                        <m:e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𝜶</m:t>
                          </m:r>
                        </m:e>
                      </m:func>
                    </m:oMath>
                  </m:oMathPara>
                </a14:m>
                <a:endParaRPr lang="ru-RU" b="1" i="1" dirty="0">
                  <a:solidFill>
                    <a:srgbClr val="003366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8093" y="763387"/>
                <a:ext cx="3279872" cy="375552"/>
              </a:xfrm>
              <a:prstGeom prst="rect">
                <a:avLst/>
              </a:prstGeom>
              <a:blipFill rotWithShape="1">
                <a:blip r:embed="rId2"/>
                <a:stretch>
                  <a:fillRect t="-6452" r="-1859" b="-241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585" y="1160200"/>
            <a:ext cx="3170921" cy="12559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544" y="2715766"/>
            <a:ext cx="1462987" cy="940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789348" y="3075806"/>
                <a:ext cx="24938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  <a:cs typeface="Times New Roman" pitchFamily="18" charset="0"/>
                        </a:rPr>
                        <m:t>4</m:t>
                      </m:r>
                      <m:sSubSup>
                        <m:sSubSupPr>
                          <m:ctrlPr>
                            <a:rPr lang="ru-RU" i="1">
                              <a:latin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9348" y="3075806"/>
                <a:ext cx="2493824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2689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6181" y="4147560"/>
            <a:ext cx="1570151" cy="716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960037" y="4279438"/>
                <a:ext cx="2323135" cy="373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0037" y="4279438"/>
                <a:ext cx="2323135" cy="373051"/>
              </a:xfrm>
              <a:prstGeom prst="rect">
                <a:avLst/>
              </a:prstGeom>
              <a:blipFill rotWithShape="1">
                <a:blip r:embed="rId8"/>
                <a:stretch>
                  <a:fillRect t="-6557" r="-2887" b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461" y="1090166"/>
            <a:ext cx="1459295" cy="1161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79512" y="1563638"/>
            <a:ext cx="2808312" cy="852544"/>
          </a:xfrm>
          <a:prstGeom prst="rect">
            <a:avLst/>
          </a:prstGeom>
          <a:solidFill>
            <a:srgbClr val="EE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276332" y="1090166"/>
            <a:ext cx="3718038" cy="1409576"/>
          </a:xfrm>
          <a:prstGeom prst="rect">
            <a:avLst/>
          </a:prstGeom>
          <a:solidFill>
            <a:srgbClr val="EBFF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-385424" y="2498274"/>
            <a:ext cx="9577064" cy="2736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-396552" y="3873122"/>
            <a:ext cx="9577064" cy="2736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78863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550491803"/>
              </p:ext>
            </p:extLst>
          </p:nvPr>
        </p:nvGraphicFramePr>
        <p:xfrm>
          <a:off x="206567" y="113666"/>
          <a:ext cx="8712968" cy="4820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411510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Формулы для вычисления площади треугольника: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50186"/>
            <a:ext cx="2736304" cy="2829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250997" y="942090"/>
                <a:ext cx="1248995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ru-RU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997" y="942090"/>
                <a:ext cx="1248995" cy="610936"/>
              </a:xfrm>
              <a:prstGeom prst="rect">
                <a:avLst/>
              </a:prstGeom>
              <a:blipFill rotWithShape="1">
                <a:blip r:embed="rId8"/>
                <a:stretch>
                  <a:fillRect r="-58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15532"/>
            <a:ext cx="3017227" cy="1226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2875" y="946938"/>
                <a:ext cx="2044149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</m:t>
                          </m:r>
                        </m:fName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𝜸</m:t>
                          </m:r>
                        </m:e>
                      </m:func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875" y="946938"/>
                <a:ext cx="2044149" cy="610936"/>
              </a:xfrm>
              <a:prstGeom prst="rect">
                <a:avLst/>
              </a:prstGeom>
              <a:blipFill rotWithShape="1">
                <a:blip r:embed="rId10"/>
                <a:stretch>
                  <a:fillRect r="-32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953028"/>
            <a:ext cx="2304256" cy="1887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66902" y="2859782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Формулы для вычисления площади параллелограмма: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115616" y="3875445"/>
                <a:ext cx="23086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𝑺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⋅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𝒃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⋅</m:t>
                      </m:r>
                      <m:func>
                        <m:funcPr>
                          <m:ctrlP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uncPr>
                        <m:fNam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𝒔𝒊𝒏</m:t>
                          </m:r>
                        </m:fName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∠(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𝒂𝒃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ru-RU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875445"/>
                <a:ext cx="2308645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333" r="-21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-396552" y="2571750"/>
            <a:ext cx="9793088" cy="257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0616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829589777"/>
              </p:ext>
            </p:extLst>
          </p:nvPr>
        </p:nvGraphicFramePr>
        <p:xfrm>
          <a:off x="206567" y="113666"/>
          <a:ext cx="8712968" cy="4820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76762" y="267494"/>
            <a:ext cx="48245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Теорема синусов: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Стороны треугольника пропорциональны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синусам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противолежащих углов.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67494"/>
            <a:ext cx="1675152" cy="1732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333" y="1795968"/>
            <a:ext cx="1490805" cy="1402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84966" y="2355726"/>
                <a:ext cx="3405484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𝐴𝐵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𝐵𝐶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𝐴𝐶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966" y="2355726"/>
                <a:ext cx="3405484" cy="612796"/>
              </a:xfrm>
              <a:prstGeom prst="rect">
                <a:avLst/>
              </a:prstGeom>
              <a:blipFill rotWithShape="1">
                <a:blip r:embed="rId9"/>
                <a:stretch>
                  <a:fillRect r="-19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95536" y="1851670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Расширенная теорема синусов: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285548" y="994475"/>
                <a:ext cx="2204321" cy="6330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7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7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num>
                        <m:den>
                          <m:func>
                            <m:funcPr>
                              <m:ctrlPr>
                                <a:rPr lang="en-US" sz="17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1700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sz="1700" b="0" i="1" smtClean="0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  <m:r>
                        <a:rPr lang="en-US" sz="17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7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700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func>
                            <m:funcPr>
                              <m:ctrlPr>
                                <a:rPr lang="en-US" sz="17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1700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sz="1700" b="0" i="1" smtClean="0">
                                  <a:latin typeface="Cambria Math"/>
                                  <a:ea typeface="Cambria Math"/>
                                </a:rPr>
                                <m:t>𝛽</m:t>
                              </m:r>
                            </m:e>
                          </m:func>
                        </m:den>
                      </m:f>
                      <m:r>
                        <a:rPr lang="en-US" sz="17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7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700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num>
                        <m:den>
                          <m:func>
                            <m:funcPr>
                              <m:ctrlPr>
                                <a:rPr lang="en-US" sz="17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1700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sz="1700" b="0" i="1" smtClean="0"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ru-RU" sz="17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5548" y="994475"/>
                <a:ext cx="2204321" cy="633058"/>
              </a:xfrm>
              <a:prstGeom prst="rect">
                <a:avLst/>
              </a:prstGeom>
              <a:blipFill rotWithShape="1">
                <a:blip r:embed="rId10"/>
                <a:stretch>
                  <a:fillRect r="-24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395536" y="3543130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Расстояние между двумя точками: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72"/>
          <a:stretch/>
        </p:blipFill>
        <p:spPr bwMode="auto">
          <a:xfrm>
            <a:off x="6012160" y="3450590"/>
            <a:ext cx="1512168" cy="1360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28" name="Прямая соединительная линия 1027"/>
          <p:cNvCxnSpPr/>
          <p:nvPr/>
        </p:nvCxnSpPr>
        <p:spPr>
          <a:xfrm flipV="1">
            <a:off x="6434902" y="3742956"/>
            <a:ext cx="519174" cy="64337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6784911" y="3485619"/>
            <a:ext cx="0" cy="12368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4" name="Прямая со стрелкой 1023"/>
          <p:cNvCxnSpPr/>
          <p:nvPr/>
        </p:nvCxnSpPr>
        <p:spPr>
          <a:xfrm>
            <a:off x="6149630" y="4140380"/>
            <a:ext cx="13746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25" name="TextBox 1024"/>
              <p:cNvSpPr txBox="1"/>
              <p:nvPr/>
            </p:nvSpPr>
            <p:spPr>
              <a:xfrm>
                <a:off x="6197826" y="4386334"/>
                <a:ext cx="65191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/>
                        </a:rPr>
                        <m:t>𝐴</m:t>
                      </m:r>
                      <m:r>
                        <a:rPr lang="en-US" sz="900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9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9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9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900" b="0" i="1" smtClean="0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sz="9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900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9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9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sz="900" dirty="0"/>
              </a:p>
            </p:txBody>
          </p:sp>
        </mc:Choice>
        <mc:Fallback xmlns="">
          <p:sp>
            <p:nvSpPr>
              <p:cNvPr id="1025" name="TextBox 10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7826" y="4386334"/>
                <a:ext cx="651910" cy="230832"/>
              </a:xfrm>
              <a:prstGeom prst="rect">
                <a:avLst/>
              </a:prstGeom>
              <a:blipFill rotWithShape="1">
                <a:blip r:embed="rId12"/>
                <a:stretch>
                  <a:fillRect b="-135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вал 4"/>
          <p:cNvSpPr/>
          <p:nvPr/>
        </p:nvSpPr>
        <p:spPr>
          <a:xfrm>
            <a:off x="6412677" y="4374624"/>
            <a:ext cx="36000" cy="36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79083" y="3559005"/>
                <a:ext cx="66082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/>
                        </a:rPr>
                        <m:t>𝐵</m:t>
                      </m:r>
                      <m:r>
                        <a:rPr lang="en-US" sz="900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9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9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9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900" b="0" i="1" smtClean="0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sz="9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900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9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9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sz="9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9083" y="3559005"/>
                <a:ext cx="660822" cy="230832"/>
              </a:xfrm>
              <a:prstGeom prst="rect">
                <a:avLst/>
              </a:prstGeom>
              <a:blipFill rotWithShape="1">
                <a:blip r:embed="rId1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Овал 34"/>
          <p:cNvSpPr/>
          <p:nvPr/>
        </p:nvSpPr>
        <p:spPr>
          <a:xfrm>
            <a:off x="6945629" y="3715403"/>
            <a:ext cx="36000" cy="36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56396" y="4007546"/>
                <a:ext cx="3250826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396" y="4007546"/>
                <a:ext cx="3250826" cy="427746"/>
              </a:xfrm>
              <a:prstGeom prst="rect">
                <a:avLst/>
              </a:prstGeom>
              <a:blipFill rotWithShape="1">
                <a:blip r:embed="rId14"/>
                <a:stretch>
                  <a:fillRect r="-2251" b="-211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2" name="Прямоугольник 1031"/>
          <p:cNvSpPr/>
          <p:nvPr/>
        </p:nvSpPr>
        <p:spPr>
          <a:xfrm>
            <a:off x="-178083" y="1748248"/>
            <a:ext cx="9324528" cy="33475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-205590" y="3388520"/>
            <a:ext cx="9324528" cy="33475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7083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1032" grpId="0" animBg="1"/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72" b="12921"/>
          <a:stretch/>
        </p:blipFill>
        <p:spPr bwMode="auto">
          <a:xfrm>
            <a:off x="275575" y="1303005"/>
            <a:ext cx="4029726" cy="336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602669" y="-18807"/>
            <a:ext cx="4574445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2" name="Прямая со стрелкой 11"/>
          <p:cNvCxnSpPr/>
          <p:nvPr/>
        </p:nvCxnSpPr>
        <p:spPr>
          <a:xfrm>
            <a:off x="361246" y="4200521"/>
            <a:ext cx="395129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Дуга 18"/>
          <p:cNvSpPr/>
          <p:nvPr/>
        </p:nvSpPr>
        <p:spPr>
          <a:xfrm rot="15053437">
            <a:off x="3808110" y="3896952"/>
            <a:ext cx="288032" cy="434702"/>
          </a:xfrm>
          <a:prstGeom prst="arc">
            <a:avLst>
              <a:gd name="adj1" fmla="val 16057236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rot="15053437">
            <a:off x="3868430" y="3913170"/>
            <a:ext cx="288032" cy="434702"/>
          </a:xfrm>
          <a:prstGeom prst="arc">
            <a:avLst>
              <a:gd name="adj1" fmla="val 16057236"/>
              <a:gd name="adj2" fmla="val 208742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>
            <a:off x="400349" y="3990313"/>
            <a:ext cx="288032" cy="43470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456247" y="1312142"/>
            <a:ext cx="0" cy="30256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>
            <a:off x="1454954" y="1638569"/>
            <a:ext cx="432048" cy="288032"/>
          </a:xfrm>
          <a:prstGeom prst="arc">
            <a:avLst>
              <a:gd name="adj1" fmla="val 1701261"/>
              <a:gd name="adj2" fmla="val 90383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>
            <a:off x="1382946" y="1556788"/>
            <a:ext cx="592832" cy="432048"/>
          </a:xfrm>
          <a:prstGeom prst="arc">
            <a:avLst>
              <a:gd name="adj1" fmla="val 2105482"/>
              <a:gd name="adj2" fmla="val 85497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>
            <a:off x="1338189" y="1687335"/>
            <a:ext cx="680130" cy="360932"/>
          </a:xfrm>
          <a:prstGeom prst="arc">
            <a:avLst>
              <a:gd name="adj1" fmla="val 1323797"/>
              <a:gd name="adj2" fmla="val 911384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олилиния 4"/>
          <p:cNvSpPr/>
          <p:nvPr/>
        </p:nvSpPr>
        <p:spPr>
          <a:xfrm>
            <a:off x="459740" y="1628771"/>
            <a:ext cx="3667125" cy="2571750"/>
          </a:xfrm>
          <a:custGeom>
            <a:avLst/>
            <a:gdLst>
              <a:gd name="connsiteX0" fmla="*/ 0 w 3667125"/>
              <a:gd name="connsiteY0" fmla="*/ 2571750 h 2571750"/>
              <a:gd name="connsiteX1" fmla="*/ 1152525 w 3667125"/>
              <a:gd name="connsiteY1" fmla="*/ 0 h 2571750"/>
              <a:gd name="connsiteX2" fmla="*/ 3667125 w 3667125"/>
              <a:gd name="connsiteY2" fmla="*/ 2571750 h 2571750"/>
              <a:gd name="connsiteX3" fmla="*/ 0 w 3667125"/>
              <a:gd name="connsiteY3" fmla="*/ 2571750 h 257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67125" h="2571750">
                <a:moveTo>
                  <a:pt x="0" y="2571750"/>
                </a:moveTo>
                <a:lnTo>
                  <a:pt x="1152525" y="0"/>
                </a:lnTo>
                <a:lnTo>
                  <a:pt x="3667125" y="2571750"/>
                </a:lnTo>
                <a:lnTo>
                  <a:pt x="0" y="257175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7210" y="4134543"/>
                <a:ext cx="3855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10" y="4134543"/>
                <a:ext cx="385555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96172" y="4136872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6172" y="4136872"/>
                <a:ext cx="396069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21538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367722" y="1312142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722" y="1312142"/>
                <a:ext cx="385682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2031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00730" y="3858516"/>
                <a:ext cx="382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730" y="3858516"/>
                <a:ext cx="382412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2258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456329" y="3823569"/>
                <a:ext cx="382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6329" y="3823569"/>
                <a:ext cx="382412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197" r="-1904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561480" y="1999767"/>
                <a:ext cx="3656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1480" y="1999767"/>
                <a:ext cx="365613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2333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41658" y="2749516"/>
                <a:ext cx="3676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𝑏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58" y="2749516"/>
                <a:ext cx="367665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197" r="-2131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699792" y="2488628"/>
                <a:ext cx="382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2488628"/>
                <a:ext cx="382412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197" r="-1746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995029" y="4134543"/>
                <a:ext cx="3506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5029" y="4134543"/>
                <a:ext cx="350673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2069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75" y="111381"/>
            <a:ext cx="8641514" cy="9482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12403" y="1322993"/>
                <a:ext cx="22150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;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403" y="1322993"/>
                <a:ext cx="2215094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197" r="-220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541384" y="111381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Теорема.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Квадрат стороны треугольника равен сумме квадратов двух других сторон минус удвоенное произведение этих сторон, умноженное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косинус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угла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между ними.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81803" y="1221843"/>
                <a:ext cx="3279872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𝒃</m:t>
                      </m:r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𝒄</m:t>
                      </m:r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𝒄𝒐𝒔</m:t>
                          </m:r>
                        </m:fName>
                        <m:e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𝜶</m:t>
                          </m:r>
                        </m:e>
                      </m:func>
                    </m:oMath>
                  </m:oMathPara>
                </a14:m>
                <a:endParaRPr lang="ru-RU" b="1" i="1" dirty="0">
                  <a:solidFill>
                    <a:srgbClr val="003366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1803" y="1221843"/>
                <a:ext cx="3279872" cy="375552"/>
              </a:xfrm>
              <a:prstGeom prst="rect">
                <a:avLst/>
              </a:prstGeom>
              <a:blipFill rotWithShape="1">
                <a:blip r:embed="rId15"/>
                <a:stretch>
                  <a:fillRect t="-6452" r="-1859" b="-241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372363" y="1544175"/>
                <a:ext cx="32673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2363" y="1544175"/>
                <a:ext cx="3267305" cy="369332"/>
              </a:xfrm>
              <a:prstGeom prst="rect">
                <a:avLst/>
              </a:prstGeom>
              <a:blipFill rotWithShape="1">
                <a:blip r:embed="rId16"/>
                <a:stretch>
                  <a:fillRect t="-8197" r="-1119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396456" y="1882838"/>
                <a:ext cx="32443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456" y="1882838"/>
                <a:ext cx="3244350" cy="369332"/>
              </a:xfrm>
              <a:prstGeom prst="rect">
                <a:avLst/>
              </a:prstGeom>
              <a:blipFill rotWithShape="1">
                <a:blip r:embed="rId17"/>
                <a:stretch>
                  <a:fillRect t="-8333" r="-131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84698" y="4146634"/>
                <a:ext cx="785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(0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;0)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98" y="4146634"/>
                <a:ext cx="785792" cy="369332"/>
              </a:xfrm>
              <a:prstGeom prst="rect">
                <a:avLst/>
              </a:prstGeom>
              <a:blipFill rotWithShape="1">
                <a:blip r:embed="rId18"/>
                <a:stretch>
                  <a:fillRect t="-8197" r="-1015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51920" y="4146634"/>
                <a:ext cx="785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;0)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146634"/>
                <a:ext cx="785792" cy="369332"/>
              </a:xfrm>
              <a:prstGeom prst="rect">
                <a:avLst/>
              </a:prstGeom>
              <a:blipFill rotWithShape="1">
                <a:blip r:embed="rId19"/>
                <a:stretch>
                  <a:fillRect t="-8197" r="-852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10831" y="2191044"/>
                <a:ext cx="4216961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𝐵𝐶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⋅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𝑏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⋅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𝑖𝑛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</m:oMath>
                  </m:oMathPara>
                </a14:m>
                <a:endParaRPr lang="en-US" b="0" i="1" dirty="0" smtClean="0">
                  <a:latin typeface="Cambria Math"/>
                  <a:ea typeface="Cambria Math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−2⋅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𝑖𝑛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b="0" i="1" dirty="0" smtClean="0">
                  <a:ea typeface="Cambria Math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</m:oMath>
                  </m:oMathPara>
                </a14:m>
                <a:endParaRPr lang="en-US" b="0" i="1" dirty="0" smtClean="0">
                  <a:ea typeface="Cambria Math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2⋅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l-GR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b="0" i="1" dirty="0" smtClean="0">
                  <a:ea typeface="Cambria Math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2⋅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l-GR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0831" y="2191044"/>
                <a:ext cx="4216961" cy="2585323"/>
              </a:xfrm>
              <a:prstGeom prst="rect">
                <a:avLst/>
              </a:prstGeom>
              <a:blipFill rotWithShape="1">
                <a:blip r:embed="rId20"/>
                <a:stretch>
                  <a:fillRect b="-9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927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7" grpId="0" animBg="1"/>
      <p:bldP spid="15" grpId="0" animBg="1"/>
      <p:bldP spid="16" grpId="0" animBg="1"/>
      <p:bldP spid="21" grpId="0" animBg="1"/>
      <p:bldP spid="22" grpId="0" animBg="1"/>
      <p:bldP spid="5" grpId="0" animBg="1"/>
      <p:bldP spid="11" grpId="0"/>
      <p:bldP spid="13" grpId="0"/>
      <p:bldP spid="14" grpId="0"/>
      <p:bldP spid="20" grpId="0"/>
      <p:bldP spid="24" grpId="0"/>
      <p:bldP spid="25" grpId="0"/>
      <p:bldP spid="40" grpId="0"/>
      <p:bldP spid="41" grpId="0"/>
      <p:bldP spid="42" grpId="0"/>
      <p:bldP spid="38" grpId="0"/>
      <p:bldP spid="43" grpId="0"/>
      <p:bldP spid="7" grpId="0"/>
      <p:bldP spid="44" grpId="0"/>
      <p:bldP spid="48" grpId="0"/>
      <p:bldP spid="50" grpId="0"/>
      <p:bldP spid="51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66" y="199554"/>
            <a:ext cx="8641514" cy="13632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ый треугольник 10"/>
          <p:cNvSpPr/>
          <p:nvPr/>
        </p:nvSpPr>
        <p:spPr>
          <a:xfrm>
            <a:off x="1031879" y="1854130"/>
            <a:ext cx="3528392" cy="2592288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60431" y="2965608"/>
                <a:ext cx="3714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431" y="2965608"/>
                <a:ext cx="371448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131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555776" y="4446418"/>
                <a:ext cx="3714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4446418"/>
                <a:ext cx="371448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2131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775989" y="2814184"/>
                <a:ext cx="3506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5989" y="2814184"/>
                <a:ext cx="350672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2069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64808" y="4405958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808" y="4405958"/>
                <a:ext cx="385682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333" r="-2031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08638" y="1596636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38" y="1596636"/>
                <a:ext cx="396069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197" r="-2153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15251" y="4357406"/>
                <a:ext cx="3855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251" y="4357406"/>
                <a:ext cx="385554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333" r="-2031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Прямоугольник 24"/>
          <p:cNvSpPr/>
          <p:nvPr/>
        </p:nvSpPr>
        <p:spPr>
          <a:xfrm>
            <a:off x="1031879" y="4230394"/>
            <a:ext cx="216024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798372" y="2444852"/>
                <a:ext cx="26205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=90°⇒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372" y="2444852"/>
                <a:ext cx="2620589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197" r="-255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Правая фигурная скобка 29"/>
          <p:cNvSpPr/>
          <p:nvPr/>
        </p:nvSpPr>
        <p:spPr>
          <a:xfrm>
            <a:off x="7067405" y="2005676"/>
            <a:ext cx="72008" cy="751438"/>
          </a:xfrm>
          <a:prstGeom prst="rightBrace">
            <a:avLst>
              <a:gd name="adj1" fmla="val 67366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067405" y="2187317"/>
                <a:ext cx="17844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⇒</m:t>
                      </m:r>
                      <m:sSup>
                        <m:sSupPr>
                          <m:ctrlPr>
                            <a:rPr lang="ru-RU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7405" y="2187317"/>
                <a:ext cx="1784463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333" r="-409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74573" y="276585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Теорема.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Квадрат стороны треугольника равен сумме квадратов двух других сторон минус удвоенное произведение этих сторон, умноженное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косинус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угла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между ними.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897" y="3435846"/>
            <a:ext cx="2418341" cy="6463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926996" y="1131590"/>
                <a:ext cx="3279872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𝒃</m:t>
                      </m:r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</a:rPr>
                        <m:t>𝒄</m:t>
                      </m:r>
                      <m:r>
                        <a:rPr lang="en-US" b="1" i="1" smtClean="0">
                          <a:solidFill>
                            <a:srgbClr val="003366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𝒄𝒐𝒔</m:t>
                          </m:r>
                        </m:fName>
                        <m:e>
                          <m:r>
                            <a:rPr lang="en-US" b="1" i="1" smtClean="0">
                              <a:solidFill>
                                <a:srgbClr val="003366"/>
                              </a:solidFill>
                              <a:latin typeface="Cambria Math"/>
                              <a:ea typeface="Cambria Math"/>
                            </a:rPr>
                            <m:t>𝜶</m:t>
                          </m:r>
                        </m:e>
                      </m:func>
                    </m:oMath>
                  </m:oMathPara>
                </a14:m>
                <a:endParaRPr lang="ru-RU" b="1" i="1" dirty="0">
                  <a:solidFill>
                    <a:srgbClr val="003366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996" y="1131590"/>
                <a:ext cx="3279872" cy="375552"/>
              </a:xfrm>
              <a:prstGeom prst="rect">
                <a:avLst/>
              </a:prstGeom>
              <a:blipFill rotWithShape="1">
                <a:blip r:embed="rId13"/>
                <a:stretch>
                  <a:fillRect t="-6557" r="-2045" b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06234" y="2023451"/>
                <a:ext cx="33729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𝐶</m:t>
                          </m:r>
                        </m:e>
                      </m:func>
                    </m:oMath>
                  </m:oMathPara>
                </a14:m>
                <a:endParaRPr lang="ru-RU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234" y="2023451"/>
                <a:ext cx="3372975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197" r="-180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724128" y="3435846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обобщенная теорема Пифагора</a:t>
            </a:r>
            <a:endParaRPr lang="ru-RU" i="1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79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9" grpId="0"/>
      <p:bldP spid="20" grpId="0"/>
      <p:bldP spid="22" grpId="0"/>
      <p:bldP spid="23" grpId="0"/>
      <p:bldP spid="24" grpId="0"/>
      <p:bldP spid="25" grpId="0" animBg="1"/>
      <p:bldP spid="29" grpId="0"/>
      <p:bldP spid="30" grpId="0" animBg="1"/>
      <p:bldP spid="31" grpId="0"/>
      <p:bldP spid="33" grpId="0"/>
      <p:bldP spid="34" grpId="0"/>
      <p:bldP spid="35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123478"/>
                <a:ext cx="8496944" cy="9622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Найти сторону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𝐴𝐵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треугольника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𝐴𝐵𝐶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если: 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а)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𝐵𝐶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=11 см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𝐴𝐶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=35 см;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𝐶</m:t>
                    </m:r>
                    <m:r>
                      <a:rPr lang="ru-RU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=60</m:t>
                    </m:r>
                    <m:r>
                      <a:rPr lang="ru-RU" b="0" i="1" smtClean="0">
                        <a:latin typeface="Cambria Math"/>
                        <a:cs typeface="Times New Roman" pitchFamily="18" charset="0"/>
                      </a:rPr>
                      <m:t>°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;  б)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𝐶</m:t>
                    </m:r>
                    <m:r>
                      <a:rPr lang="en-US" i="1" dirty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56</m:t>
                    </m:r>
                    <m:r>
                      <a:rPr lang="en-US" i="1" dirty="0"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ru-RU" i="1" dirty="0">
                        <a:latin typeface="Cambria Math"/>
                        <a:cs typeface="Times New Roman" pitchFamily="18" charset="0"/>
                      </a:rPr>
                      <m:t>см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𝐶</m:t>
                    </m:r>
                    <m:r>
                      <a:rPr lang="en-US" i="1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9</m:t>
                    </m:r>
                    <m:r>
                      <a:rPr lang="en-US" i="1">
                        <a:latin typeface="Cambria Math"/>
                        <a:cs typeface="Times New Roman" pitchFamily="18" charset="0"/>
                      </a:rPr>
                      <m:t> см;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𝐶</m:t>
                    </m:r>
                    <m:r>
                      <a:rPr lang="ru-RU" i="1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120</m:t>
                    </m:r>
                    <m:r>
                      <a:rPr lang="ru-RU" i="1">
                        <a:latin typeface="Cambria Math"/>
                        <a:cs typeface="Times New Roman" pitchFamily="18" charset="0"/>
                      </a:rPr>
                      <m:t>°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;  </a:t>
                </a:r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𝐵𝐶</m:t>
                    </m:r>
                    <m:r>
                      <a:rPr lang="en-US" i="1" dirty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31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i="1">
                        <a:latin typeface="Cambria Math"/>
                        <a:cs typeface="Times New Roman" pitchFamily="18" charset="0"/>
                      </a:rPr>
                      <m:t>𝐶</m:t>
                    </m:r>
                    <m:r>
                      <a:rPr lang="en-US" i="1">
                        <a:latin typeface="Cambria Math"/>
                        <a:cs typeface="Times New Roman" pitchFamily="18" charset="0"/>
                      </a:rPr>
                      <m:t>=8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e>
                    </m:rad>
                    <m:r>
                      <a:rPr lang="en-US" i="1">
                        <a:latin typeface="Cambria Math"/>
                        <a:cs typeface="Times New Roman" pitchFamily="18" charset="0"/>
                      </a:rPr>
                      <m:t>;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𝐶</m:t>
                    </m:r>
                    <m:r>
                      <a:rPr lang="ru-RU" i="1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45</m:t>
                    </m:r>
                    <m:r>
                      <a:rPr lang="ru-RU" i="1">
                        <a:latin typeface="Cambria Math"/>
                        <a:cs typeface="Times New Roman" pitchFamily="18" charset="0"/>
                      </a:rPr>
                      <m:t>°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23478"/>
                <a:ext cx="8496944" cy="962251"/>
              </a:xfrm>
              <a:prstGeom prst="rect">
                <a:avLst/>
              </a:prstGeom>
              <a:blipFill rotWithShape="1">
                <a:blip r:embed="rId3"/>
                <a:stretch>
                  <a:fillRect l="-574" t="-3165" b="-82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5076" y="1131589"/>
                <a:ext cx="8352928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b="1" dirty="0" smtClean="0">
                    <a:latin typeface="Times New Roman" pitchFamily="18" charset="0"/>
                    <a:cs typeface="Times New Roman" pitchFamily="18" charset="0"/>
                  </a:rPr>
                  <a:t>Решение:</a:t>
                </a:r>
              </a:p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𝐴𝐵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𝐴𝐶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𝐵𝐶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−2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⋅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𝐴𝐶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⋅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𝐵𝐶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⋅</m:t>
                      </m:r>
                      <m:func>
                        <m:funcPr>
                          <m:ctrlPr>
                            <a:rPr lang="en-US" sz="16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uncPr>
                        <m:fName>
                          <m:r>
                            <a:rPr lang="en-US" sz="16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∠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𝐶</m:t>
                          </m:r>
                        </m:e>
                      </m:func>
                    </m:oMath>
                  </m:oMathPara>
                </a14:m>
                <a:endParaRPr lang="en-US" sz="1600" b="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1600" b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076" y="1131589"/>
                <a:ext cx="8352928" cy="1077218"/>
              </a:xfrm>
              <a:prstGeom prst="rect">
                <a:avLst/>
              </a:prstGeom>
              <a:blipFill rotWithShape="1">
                <a:blip r:embed="rId4"/>
                <a:stretch>
                  <a:fillRect l="-365" t="-1705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024800"/>
            <a:ext cx="3197937" cy="3307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165263" y="1972072"/>
                <a:ext cx="4283096" cy="10895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а)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𝐴𝐵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35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11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−2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⋅35⋅11⋅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60°</m:t>
                        </m:r>
                      </m:e>
                    </m:func>
                  </m:oMath>
                </a14:m>
                <a:endParaRPr lang="en-US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i="1" dirty="0" smtClean="0"/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𝐴𝐵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=961</m:t>
                    </m:r>
                  </m:oMath>
                </a14:m>
                <a:endParaRPr lang="en-US" i="1" dirty="0" smtClean="0"/>
              </a:p>
              <a:p>
                <a:pPr>
                  <a:lnSpc>
                    <a:spcPct val="120000"/>
                  </a:lnSpc>
                </a:pPr>
                <a:r>
                  <a:rPr lang="en-US" i="1" dirty="0" smtClean="0"/>
                  <a:t>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𝐴𝐵</m:t>
                    </m:r>
                    <m:r>
                      <a:rPr lang="en-US" b="0" i="1" smtClean="0">
                        <a:latin typeface="Cambria Math"/>
                      </a:rPr>
                      <m:t>=31 см</m:t>
                    </m:r>
                  </m:oMath>
                </a14:m>
                <a:endParaRPr lang="ru-RU" i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263" y="1972072"/>
                <a:ext cx="4283096" cy="1089529"/>
              </a:xfrm>
              <a:prstGeom prst="rect">
                <a:avLst/>
              </a:prstGeom>
              <a:blipFill rotWithShape="1">
                <a:blip r:embed="rId6"/>
                <a:stretch>
                  <a:fillRect l="-1138" r="-1707" b="-67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5823" y="3066397"/>
                <a:ext cx="5076070" cy="15889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б)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𝐴𝐵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cs typeface="Times New Roman" pitchFamily="18" charset="0"/>
                          </a:rPr>
                          <m:t>56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−2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⋅</m:t>
                    </m:r>
                    <m:r>
                      <a:rPr lang="ru-RU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56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⋅</m:t>
                    </m:r>
                    <m:r>
                      <a:rPr lang="ru-RU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9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⋅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𝑐𝑜𝑠</m:t>
                        </m:r>
                      </m:fName>
                      <m:e>
                        <m:r>
                          <a:rPr lang="ru-RU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12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0°</m:t>
                        </m:r>
                      </m:e>
                    </m:func>
                  </m:oMath>
                </a14:m>
                <a:endParaRPr lang="en-US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i="1" dirty="0" smtClean="0"/>
                  <a:t>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120°=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b="0" i="1" smtClean="0">
                                <a:latin typeface="Cambria Math"/>
                              </a:rPr>
                              <m:t>𝑐𝑜𝑠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180°−60°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/>
                              </a:rPr>
                              <m:t>=−</m:t>
                            </m:r>
                            <m:func>
                              <m:func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en-US" b="0" i="1" smtClean="0">
                                    <a:latin typeface="Cambria Math"/>
                                  </a:rPr>
                                  <m:t>𝑐𝑜𝑠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60°=−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func>
                          </m:e>
                        </m:func>
                      </m:e>
                    </m:func>
                  </m:oMath>
                </a14:m>
                <a:endParaRPr lang="ru-RU" i="1" dirty="0"/>
              </a:p>
              <a:p>
                <a:pPr>
                  <a:lnSpc>
                    <a:spcPct val="120000"/>
                  </a:lnSpc>
                </a:pPr>
                <a:r>
                  <a:rPr lang="ru-RU" b="0" dirty="0" smtClean="0"/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𝐴𝐵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=3721</m:t>
                    </m:r>
                  </m:oMath>
                </a14:m>
                <a:endParaRPr lang="en-US" i="1" dirty="0" smtClean="0"/>
              </a:p>
              <a:p>
                <a:pPr>
                  <a:lnSpc>
                    <a:spcPct val="120000"/>
                  </a:lnSpc>
                </a:pPr>
                <a:r>
                  <a:rPr lang="en-US" i="1" dirty="0" smtClean="0"/>
                  <a:t>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𝐴𝐵</m:t>
                    </m:r>
                    <m:r>
                      <a:rPr lang="en-US" b="0" i="1" smtClean="0">
                        <a:latin typeface="Cambria Math"/>
                      </a:rPr>
                      <m:t>=61 см</m:t>
                    </m:r>
                  </m:oMath>
                </a14:m>
                <a:endParaRPr lang="ru-RU" i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23" y="3066397"/>
                <a:ext cx="5076070" cy="1588961"/>
              </a:xfrm>
              <a:prstGeom prst="rect">
                <a:avLst/>
              </a:prstGeom>
              <a:blipFill rotWithShape="1">
                <a:blip r:embed="rId7"/>
                <a:stretch>
                  <a:fillRect l="-1082" b="-19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39821" y="1945289"/>
                <a:ext cx="4676024" cy="11685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в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𝐴𝐵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31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(8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−2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⋅31⋅8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e>
                    </m:rad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⋅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45°</m:t>
                        </m:r>
                      </m:e>
                    </m:func>
                  </m:oMath>
                </a14:m>
                <a:endParaRPr lang="en-US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i="1" dirty="0" smtClean="0"/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𝐴𝐵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=593</m:t>
                    </m:r>
                  </m:oMath>
                </a14:m>
                <a:endParaRPr lang="en-US" b="0" i="1" dirty="0" smtClean="0"/>
              </a:p>
              <a:p>
                <a:pPr>
                  <a:lnSpc>
                    <a:spcPct val="120000"/>
                  </a:lnSpc>
                </a:pPr>
                <a:r>
                  <a:rPr lang="en-US" i="1" dirty="0" smtClean="0"/>
                  <a:t>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𝐴𝐵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593</m:t>
                        </m:r>
                      </m:e>
                    </m:rad>
                  </m:oMath>
                </a14:m>
                <a:endParaRPr lang="ru-RU" i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821" y="1945289"/>
                <a:ext cx="4676024" cy="1168590"/>
              </a:xfrm>
              <a:prstGeom prst="rect">
                <a:avLst/>
              </a:prstGeom>
              <a:blipFill rotWithShape="1">
                <a:blip r:embed="rId8"/>
                <a:stretch>
                  <a:fillRect l="-1043" r="-1695" b="-36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626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5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123478"/>
                <a:ext cx="8496944" cy="950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Найти косинус наибольшего угла треугольника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𝐴𝐵𝐶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если стороны этого треугольника равны: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а)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/>
                        <a:cs typeface="Times New Roman" pitchFamily="18" charset="0"/>
                      </a:rPr>
                      <m:t>8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ru-RU" b="0" i="1" dirty="0" smtClean="0">
                        <a:latin typeface="Cambria Math"/>
                        <a:cs typeface="Times New Roman" pitchFamily="18" charset="0"/>
                      </a:rPr>
                      <m:t>см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  <a:cs typeface="Times New Roman" pitchFamily="18" charset="0"/>
                      </a:rPr>
                      <m:t>1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5 см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  <a:cs typeface="Times New Roman" pitchFamily="18" charset="0"/>
                      </a:rPr>
                      <m:t>13 см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;  б) </a:t>
                </a:r>
                <a14:m>
                  <m:oMath xmlns:m="http://schemas.openxmlformats.org/officeDocument/2006/math">
                    <m:r>
                      <a:rPr lang="ru-RU" b="0" i="0" dirty="0" smtClean="0">
                        <a:latin typeface="Cambria Math"/>
                        <a:cs typeface="Times New Roman" pitchFamily="18" charset="0"/>
                      </a:rPr>
                      <m:t>80 </m:t>
                    </m:r>
                    <m:r>
                      <a:rPr lang="ru-RU" i="1" dirty="0">
                        <a:latin typeface="Cambria Math"/>
                        <a:cs typeface="Times New Roman" pitchFamily="18" charset="0"/>
                      </a:rPr>
                      <m:t>см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/>
                        <a:cs typeface="Times New Roman" pitchFamily="18" charset="0"/>
                      </a:rPr>
                      <m:t>1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9</m:t>
                    </m:r>
                    <m:r>
                      <a:rPr lang="en-US" i="1">
                        <a:latin typeface="Cambria Math"/>
                        <a:cs typeface="Times New Roman" pitchFamily="18" charset="0"/>
                      </a:rPr>
                      <m:t> см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/>
                        <a:cs typeface="Times New Roman" pitchFamily="18" charset="0"/>
                      </a:rPr>
                      <m:t>91 см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;  </a:t>
                </a:r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  <a:cs typeface="Times New Roman" pitchFamily="18" charset="0"/>
                      </a:rPr>
                      <m:t>11 см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/>
                        <a:cs typeface="Times New Roman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e>
                    </m:rad>
                    <m:r>
                      <a:rPr lang="ru-RU" b="0" i="1" smtClean="0">
                        <a:latin typeface="Cambria Math"/>
                        <a:cs typeface="Times New Roman" pitchFamily="18" charset="0"/>
                      </a:rPr>
                      <m:t> см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7 см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23478"/>
                <a:ext cx="8496944" cy="950325"/>
              </a:xfrm>
              <a:prstGeom prst="rect">
                <a:avLst/>
              </a:prstGeom>
              <a:blipFill rotWithShape="1">
                <a:blip r:embed="rId3"/>
                <a:stretch>
                  <a:fillRect l="-574" t="-3205" b="-9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5076" y="1131589"/>
                <a:ext cx="8352928" cy="1177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b="1" dirty="0" smtClean="0">
                    <a:latin typeface="Times New Roman" pitchFamily="18" charset="0"/>
                    <a:cs typeface="Times New Roman" pitchFamily="18" charset="0"/>
                  </a:rPr>
                  <a:t>Решение:</a:t>
                </a: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−2</m:t>
                      </m:r>
                      <m:r>
                        <a:rPr lang="en-US" sz="1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⋅</m:t>
                      </m:r>
                      <m:r>
                        <a:rPr lang="en-US" sz="1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𝑏</m:t>
                      </m:r>
                      <m:r>
                        <a:rPr lang="en-US" sz="1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⋅</m:t>
                      </m:r>
                      <m:r>
                        <a:rPr lang="en-US" sz="1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𝑐</m:t>
                      </m:r>
                      <m:r>
                        <a:rPr lang="en-US" sz="1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⋅</m:t>
                      </m:r>
                      <m:func>
                        <m:funcPr>
                          <m:ctrlPr>
                            <a:rPr lang="en-US" sz="16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uncPr>
                        <m:fName>
                          <m:r>
                            <a:rPr lang="en-US" sz="16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US" sz="16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sz="160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func>
                        <m:funcPr>
                          <m:ctrlPr>
                            <a:rPr lang="en-US" sz="16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1600" i="1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⋅</m:t>
                          </m:r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𝑏</m:t>
                          </m:r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⋅</m:t>
                          </m:r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𝑐</m:t>
                          </m:r>
                        </m:den>
                      </m:f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  </m:t>
                      </m:r>
                    </m:oMath>
                  </m:oMathPara>
                </a14:m>
                <a:endParaRPr lang="en-US" sz="1600" i="1" dirty="0">
                  <a:latin typeface="Cambria Math"/>
                  <a:cs typeface="Times New Roman" pitchFamily="18" charset="0"/>
                </a:endParaRPr>
              </a:p>
              <a:p>
                <a:endParaRPr lang="ru-RU" sz="1600" b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076" y="1131589"/>
                <a:ext cx="8352928" cy="1177758"/>
              </a:xfrm>
              <a:prstGeom prst="rect">
                <a:avLst/>
              </a:prstGeom>
              <a:blipFill rotWithShape="1">
                <a:blip r:embed="rId4"/>
                <a:stretch>
                  <a:fillRect l="-365" t="-1554" b="-62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173272" y="1995686"/>
                <a:ext cx="3780522" cy="13731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а)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cs typeface="Times New Roman" pitchFamily="18" charset="0"/>
                          </a:rPr>
                          <m:t>15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cs typeface="Times New Roman" pitchFamily="18" charset="0"/>
                          </a:rPr>
                          <m:t>8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  <m:r>
                          <a:rPr lang="ru-RU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−2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⋅</m:t>
                    </m:r>
                    <m:r>
                      <a:rPr lang="ru-RU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8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⋅1</m:t>
                    </m:r>
                    <m:r>
                      <a:rPr lang="ru-RU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3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⋅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𝛼</m:t>
                        </m:r>
                      </m:e>
                    </m:func>
                  </m:oMath>
                </a14:m>
                <a:endParaRPr lang="en-US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i="1" dirty="0" smtClean="0"/>
                  <a:t>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64+169−225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208</m:t>
                        </m:r>
                      </m:den>
                    </m:f>
                  </m:oMath>
                </a14:m>
                <a:endParaRPr lang="en-US" b="0" i="1" dirty="0" smtClean="0"/>
              </a:p>
              <a:p>
                <a:pPr>
                  <a:lnSpc>
                    <a:spcPct val="120000"/>
                  </a:lnSpc>
                </a:pPr>
                <a:r>
                  <a:rPr lang="en-US" b="0" dirty="0" smtClean="0"/>
                  <a:t>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26</m:t>
                        </m:r>
                      </m:den>
                    </m:f>
                  </m:oMath>
                </a14:m>
                <a:endParaRPr lang="ru-RU" i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72" y="1995686"/>
                <a:ext cx="3780522" cy="1373133"/>
              </a:xfrm>
              <a:prstGeom prst="rect">
                <a:avLst/>
              </a:prstGeom>
              <a:blipFill rotWithShape="1">
                <a:blip r:embed="rId5"/>
                <a:stretch>
                  <a:fillRect l="-1288" r="-2093" b="-17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027" y="1062575"/>
            <a:ext cx="2990166" cy="15844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481764" y="1235146"/>
                <a:ext cx="12392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0°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&lt;90°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764" y="1235146"/>
                <a:ext cx="1239249" cy="307777"/>
              </a:xfrm>
              <a:prstGeom prst="rect">
                <a:avLst/>
              </a:prstGeom>
              <a:blipFill rotWithShape="1">
                <a:blip r:embed="rId7"/>
                <a:stretch>
                  <a:fillRect t="-2000" r="-2941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478244" y="2918318"/>
            <a:ext cx="3165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−</a:t>
            </a:r>
            <a:r>
              <a:rPr lang="en-US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треугольник остроугольный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84539" y="3263393"/>
                <a:ext cx="4051430" cy="13731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б)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cs typeface="Times New Roman" pitchFamily="18" charset="0"/>
                          </a:rPr>
                          <m:t>91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cs typeface="Times New Roman" pitchFamily="18" charset="0"/>
                          </a:rPr>
                          <m:t>80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  <m:r>
                          <a:rPr lang="ru-RU" b="0" i="1" smtClean="0"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−2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⋅</m:t>
                    </m:r>
                    <m:r>
                      <a:rPr lang="ru-RU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80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⋅1</m:t>
                    </m:r>
                    <m:r>
                      <a:rPr lang="ru-RU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9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⋅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𝛼</m:t>
                        </m:r>
                      </m:e>
                    </m:func>
                  </m:oMath>
                </a14:m>
                <a:endParaRPr lang="en-US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i="1" dirty="0" smtClean="0"/>
                  <a:t>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64</m:t>
                        </m:r>
                        <m:r>
                          <a:rPr lang="ru-RU" b="0" i="1" smtClean="0">
                            <a:latin typeface="Cambria Math"/>
                          </a:rPr>
                          <m:t>00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ru-RU" b="0" i="1" smtClean="0">
                            <a:latin typeface="Cambria Math"/>
                          </a:rPr>
                          <m:t>361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ru-RU" b="0" i="1" smtClean="0">
                            <a:latin typeface="Cambria Math"/>
                          </a:rPr>
                          <m:t>8281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3040</m:t>
                        </m:r>
                      </m:den>
                    </m:f>
                  </m:oMath>
                </a14:m>
                <a:endParaRPr lang="en-US" b="0" i="1" dirty="0" smtClean="0"/>
              </a:p>
              <a:p>
                <a:pPr>
                  <a:lnSpc>
                    <a:spcPct val="120000"/>
                  </a:lnSpc>
                </a:pPr>
                <a:r>
                  <a:rPr lang="en-US" b="0" dirty="0" smtClean="0"/>
                  <a:t>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ru-RU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i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39" y="3263393"/>
                <a:ext cx="4051430" cy="1373133"/>
              </a:xfrm>
              <a:prstGeom prst="rect">
                <a:avLst/>
              </a:prstGeom>
              <a:blipFill rotWithShape="1">
                <a:blip r:embed="rId8"/>
                <a:stretch>
                  <a:fillRect l="-1203" r="-18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659395" y="1235145"/>
                <a:ext cx="14380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400" b="0" i="1" smtClean="0">
                          <a:latin typeface="Cambria Math"/>
                        </a:rPr>
                        <m:t>9</m:t>
                      </m:r>
                      <m:r>
                        <a:rPr lang="en-US" sz="1400" b="0" i="1" smtClean="0">
                          <a:latin typeface="Cambria Math"/>
                        </a:rPr>
                        <m:t>0°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&lt;180°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9395" y="1235145"/>
                <a:ext cx="1438022" cy="307777"/>
              </a:xfrm>
              <a:prstGeom prst="rect">
                <a:avLst/>
              </a:prstGeom>
              <a:blipFill rotWithShape="1">
                <a:blip r:embed="rId9"/>
                <a:stretch>
                  <a:fillRect t="-2000" r="-2542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626708" y="4162795"/>
            <a:ext cx="3165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−</a:t>
            </a:r>
            <a:r>
              <a:rPr lang="en-US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треугольник тупоугольный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90840" y="2736762"/>
                <a:ext cx="4187878" cy="12570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б)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cs typeface="Times New Roman" pitchFamily="18" charset="0"/>
                          </a:rPr>
                          <m:t>11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cs typeface="Times New Roman" pitchFamily="18" charset="0"/>
                          </a:rPr>
                          <m:t>(6</m:t>
                        </m:r>
                        <m:rad>
                          <m:radPr>
                            <m:degHide m:val="on"/>
                            <m:ctrlPr>
                              <a:rPr lang="ru-RU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ru-RU" b="0" i="1" smtClean="0"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cs typeface="Times New Roman" pitchFamily="18" charset="0"/>
                          </a:rPr>
                          <m:t>7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−2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⋅</m:t>
                    </m:r>
                    <m:r>
                      <a:rPr lang="ru-RU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ru-RU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e>
                    </m:rad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⋅</m:t>
                    </m:r>
                    <m:r>
                      <a:rPr lang="ru-RU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7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⋅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𝛼</m:t>
                        </m:r>
                      </m:e>
                    </m:func>
                  </m:oMath>
                </a14:m>
                <a:endParaRPr lang="en-US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i="1" dirty="0" smtClean="0"/>
                  <a:t>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72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ru-RU" b="0" i="1" smtClean="0">
                            <a:latin typeface="Cambria Math"/>
                          </a:rPr>
                          <m:t>49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ru-RU" b="0" i="1" smtClean="0">
                            <a:latin typeface="Cambria Math"/>
                          </a:rPr>
                          <m:t>121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84</m:t>
                        </m:r>
                        <m:rad>
                          <m:radPr>
                            <m:degHide m:val="on"/>
                            <m:ctrlPr>
                              <a:rPr lang="ru-RU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endParaRPr lang="en-US" b="0" i="1" dirty="0" smtClean="0"/>
              </a:p>
              <a:p>
                <a:pPr>
                  <a:lnSpc>
                    <a:spcPct val="120000"/>
                  </a:lnSpc>
                </a:pPr>
                <a:r>
                  <a:rPr lang="en-US" b="0" dirty="0" smtClean="0"/>
                  <a:t>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ru-RU" b="0" i="1" smtClean="0">
                        <a:latin typeface="Cambria Math"/>
                      </a:rPr>
                      <m:t>0</m:t>
                    </m:r>
                  </m:oMath>
                </a14:m>
                <a:endParaRPr lang="ru-RU" i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0840" y="2736762"/>
                <a:ext cx="4187878" cy="1257011"/>
              </a:xfrm>
              <a:prstGeom prst="rect">
                <a:avLst/>
              </a:prstGeom>
              <a:blipFill rotWithShape="1">
                <a:blip r:embed="rId10"/>
                <a:stretch>
                  <a:fillRect l="-1310" r="-1601" b="-67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5706433" y="3611888"/>
            <a:ext cx="3165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−</a:t>
            </a:r>
            <a:r>
              <a:rPr lang="en-US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треугольник прямоугольный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760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5" grpId="0"/>
      <p:bldP spid="6" grpId="0"/>
      <p:bldP spid="8" grpId="0"/>
      <p:bldP spid="14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4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pic>
          <p:nvPicPr>
            <p:cNvPr id="5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9502"/>
            <a:ext cx="8496944" cy="42484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1540" y="812830"/>
                <a:ext cx="8280920" cy="3200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Пусть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наибольшая сторона треугольника, тогда если:</a:t>
                </a:r>
              </a:p>
              <a:p>
                <a:pPr marL="720725" indent="-177800">
                  <a:lnSpc>
                    <a:spcPct val="200000"/>
                  </a:lnSpc>
                  <a:spcBef>
                    <a:spcPts val="1200"/>
                  </a:spcBef>
                  <a:buFont typeface="Wingdings" pitchFamily="2" charset="2"/>
                  <a:buChar char="ü"/>
                </a:pPr>
                <a:r>
                  <a:rPr lang="ru-RU" sz="2400" dirty="0" smtClean="0"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  <m:sup>
                        <m:r>
                          <a:rPr lang="ru-RU" sz="24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&lt;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, то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треугольник остроугольный</a:t>
                </a:r>
              </a:p>
              <a:p>
                <a:pPr marL="720725" indent="-177800">
                  <a:lnSpc>
                    <a:spcPct val="200000"/>
                  </a:lnSpc>
                  <a:buFont typeface="Wingdings" pitchFamily="2" charset="2"/>
                  <a:buChar char="ü"/>
                </a:pP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  <m:sup>
                        <m:r>
                          <a:rPr lang="ru-RU" sz="24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ru-RU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, то треугольник прямоугольный</a:t>
                </a:r>
              </a:p>
              <a:p>
                <a:pPr marL="720725" indent="-177800">
                  <a:lnSpc>
                    <a:spcPct val="200000"/>
                  </a:lnSpc>
                  <a:buFont typeface="Wingdings" pitchFamily="2" charset="2"/>
                  <a:buChar char="ü"/>
                </a:pP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  <m:sup>
                        <m:r>
                          <a:rPr lang="ru-RU" sz="24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&gt;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, то треугольник тупоугольный</a:t>
                </a:r>
              </a:p>
              <a:p>
                <a:pPr marL="285750" indent="-285750">
                  <a:buFont typeface="Wingdings" pitchFamily="2" charset="2"/>
                  <a:buChar char="ü"/>
                </a:pP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40" y="812830"/>
                <a:ext cx="8280920" cy="3200876"/>
              </a:xfrm>
              <a:prstGeom prst="rect">
                <a:avLst/>
              </a:prstGeom>
              <a:blipFill rotWithShape="1">
                <a:blip r:embed="rId4"/>
                <a:stretch>
                  <a:fillRect t="-1524" b="-3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830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123478"/>
                <a:ext cx="849694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  <a:cs typeface="Times New Roman" pitchFamily="18" charset="0"/>
                      </a:rPr>
                      <m:t>Определить вид треугольника со сторонами</m:t>
                    </m:r>
                    <m:r>
                      <a:rPr lang="ru-RU" b="0" i="1" smtClean="0">
                        <a:latin typeface="Cambria Math"/>
                        <a:cs typeface="Times New Roman" pitchFamily="18" charset="0"/>
                      </a:rPr>
                      <m:t>:</m:t>
                    </m:r>
                  </m:oMath>
                </a14:m>
                <a:endParaRPr lang="ru-RU" b="0" i="1" dirty="0" smtClean="0">
                  <a:latin typeface="Cambria Math"/>
                  <a:cs typeface="Times New Roman" pitchFamily="18" charset="0"/>
                </a:endParaRP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а)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  <a:cs typeface="Times New Roman" pitchFamily="18" charset="0"/>
                      </a:rPr>
                      <m:t> 23, 25, 34; </m:t>
                    </m:r>
                    <m:r>
                      <a:rPr lang="ru-RU" b="0" i="1" smtClean="0">
                        <a:latin typeface="Cambria Math"/>
                        <a:cs typeface="Times New Roman" pitchFamily="18" charset="0"/>
                      </a:rPr>
                      <m:t> б) </m:t>
                    </m:r>
                    <m:r>
                      <a:rPr lang="ru-RU" i="1">
                        <a:latin typeface="Cambria Math"/>
                        <a:cs typeface="Times New Roman" pitchFamily="18" charset="0"/>
                      </a:rPr>
                      <m:t>7, 24, 25; </m:t>
                    </m:r>
                    <m:r>
                      <a:rPr lang="ru-RU" b="0" i="1" smtClean="0">
                        <a:latin typeface="Cambria Math"/>
                        <a:cs typeface="Times New Roman" pitchFamily="18" charset="0"/>
                      </a:rPr>
                      <m:t> в) </m:t>
                    </m:r>
                    <m:r>
                      <a:rPr lang="ru-RU" i="1">
                        <a:latin typeface="Cambria Math"/>
                        <a:cs typeface="Times New Roman" pitchFamily="18" charset="0"/>
                      </a:rPr>
                      <m:t>6, 7, 9.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23478"/>
                <a:ext cx="8496944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574" t="-5660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93465" y="771550"/>
            <a:ext cx="8352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3465" y="1203598"/>
                <a:ext cx="221393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а)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34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b="0" i="1" smtClean="0">
                        <a:latin typeface="Cambria Math"/>
                      </a:rPr>
                      <m:t>=1156 </m:t>
                    </m:r>
                  </m:oMath>
                </a14:m>
                <a:endParaRPr lang="ru-RU" dirty="0" smtClean="0"/>
              </a:p>
              <a:p>
                <a:r>
                  <a:rPr lang="ru-RU" dirty="0"/>
                  <a:t> </a:t>
                </a:r>
                <a:r>
                  <a:rPr lang="ru-RU" dirty="0" smtClean="0"/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23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ru-RU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25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b="0" i="1" smtClean="0">
                        <a:latin typeface="Cambria Math"/>
                      </a:rPr>
                      <m:t>=1154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465" y="1203598"/>
                <a:ext cx="2213939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2204" t="-5660" r="-3857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авая фигурная скобка 7"/>
          <p:cNvSpPr/>
          <p:nvPr/>
        </p:nvSpPr>
        <p:spPr>
          <a:xfrm>
            <a:off x="2499228" y="1203598"/>
            <a:ext cx="72008" cy="576064"/>
          </a:xfrm>
          <a:prstGeom prst="rightBrace">
            <a:avLst>
              <a:gd name="adj1" fmla="val 26070"/>
              <a:gd name="adj2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38047" y="1298872"/>
                <a:ext cx="50894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⇒</m:t>
                    </m:r>
                    <m:sSup>
                      <m:sSupPr>
                        <m:ctrlPr>
                          <a:rPr lang="ru-RU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34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&gt;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23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25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⇒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треугольник тупоугольный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8047" y="1298872"/>
                <a:ext cx="5089407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9836" r="-107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68243"/>
            <a:ext cx="2416607" cy="9572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7184" y="1789239"/>
                <a:ext cx="7030323" cy="4896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34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23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25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⋅23⋅25⋅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  <m:r>
                      <a:rPr lang="el-GR" i="1">
                        <a:latin typeface="Cambria Math"/>
                        <a:ea typeface="Cambria Math"/>
                      </a:rPr>
                      <m:t>⇒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529+625−1156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1150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575</m:t>
                        </m:r>
                      </m:den>
                    </m:f>
                  </m:oMath>
                </a14:m>
                <a:r>
                  <a:rPr lang="en-US" i="1" dirty="0" smtClean="0"/>
                  <a:t> </a:t>
                </a:r>
                <a:endParaRPr lang="ru-RU" i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84" y="1789239"/>
                <a:ext cx="7030323" cy="489686"/>
              </a:xfrm>
              <a:prstGeom prst="rect">
                <a:avLst/>
              </a:prstGeom>
              <a:blipFill rotWithShape="1">
                <a:blip r:embed="rId7"/>
                <a:stretch>
                  <a:fillRect r="-694"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91160" y="2305515"/>
                <a:ext cx="195745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б)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25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b="0" i="1" smtClean="0">
                        <a:latin typeface="Cambria Math"/>
                      </a:rPr>
                      <m:t>=625 </m:t>
                    </m:r>
                  </m:oMath>
                </a14:m>
                <a:endParaRPr lang="ru-RU" dirty="0" smtClean="0"/>
              </a:p>
              <a:p>
                <a:r>
                  <a:rPr lang="ru-RU" dirty="0"/>
                  <a:t> </a:t>
                </a:r>
                <a:r>
                  <a:rPr lang="ru-RU" dirty="0" smtClean="0"/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7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ru-RU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24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b="0" i="1" smtClean="0">
                        <a:latin typeface="Cambria Math"/>
                      </a:rPr>
                      <m:t>=625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160" y="2305515"/>
                <a:ext cx="1957459" cy="646331"/>
              </a:xfrm>
              <a:prstGeom prst="rect">
                <a:avLst/>
              </a:prstGeom>
              <a:blipFill rotWithShape="1">
                <a:blip r:embed="rId8"/>
                <a:stretch>
                  <a:fillRect l="-2804" t="-5660" r="-4361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авая фигурная скобка 14"/>
          <p:cNvSpPr/>
          <p:nvPr/>
        </p:nvSpPr>
        <p:spPr>
          <a:xfrm>
            <a:off x="2229887" y="2305515"/>
            <a:ext cx="72008" cy="576064"/>
          </a:xfrm>
          <a:prstGeom prst="rightBrace">
            <a:avLst>
              <a:gd name="adj1" fmla="val 26070"/>
              <a:gd name="adj2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268706" y="2400789"/>
                <a:ext cx="51148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⇒</m:t>
                    </m:r>
                    <m:sSup>
                      <m:sSupPr>
                        <m:ctrlPr>
                          <a:rPr lang="ru-RU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25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ru-RU" b="0" i="1" smtClean="0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7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⇒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треугольник прямоугольный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706" y="2400789"/>
                <a:ext cx="5114862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10000" r="-119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04879" y="2891156"/>
                <a:ext cx="6201569" cy="4896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25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7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24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⋅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7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⋅2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4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⋅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  <m:r>
                      <a:rPr lang="el-GR" i="1">
                        <a:latin typeface="Cambria Math"/>
                        <a:ea typeface="Cambria Math"/>
                      </a:rPr>
                      <m:t>⇒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49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576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625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336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ru-RU" i="1" dirty="0" smtClean="0"/>
                  <a:t> </a:t>
                </a:r>
                <a:endParaRPr lang="ru-RU" i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79" y="2891156"/>
                <a:ext cx="6201569" cy="489686"/>
              </a:xfrm>
              <a:prstGeom prst="rect">
                <a:avLst/>
              </a:prstGeom>
              <a:blipFill rotWithShape="1">
                <a:blip r:embed="rId10"/>
                <a:stretch>
                  <a:fillRect r="-787" b="-61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87904" y="3440639"/>
                <a:ext cx="170097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9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b="0" i="1" smtClean="0">
                        <a:latin typeface="Cambria Math"/>
                      </a:rPr>
                      <m:t>=81 </m:t>
                    </m:r>
                  </m:oMath>
                </a14:m>
                <a:endParaRPr lang="ru-RU" dirty="0" smtClean="0"/>
              </a:p>
              <a:p>
                <a:r>
                  <a:rPr lang="ru-RU" dirty="0"/>
                  <a:t> </a:t>
                </a:r>
                <a:r>
                  <a:rPr lang="ru-RU" dirty="0" smtClean="0"/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6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ru-RU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7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b="0" i="1" smtClean="0">
                        <a:latin typeface="Cambria Math"/>
                      </a:rPr>
                      <m:t>=85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904" y="3440639"/>
                <a:ext cx="1700978" cy="646331"/>
              </a:xfrm>
              <a:prstGeom prst="rect">
                <a:avLst/>
              </a:prstGeom>
              <a:blipFill rotWithShape="1">
                <a:blip r:embed="rId11"/>
                <a:stretch>
                  <a:fillRect l="-2867" t="-5660" r="-5376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авая фигурная скобка 18"/>
          <p:cNvSpPr/>
          <p:nvPr/>
        </p:nvSpPr>
        <p:spPr>
          <a:xfrm>
            <a:off x="1919135" y="3440639"/>
            <a:ext cx="72008" cy="576064"/>
          </a:xfrm>
          <a:prstGeom prst="rightBrace">
            <a:avLst>
              <a:gd name="adj1" fmla="val 26070"/>
              <a:gd name="adj2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957954" y="3535913"/>
                <a:ext cx="48108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⇒</m:t>
                    </m:r>
                    <m:sSup>
                      <m:sSupPr>
                        <m:ctrlPr>
                          <a:rPr lang="ru-RU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9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&lt;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6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7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⇒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треугольник остроугольный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7954" y="3535913"/>
                <a:ext cx="4810869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9836" r="-12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01623" y="4026280"/>
                <a:ext cx="5648534" cy="485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9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6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7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⋅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6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⋅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7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⋅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  <m:r>
                      <a:rPr lang="el-GR" i="1">
                        <a:latin typeface="Cambria Math"/>
                        <a:ea typeface="Cambria Math"/>
                      </a:rPr>
                      <m:t>⇒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36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49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81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84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24</m:t>
                        </m:r>
                      </m:den>
                    </m:f>
                  </m:oMath>
                </a14:m>
                <a:r>
                  <a:rPr lang="ru-RU" i="1" dirty="0" smtClean="0"/>
                  <a:t> </a:t>
                </a:r>
                <a:endParaRPr lang="ru-RU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623" y="4026280"/>
                <a:ext cx="5648534" cy="485902"/>
              </a:xfrm>
              <a:prstGeom prst="rect">
                <a:avLst/>
              </a:prstGeom>
              <a:blipFill rotWithShape="1">
                <a:blip r:embed="rId13"/>
                <a:stretch>
                  <a:fillRect r="-1726"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6170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9" grpId="0"/>
      <p:bldP spid="10" grpId="0"/>
      <p:bldP spid="15" grpId="0" animBg="1"/>
      <p:bldP spid="16" grpId="0"/>
      <p:bldP spid="17" grpId="0"/>
      <p:bldP spid="19" grpId="0" animBg="1"/>
      <p:bldP spid="20" grpId="0"/>
      <p:bldP spid="2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2743</Words>
  <Application>Microsoft Office PowerPoint</Application>
  <PresentationFormat>Экран (16:9)</PresentationFormat>
  <Paragraphs>178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CompEdu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2015-03-30T10:19:11Z</dcterms:created>
  <dcterms:modified xsi:type="dcterms:W3CDTF">2015-03-30T10:19:45Z</dcterms:modified>
</cp:coreProperties>
</file>