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</p:sldIdLst>
  <p:sldSz cx="9144000" cy="5143500" type="screen16x9"/>
  <p:notesSz cx="6858000" cy="9144000"/>
  <p:custDataLst>
    <p:tags r:id="rId12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388" autoAdjust="0"/>
  </p:normalViewPr>
  <p:slideViewPr>
    <p:cSldViewPr showGuides="1">
      <p:cViewPr varScale="1">
        <p:scale>
          <a:sx n="111" d="100"/>
          <a:sy n="111" d="100"/>
        </p:scale>
        <p:origin x="-426" y="-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094DE-24BD-49EE-9B6D-9D4BC6AF3484}" type="datetimeFigureOut">
              <a:rPr lang="ru-RU" smtClean="0"/>
              <a:t>29.05.2014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CB5FA-9817-4B0D-BE88-156F454DF6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44380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094DE-24BD-49EE-9B6D-9D4BC6AF3484}" type="datetimeFigureOut">
              <a:rPr lang="ru-RU" smtClean="0"/>
              <a:t>29.05.2014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CB5FA-9817-4B0D-BE88-156F454DF6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5074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094DE-24BD-49EE-9B6D-9D4BC6AF3484}" type="datetimeFigureOut">
              <a:rPr lang="ru-RU" smtClean="0"/>
              <a:t>29.05.2014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CB5FA-9817-4B0D-BE88-156F454DF6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5661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094DE-24BD-49EE-9B6D-9D4BC6AF3484}" type="datetimeFigureOut">
              <a:rPr lang="ru-RU" smtClean="0"/>
              <a:t>29.05.2014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CB5FA-9817-4B0D-BE88-156F454DF6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16353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094DE-24BD-49EE-9B6D-9D4BC6AF3484}" type="datetimeFigureOut">
              <a:rPr lang="ru-RU" smtClean="0"/>
              <a:t>29.05.2014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CB5FA-9817-4B0D-BE88-156F454DF6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5482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094DE-24BD-49EE-9B6D-9D4BC6AF3484}" type="datetimeFigureOut">
              <a:rPr lang="ru-RU" smtClean="0"/>
              <a:t>29.05.2014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CB5FA-9817-4B0D-BE88-156F454DF6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1693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094DE-24BD-49EE-9B6D-9D4BC6AF3484}" type="datetimeFigureOut">
              <a:rPr lang="ru-RU" smtClean="0"/>
              <a:t>29.05.2014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CB5FA-9817-4B0D-BE88-156F454DF6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1991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094DE-24BD-49EE-9B6D-9D4BC6AF3484}" type="datetimeFigureOut">
              <a:rPr lang="ru-RU" smtClean="0"/>
              <a:t>29.05.2014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CB5FA-9817-4B0D-BE88-156F454DF6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233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094DE-24BD-49EE-9B6D-9D4BC6AF3484}" type="datetimeFigureOut">
              <a:rPr lang="ru-RU" smtClean="0"/>
              <a:t>29.05.2014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CB5FA-9817-4B0D-BE88-156F454DF6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2239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094DE-24BD-49EE-9B6D-9D4BC6AF3484}" type="datetimeFigureOut">
              <a:rPr lang="ru-RU" smtClean="0"/>
              <a:t>29.05.2014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CB5FA-9817-4B0D-BE88-156F454DF6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8596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094DE-24BD-49EE-9B6D-9D4BC6AF3484}" type="datetimeFigureOut">
              <a:rPr lang="ru-RU" smtClean="0"/>
              <a:t>29.05.2014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CB5FA-9817-4B0D-BE88-156F454DF6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917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8094DE-24BD-49EE-9B6D-9D4BC6AF3484}" type="datetimeFigureOut">
              <a:rPr lang="ru-RU" smtClean="0"/>
              <a:t>29.05.2014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9CB5FA-9817-4B0D-BE88-156F454DF6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1049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9.png"/><Relationship Id="rId7" Type="http://schemas.openxmlformats.org/officeDocument/2006/relationships/image" Target="../media/image9.jpeg"/><Relationship Id="rId12" Type="http://schemas.openxmlformats.org/officeDocument/2006/relationships/image" Target="../media/image27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11" Type="http://schemas.openxmlformats.org/officeDocument/2006/relationships/image" Target="../media/image26.png"/><Relationship Id="rId5" Type="http://schemas.openxmlformats.org/officeDocument/2006/relationships/image" Target="../media/image21.png"/><Relationship Id="rId10" Type="http://schemas.openxmlformats.org/officeDocument/2006/relationships/image" Target="../media/image25.png"/><Relationship Id="rId4" Type="http://schemas.openxmlformats.org/officeDocument/2006/relationships/image" Target="../media/image20.png"/><Relationship Id="rId9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8062664" cy="1102519"/>
          </a:xfrm>
        </p:spPr>
        <p:txBody>
          <a:bodyPr>
            <a:normAutofit fontScale="90000"/>
          </a:bodyPr>
          <a:lstStyle/>
          <a:p>
            <a:r>
              <a:rPr lang="ru-RU" sz="5000" b="1" dirty="0" smtClean="0">
                <a:solidFill>
                  <a:srgbClr val="003366"/>
                </a:solidFill>
              </a:rPr>
              <a:t>Вычисление производных. Формулы дифференцирования</a:t>
            </a:r>
            <a:endParaRPr lang="ru-RU" sz="5000" b="1" dirty="0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7691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116"/>
            <a:ext cx="8229600" cy="857250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Формулы дифференцирования:</a:t>
            </a:r>
            <a:endParaRPr lang="ru-RU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874514"/>
                <a:ext cx="8229600" cy="4001492"/>
              </a:xfrm>
            </p:spPr>
            <p:txBody>
              <a:bodyPr>
                <a:normAutofit fontScale="25000" lnSpcReduction="20000"/>
              </a:bodyPr>
              <a:lstStyle/>
              <a:p>
                <a:pPr marL="0" indent="0">
                  <a:lnSpc>
                    <a:spcPct val="22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880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88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8800" b="0" i="1" smtClean="0">
                                  <a:latin typeface="Cambria Math"/>
                                </a:rPr>
                                <m:t>𝐶</m:t>
                              </m:r>
                            </m:e>
                          </m:d>
                        </m:e>
                        <m:sup>
                          <m:r>
                            <a:rPr lang="en-US" sz="88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sz="88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US" sz="8800" dirty="0" smtClean="0"/>
              </a:p>
              <a:p>
                <a:pPr marL="0" indent="0">
                  <a:lnSpc>
                    <a:spcPct val="22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880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88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88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sz="88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sz="8800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US" sz="8800" dirty="0" smtClean="0"/>
              </a:p>
              <a:p>
                <a:pPr marL="0" indent="0">
                  <a:lnSpc>
                    <a:spcPct val="22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880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88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8800" b="0" i="1" smtClean="0">
                                  <a:latin typeface="Cambria Math"/>
                                </a:rPr>
                                <m:t>𝑘𝑥</m:t>
                              </m:r>
                              <m:r>
                                <a:rPr lang="en-US" sz="88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8800" b="0" i="1" smtClean="0">
                                  <a:latin typeface="Cambria Math"/>
                                </a:rPr>
                                <m:t>𝑚</m:t>
                              </m:r>
                            </m:e>
                          </m:d>
                        </m:e>
                        <m:sup>
                          <m:r>
                            <a:rPr lang="en-US" sz="88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sz="8800" b="0" i="1" smtClean="0">
                          <a:latin typeface="Cambria Math"/>
                        </a:rPr>
                        <m:t>=</m:t>
                      </m:r>
                      <m:r>
                        <a:rPr lang="en-US" sz="8800" b="0" i="1" smtClean="0">
                          <a:latin typeface="Cambria Math"/>
                        </a:rPr>
                        <m:t>𝑘</m:t>
                      </m:r>
                    </m:oMath>
                  </m:oMathPara>
                </a14:m>
                <a:endParaRPr lang="ru-RU" sz="8800" dirty="0" smtClean="0"/>
              </a:p>
              <a:p>
                <a:pPr marL="0" indent="0">
                  <a:lnSpc>
                    <a:spcPct val="22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880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88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880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88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88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88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sz="8800" b="0" i="1" smtClean="0">
                          <a:latin typeface="Cambria Math"/>
                        </a:rPr>
                        <m:t>=2</m:t>
                      </m:r>
                      <m:r>
                        <a:rPr lang="en-US" sz="88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sz="8800" dirty="0" smtClean="0"/>
              </a:p>
              <a:p>
                <a:pPr marL="0" indent="0">
                  <a:lnSpc>
                    <a:spcPct val="12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880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88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ru-RU" sz="880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8800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8800" b="0" i="1" smtClean="0">
                                      <a:latin typeface="Cambria Math"/>
                                    </a:rPr>
                                    <m:t>𝑥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88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sz="8800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US" sz="8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88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88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88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88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ru-RU" sz="8800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874514"/>
                <a:ext cx="8229600" cy="4001492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3792974" y="987574"/>
                <a:ext cx="1779654" cy="79175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20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2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en-US" sz="2200" i="1" smtClean="0"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2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US" sz="22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sz="2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200" b="0" i="1" smtClean="0">
                              <a:latin typeface="Cambria Math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en-US" sz="2200" b="0" i="1" smtClean="0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sz="2200" dirty="0" smtClean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2974" y="987574"/>
                <a:ext cx="1779654" cy="79175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798598" y="1909980"/>
                <a:ext cx="2150012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20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22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US" sz="2200" b="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a:rPr lang="en-US" sz="2200" b="0" i="1" smtClean="0">
                                      <a:latin typeface="Cambria Math"/>
                                    </a:rPr>
                                    <m:t>𝑠𝑖𝑛</m:t>
                                  </m:r>
                                </m:fName>
                                <m:e>
                                  <m:r>
                                    <a:rPr lang="en-US" sz="22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func>
                            </m:e>
                          </m:d>
                        </m:e>
                        <m:sup>
                          <m:r>
                            <a:rPr lang="en-US" sz="22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sz="2200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2200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sz="2200" b="0" i="1" smtClean="0">
                              <a:latin typeface="Cambria Math"/>
                            </a:rPr>
                            <m:t>𝑐𝑜𝑠</m:t>
                          </m:r>
                        </m:fName>
                        <m:e>
                          <m:r>
                            <a:rPr lang="en-US" sz="2200" b="0" i="1" smtClean="0">
                              <a:latin typeface="Cambria Math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ru-RU" sz="2200" i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8598" y="1909980"/>
                <a:ext cx="2150012" cy="43088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798598" y="2637744"/>
                <a:ext cx="2407006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20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22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US" sz="2200" b="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a:rPr lang="en-US" sz="2200" b="0" i="1" smtClean="0">
                                      <a:latin typeface="Cambria Math"/>
                                    </a:rPr>
                                    <m:t>𝑐𝑜𝑠</m:t>
                                  </m:r>
                                </m:fName>
                                <m:e>
                                  <m:r>
                                    <a:rPr lang="en-US" sz="22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func>
                            </m:e>
                          </m:d>
                        </m:e>
                        <m:sup>
                          <m:r>
                            <a:rPr lang="en-US" sz="22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sz="2200" b="0" i="1" smtClean="0">
                          <a:latin typeface="Cambria Math"/>
                        </a:rPr>
                        <m:t>=</m:t>
                      </m:r>
                      <m:r>
                        <a:rPr lang="ru-RU" sz="2200" b="0" i="1" smtClean="0">
                          <a:latin typeface="Cambria Math"/>
                        </a:rPr>
                        <m:t>−</m:t>
                      </m:r>
                      <m:func>
                        <m:funcPr>
                          <m:ctrlPr>
                            <a:rPr lang="en-US" sz="2200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sz="2200" b="0" i="1" smtClean="0">
                              <a:latin typeface="Cambria Math"/>
                            </a:rPr>
                            <m:t>𝑠𝑖𝑛</m:t>
                          </m:r>
                        </m:fName>
                        <m:e>
                          <m:r>
                            <a:rPr lang="en-US" sz="2200" b="0" i="1" smtClean="0">
                              <a:latin typeface="Cambria Math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ru-RU" sz="2200" i="1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8598" y="2637744"/>
                <a:ext cx="2407006" cy="43088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6289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7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157401"/>
            <a:ext cx="8229600" cy="85725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Упражнение:</a:t>
            </a:r>
            <a:endParaRPr lang="ru-RU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532674"/>
                <a:ext cx="8229600" cy="4001492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ru-RU" sz="1800" dirty="0" smtClean="0"/>
                  <a:t>Продолжите утверждения:</a:t>
                </a:r>
              </a:p>
              <a:p>
                <a:pPr marL="0" indent="0">
                  <a:buNone/>
                </a:pPr>
                <a:endParaRPr lang="ru-RU" sz="1800" dirty="0"/>
              </a:p>
              <a:p>
                <a:pPr marL="0" indent="0">
                  <a:buNone/>
                </a:pPr>
                <a:r>
                  <a:rPr lang="ru-RU" sz="1800" dirty="0" smtClean="0"/>
                  <a:t>Если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800" b="0" i="0" smtClean="0">
                        <a:latin typeface="Cambria Math"/>
                      </a:rPr>
                      <m:t>s</m:t>
                    </m:r>
                    <m:r>
                      <a:rPr lang="ru-RU" sz="1800" b="0" i="1" smtClean="0">
                        <a:latin typeface="Cambria Math"/>
                      </a:rPr>
                      <m:t>=</m:t>
                    </m:r>
                    <m:r>
                      <a:rPr lang="en-US" sz="1800" b="0" i="1" smtClean="0">
                        <a:latin typeface="Cambria Math"/>
                      </a:rPr>
                      <m:t>𝑠</m:t>
                    </m:r>
                    <m:r>
                      <a:rPr lang="en-US" sz="1800" b="0" i="1" smtClean="0">
                        <a:latin typeface="Cambria Math"/>
                      </a:rPr>
                      <m:t>(</m:t>
                    </m:r>
                    <m:r>
                      <a:rPr lang="en-US" sz="1800" b="0" i="1" smtClean="0">
                        <a:latin typeface="Cambria Math"/>
                      </a:rPr>
                      <m:t>𝑡</m:t>
                    </m:r>
                    <m:r>
                      <a:rPr lang="en-US" sz="18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1800" dirty="0" smtClean="0"/>
                  <a:t> </a:t>
                </a:r>
                <a:r>
                  <a:rPr lang="ru-RU" sz="1800" dirty="0" smtClean="0"/>
                  <a:t>‒</a:t>
                </a:r>
                <a:r>
                  <a:rPr lang="en-US" sz="1800" dirty="0" smtClean="0"/>
                  <a:t> </a:t>
                </a:r>
                <a:r>
                  <a:rPr lang="ru-RU" sz="1800" dirty="0" smtClean="0"/>
                  <a:t>закон прямолинейного движения тела, то производная выражает </a:t>
                </a:r>
                <a:r>
                  <a:rPr lang="ru-RU" sz="1800" i="1" dirty="0" smtClean="0">
                    <a:solidFill>
                      <a:srgbClr val="003366"/>
                    </a:solidFill>
                  </a:rPr>
                  <a:t>мгновенную скорость в момент времени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rgbClr val="003366"/>
                        </a:solidFill>
                        <a:latin typeface="Cambria Math"/>
                      </a:rPr>
                      <m:t>𝑡</m:t>
                    </m:r>
                  </m:oMath>
                </a14:m>
                <a:r>
                  <a:rPr lang="ru-RU" sz="1800" dirty="0" smtClean="0"/>
                  <a:t>.</a:t>
                </a:r>
                <a:endParaRPr lang="ru-RU" sz="1800" i="1" dirty="0" smtClean="0"/>
              </a:p>
              <a:p>
                <a:pPr marL="0" indent="0">
                  <a:buNone/>
                </a:pPr>
                <a:endParaRPr lang="ru-RU" sz="1800" dirty="0"/>
              </a:p>
              <a:p>
                <a:pPr marL="0" indent="0">
                  <a:buNone/>
                </a:pPr>
                <a:r>
                  <a:rPr lang="ru-RU" sz="1800" dirty="0" smtClean="0"/>
                  <a:t>Если к графику функции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𝑦</m:t>
                    </m:r>
                    <m:r>
                      <a:rPr lang="en-US" sz="1800" b="0" i="1" smtClean="0">
                        <a:latin typeface="Cambria Math"/>
                      </a:rPr>
                      <m:t>=</m:t>
                    </m:r>
                    <m:r>
                      <a:rPr lang="en-US" sz="1800" b="0" i="1" smtClean="0">
                        <a:latin typeface="Cambria Math"/>
                      </a:rPr>
                      <m:t>𝑓</m:t>
                    </m:r>
                    <m:r>
                      <a:rPr lang="en-US" sz="1800" b="0" i="1" smtClean="0">
                        <a:latin typeface="Cambria Math"/>
                      </a:rPr>
                      <m:t>(</m:t>
                    </m:r>
                    <m:r>
                      <a:rPr lang="en-US" sz="1800" b="0" i="1" smtClean="0">
                        <a:latin typeface="Cambria Math"/>
                      </a:rPr>
                      <m:t>𝑥</m:t>
                    </m:r>
                    <m:r>
                      <a:rPr lang="en-US" sz="18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1800" dirty="0" smtClean="0"/>
                  <a:t> </a:t>
                </a:r>
                <a:r>
                  <a:rPr lang="ru-RU" sz="1800" dirty="0" smtClean="0"/>
                  <a:t>в точке с абсциссой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𝑥</m:t>
                    </m:r>
                    <m:r>
                      <a:rPr lang="en-US" sz="1800" b="0" i="1" smtClean="0">
                        <a:latin typeface="Cambria Math"/>
                      </a:rPr>
                      <m:t>=</m:t>
                    </m:r>
                    <m:r>
                      <a:rPr lang="en-US" sz="1800" b="0" i="1" smtClean="0">
                        <a:latin typeface="Cambria Math"/>
                      </a:rPr>
                      <m:t>𝑎</m:t>
                    </m:r>
                  </m:oMath>
                </a14:m>
                <a:r>
                  <a:rPr lang="en-US" sz="1800" dirty="0" smtClean="0"/>
                  <a:t> </a:t>
                </a:r>
                <a:r>
                  <a:rPr lang="ru-RU" sz="1800" dirty="0" smtClean="0"/>
                  <a:t>можно провести касательную, непараллельную оси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800" b="0" i="0" smtClean="0">
                        <a:latin typeface="Cambria Math"/>
                      </a:rPr>
                      <m:t>OY</m:t>
                    </m:r>
                  </m:oMath>
                </a14:m>
                <a:r>
                  <a:rPr lang="en-US" sz="1800" dirty="0" smtClean="0"/>
                  <a:t>, </a:t>
                </a:r>
                <a:r>
                  <a:rPr lang="ru-RU" sz="1800" dirty="0" smtClean="0"/>
                  <a:t>то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18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/>
                          </a:rPr>
                          <m:t>𝑓</m:t>
                        </m:r>
                      </m:e>
                      <m:sup>
                        <m:r>
                          <a:rPr lang="en-US" sz="1800" b="0" i="1" smtClean="0"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en-US" sz="1800" b="0" i="1" smtClean="0">
                        <a:latin typeface="Cambria Math"/>
                      </a:rPr>
                      <m:t>(</m:t>
                    </m:r>
                    <m:r>
                      <a:rPr lang="en-US" sz="1800" b="0" i="1" smtClean="0">
                        <a:latin typeface="Cambria Math"/>
                      </a:rPr>
                      <m:t>𝑎</m:t>
                    </m:r>
                    <m:r>
                      <a:rPr lang="en-US" sz="18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1800" dirty="0" smtClean="0"/>
                  <a:t> </a:t>
                </a:r>
                <a:r>
                  <a:rPr lang="ru-RU" sz="1800" dirty="0" smtClean="0"/>
                  <a:t>выражает </a:t>
                </a:r>
                <a:r>
                  <a:rPr lang="ru-RU" sz="1800" i="1" dirty="0" smtClean="0">
                    <a:solidFill>
                      <a:srgbClr val="003366"/>
                    </a:solidFill>
                  </a:rPr>
                  <a:t>угловой коэффициент касательной</a:t>
                </a:r>
                <a:r>
                  <a:rPr lang="ru-RU" sz="1800" dirty="0" smtClean="0"/>
                  <a:t> .</a:t>
                </a:r>
                <a:endParaRPr lang="ru-RU" sz="1800" i="1" dirty="0" smtClean="0">
                  <a:solidFill>
                    <a:srgbClr val="003366"/>
                  </a:solidFill>
                </a:endParaRPr>
              </a:p>
              <a:p>
                <a:pPr marL="0" indent="0">
                  <a:buNone/>
                </a:pPr>
                <a:endParaRPr lang="ru-RU" sz="1800" i="1" dirty="0">
                  <a:solidFill>
                    <a:srgbClr val="003366"/>
                  </a:solidFill>
                </a:endParaRPr>
              </a:p>
              <a:p>
                <a:pPr marL="0" indent="0">
                  <a:buNone/>
                </a:pPr>
                <a:r>
                  <a:rPr lang="ru-RU" sz="1800" dirty="0" smtClean="0"/>
                  <a:t>Процедуру нахождения производной функции </a:t>
                </a:r>
                <a14:m>
                  <m:oMath xmlns:m="http://schemas.openxmlformats.org/officeDocument/2006/math">
                    <m:r>
                      <a:rPr lang="en-US" sz="1800" b="0" i="1" dirty="0" smtClean="0">
                        <a:latin typeface="Cambria Math"/>
                      </a:rPr>
                      <m:t>𝑦</m:t>
                    </m:r>
                    <m:r>
                      <a:rPr lang="en-US" sz="1800" b="0" i="1" dirty="0" smtClean="0">
                        <a:latin typeface="Cambria Math"/>
                      </a:rPr>
                      <m:t>=</m:t>
                    </m:r>
                    <m:r>
                      <a:rPr lang="en-US" sz="1800" b="0" i="1" dirty="0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1800" b="0" i="1" dirty="0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b="0" i="1" dirty="0" smtClean="0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ru-RU" sz="1800" dirty="0"/>
                  <a:t>называют </a:t>
                </a:r>
                <a:r>
                  <a:rPr lang="ru-RU" sz="1800" i="1" dirty="0" smtClean="0">
                    <a:solidFill>
                      <a:srgbClr val="003366"/>
                    </a:solidFill>
                  </a:rPr>
                  <a:t>дифференцированием функции </a:t>
                </a:r>
                <a14:m>
                  <m:oMath xmlns:m="http://schemas.openxmlformats.org/officeDocument/2006/math">
                    <m:r>
                      <a:rPr lang="en-US" sz="1800" b="0" i="1" dirty="0" smtClean="0">
                        <a:solidFill>
                          <a:srgbClr val="003366"/>
                        </a:solidFill>
                        <a:latin typeface="Cambria Math"/>
                      </a:rPr>
                      <m:t>𝑦</m:t>
                    </m:r>
                    <m:r>
                      <a:rPr lang="en-US" sz="1800" b="0" i="1" dirty="0" smtClean="0">
                        <a:solidFill>
                          <a:srgbClr val="003366"/>
                        </a:solidFill>
                        <a:latin typeface="Cambria Math"/>
                      </a:rPr>
                      <m:t>=</m:t>
                    </m:r>
                    <m:r>
                      <a:rPr lang="en-US" sz="1800" b="0" i="1" dirty="0" smtClean="0">
                        <a:solidFill>
                          <a:srgbClr val="003366"/>
                        </a:solidFill>
                        <a:latin typeface="Cambria Math"/>
                      </a:rPr>
                      <m:t>𝑓</m:t>
                    </m:r>
                    <m:r>
                      <a:rPr lang="en-US" sz="1800" b="0" i="1" dirty="0" smtClean="0">
                        <a:solidFill>
                          <a:srgbClr val="003366"/>
                        </a:solidFill>
                        <a:latin typeface="Cambria Math"/>
                      </a:rPr>
                      <m:t>(</m:t>
                    </m:r>
                    <m:r>
                      <a:rPr lang="en-US" sz="1800" b="0" i="1" dirty="0" smtClean="0">
                        <a:solidFill>
                          <a:srgbClr val="003366"/>
                        </a:solidFill>
                        <a:latin typeface="Cambria Math"/>
                      </a:rPr>
                      <m:t>𝑥</m:t>
                    </m:r>
                    <m:r>
                      <a:rPr lang="en-US" sz="1800" b="0" i="1" dirty="0" smtClean="0">
                        <a:solidFill>
                          <a:srgbClr val="003366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ru-RU" sz="1800" dirty="0" smtClean="0"/>
                  <a:t>.</a:t>
                </a:r>
                <a:endParaRPr lang="en-US" sz="1800" dirty="0" smtClean="0"/>
              </a:p>
              <a:p>
                <a:pPr marL="0" indent="0">
                  <a:buNone/>
                </a:pPr>
                <a:endParaRPr lang="ru-RU" sz="1800" dirty="0" smtClean="0"/>
              </a:p>
              <a:p>
                <a:pPr marL="0" indent="0">
                  <a:buNone/>
                </a:pPr>
                <a:r>
                  <a:rPr lang="ru-RU" sz="1800" dirty="0" smtClean="0"/>
                  <a:t>Если функция </a:t>
                </a:r>
                <a14:m>
                  <m:oMath xmlns:m="http://schemas.openxmlformats.org/officeDocument/2006/math">
                    <m:r>
                      <a:rPr lang="en-US" sz="1800" b="0" i="1" dirty="0" smtClean="0">
                        <a:latin typeface="Cambria Math"/>
                      </a:rPr>
                      <m:t>𝑦</m:t>
                    </m:r>
                    <m:r>
                      <a:rPr lang="en-US" sz="1800" b="0" i="1" dirty="0" smtClean="0">
                        <a:latin typeface="Cambria Math"/>
                      </a:rPr>
                      <m:t>=</m:t>
                    </m:r>
                    <m:r>
                      <a:rPr lang="en-US" sz="1800" b="0" i="1" dirty="0" smtClean="0">
                        <a:latin typeface="Cambria Math"/>
                      </a:rPr>
                      <m:t>𝑓</m:t>
                    </m:r>
                    <m:r>
                      <a:rPr lang="en-US" sz="1800" b="0" i="1" dirty="0" smtClean="0">
                        <a:latin typeface="Cambria Math"/>
                      </a:rPr>
                      <m:t>(</m:t>
                    </m:r>
                    <m:r>
                      <a:rPr lang="en-US" sz="1800" b="0" i="1" dirty="0" smtClean="0">
                        <a:latin typeface="Cambria Math"/>
                      </a:rPr>
                      <m:t>𝑥</m:t>
                    </m:r>
                    <m:r>
                      <a:rPr lang="en-US" sz="1800" b="0" i="1" dirty="0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1800" dirty="0" smtClean="0"/>
                  <a:t> </a:t>
                </a:r>
                <a:r>
                  <a:rPr lang="ru-RU" sz="1800" i="1" dirty="0">
                    <a:solidFill>
                      <a:srgbClr val="003366"/>
                    </a:solidFill>
                  </a:rPr>
                  <a:t>дифференцируема</a:t>
                </a:r>
                <a:r>
                  <a:rPr lang="ru-RU" sz="1800" dirty="0"/>
                  <a:t>  в точке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𝑥</m:t>
                    </m:r>
                  </m:oMath>
                </a14:m>
                <a:r>
                  <a:rPr lang="ru-RU" sz="1800" dirty="0" smtClean="0"/>
                  <a:t>, </a:t>
                </a:r>
                <a:r>
                  <a:rPr lang="ru-RU" sz="1800" dirty="0"/>
                  <a:t>то она и </a:t>
                </a:r>
                <a:r>
                  <a:rPr lang="ru-RU" sz="1800" i="1" dirty="0">
                    <a:solidFill>
                      <a:srgbClr val="003366"/>
                    </a:solidFill>
                  </a:rPr>
                  <a:t>непрерывна</a:t>
                </a:r>
                <a:r>
                  <a:rPr lang="ru-RU" sz="1800" dirty="0"/>
                  <a:t> в этой точке.</a:t>
                </a:r>
              </a:p>
              <a:p>
                <a:pPr marL="0" indent="0">
                  <a:buNone/>
                </a:pPr>
                <a:endParaRPr lang="ru-RU" sz="1800" dirty="0"/>
              </a:p>
              <a:p>
                <a:pPr marL="0" indent="0">
                  <a:buNone/>
                </a:pPr>
                <a:endParaRPr lang="ru-RU" sz="18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532674"/>
                <a:ext cx="8229600" cy="4001492"/>
              </a:xfrm>
              <a:blipFill rotWithShape="1">
                <a:blip r:embed="rId2"/>
                <a:stretch>
                  <a:fillRect l="-593" t="-1370" b="-197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78876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Формулы дифференцирования:</a:t>
            </a:r>
            <a:endParaRPr lang="ru-RU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𝐶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𝑘𝑥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𝑚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𝑘</m:t>
                      </m:r>
                    </m:oMath>
                  </m:oMathPara>
                </a14:m>
                <a:endParaRPr lang="ru-RU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=2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i="1" smtClean="0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ru-RU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72953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7671"/>
            <a:ext cx="8229600" cy="85725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Пример:</a:t>
            </a:r>
            <a:endParaRPr lang="ru-RU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952316"/>
                <a:ext cx="8229600" cy="3707665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u-RU" sz="1800" dirty="0" smtClean="0"/>
                  <a:t>Найти значение производной функции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𝑦</m:t>
                    </m:r>
                    <m:r>
                      <a:rPr lang="en-US" sz="1800" b="0" i="1" smtClean="0">
                        <a:latin typeface="Cambria Math"/>
                      </a:rPr>
                      <m:t>=3</m:t>
                    </m:r>
                    <m:r>
                      <a:rPr lang="en-US" sz="1800" b="0" i="1" smtClean="0">
                        <a:latin typeface="Cambria Math"/>
                      </a:rPr>
                      <m:t>𝑥</m:t>
                    </m:r>
                    <m:r>
                      <a:rPr lang="en-US" sz="1800" b="0" i="1" smtClean="0">
                        <a:latin typeface="Cambria Math"/>
                      </a:rPr>
                      <m:t>+5</m:t>
                    </m:r>
                  </m:oMath>
                </a14:m>
                <a:r>
                  <a:rPr lang="en-US" sz="1800" dirty="0" smtClean="0"/>
                  <a:t> </a:t>
                </a:r>
                <a:r>
                  <a:rPr lang="ru-RU" sz="1800" dirty="0" smtClean="0"/>
                  <a:t>в точке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𝑥</m:t>
                    </m:r>
                    <m:r>
                      <a:rPr lang="en-US" sz="1800" b="0" i="1" smtClean="0">
                        <a:latin typeface="Cambria Math"/>
                      </a:rPr>
                      <m:t>=4</m:t>
                    </m:r>
                  </m:oMath>
                </a14:m>
                <a:r>
                  <a:rPr lang="en-US" sz="1800" dirty="0" smtClean="0"/>
                  <a:t>.</a:t>
                </a:r>
              </a:p>
              <a:p>
                <a:pPr marL="0" indent="0">
                  <a:buNone/>
                </a:pPr>
                <a:endParaRPr lang="ru-RU" sz="1000" dirty="0" smtClean="0"/>
              </a:p>
              <a:p>
                <a:pPr marL="0" indent="0">
                  <a:buNone/>
                </a:pPr>
                <a:r>
                  <a:rPr lang="ru-RU" sz="1800" dirty="0" smtClean="0"/>
                  <a:t>Решение:</a:t>
                </a:r>
              </a:p>
              <a:p>
                <a:pPr marL="0" indent="0">
                  <a:buNone/>
                </a:pPr>
                <a:endParaRPr lang="ru-RU" sz="1100" i="1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18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1800" b="0" i="1" smtClean="0">
                                  <a:latin typeface="Cambria Math"/>
                                </a:rPr>
                                <m:t>𝑘𝑥</m:t>
                              </m:r>
                              <m:r>
                                <a:rPr lang="en-US" sz="18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1800" b="0" i="1" smtClean="0">
                                  <a:latin typeface="Cambria Math"/>
                                </a:rPr>
                                <m:t>𝑚</m:t>
                              </m:r>
                            </m:e>
                          </m:d>
                        </m:e>
                        <m:sup>
                          <m:r>
                            <a:rPr lang="en-US" sz="18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r>
                        <a:rPr lang="en-US" sz="1800" b="0" i="1" smtClean="0">
                          <a:latin typeface="Cambria Math"/>
                        </a:rPr>
                        <m:t>𝑘</m:t>
                      </m:r>
                    </m:oMath>
                  </m:oMathPara>
                </a14:m>
                <a:endParaRPr lang="en-US" sz="1800" dirty="0" smtClean="0"/>
              </a:p>
              <a:p>
                <a:pPr marL="0" indent="0">
                  <a:buNone/>
                </a:pPr>
                <a:endParaRPr lang="en-US" sz="1050" b="0" i="1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/>
                        </a:rPr>
                        <m:t>𝑘</m:t>
                      </m:r>
                      <m:r>
                        <a:rPr lang="en-US" sz="1800" b="0" i="1" smtClean="0">
                          <a:latin typeface="Cambria Math"/>
                        </a:rPr>
                        <m:t>=     </m:t>
                      </m:r>
                    </m:oMath>
                  </m:oMathPara>
                </a14:m>
                <a:endParaRPr lang="en-US" sz="1800" b="0" i="1" dirty="0" smtClean="0">
                  <a:latin typeface="Cambria Math"/>
                </a:endParaRPr>
              </a:p>
              <a:p>
                <a:pPr marL="0" indent="0">
                  <a:buNone/>
                </a:pPr>
                <a:endParaRPr lang="en-US" sz="1050" b="0" i="1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/>
                        </a:rPr>
                        <m:t>𝑚</m:t>
                      </m:r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sz="1800" dirty="0" smtClean="0"/>
              </a:p>
              <a:p>
                <a:pPr marL="0" indent="0">
                  <a:buNone/>
                </a:pPr>
                <a:endParaRPr lang="en-US" sz="105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80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8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1800" b="0" i="1" smtClean="0">
                                  <a:latin typeface="Cambria Math"/>
                                </a:rPr>
                                <m:t>             </m:t>
                              </m:r>
                            </m:e>
                          </m:d>
                        </m:e>
                        <m:sup>
                          <m:r>
                            <a:rPr lang="en-US" sz="18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sz="1800" dirty="0" smtClean="0"/>
              </a:p>
              <a:p>
                <a:pPr marL="0" indent="0">
                  <a:buNone/>
                </a:pPr>
                <a:endParaRPr lang="en-US" sz="105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8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8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US" sz="18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/>
                            </a:rPr>
                            <m:t>4</m:t>
                          </m:r>
                        </m:e>
                      </m:d>
                      <m:r>
                        <a:rPr lang="en-US" sz="1800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US" sz="1800" dirty="0" smtClean="0"/>
              </a:p>
              <a:p>
                <a:pPr marL="0" indent="0">
                  <a:buNone/>
                </a:pPr>
                <a:endParaRPr lang="en-US" sz="1050" dirty="0"/>
              </a:p>
              <a:p>
                <a:pPr marL="0" indent="0">
                  <a:buNone/>
                </a:pPr>
                <a:r>
                  <a:rPr lang="ru-RU" sz="1600" dirty="0" smtClean="0"/>
                  <a:t>Ответ: </a:t>
                </a:r>
                <a14:m>
                  <m:oMath xmlns:m="http://schemas.openxmlformats.org/officeDocument/2006/math">
                    <m:r>
                      <a:rPr lang="ru-RU" sz="1600" i="1" dirty="0" smtClean="0">
                        <a:latin typeface="Cambria Math"/>
                      </a:rPr>
                      <m:t>3</m:t>
                    </m:r>
                  </m:oMath>
                </a14:m>
                <a:r>
                  <a:rPr lang="ru-RU" sz="1600" dirty="0" smtClean="0"/>
                  <a:t>.</a:t>
                </a:r>
                <a:endParaRPr lang="en-US" sz="1600" dirty="0"/>
              </a:p>
              <a:p>
                <a:pPr marL="0" indent="0">
                  <a:buNone/>
                </a:pPr>
                <a:endParaRPr lang="ru-RU" sz="16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952316"/>
                <a:ext cx="8229600" cy="3707665"/>
              </a:xfrm>
              <a:blipFill rotWithShape="1">
                <a:blip r:embed="rId2"/>
                <a:stretch>
                  <a:fillRect l="-593" t="-822" b="-21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4712376" y="953390"/>
                <a:ext cx="3658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2376" y="953390"/>
                <a:ext cx="365806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5237164" y="953390"/>
                <a:ext cx="3658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5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7164" y="953390"/>
                <a:ext cx="365806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4713551" y="953390"/>
                <a:ext cx="90018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3</m:t>
                      </m:r>
                      <m:r>
                        <a:rPr lang="en-US" i="1">
                          <a:latin typeface="Cambria Math"/>
                        </a:rPr>
                        <m:t>𝑥</m:t>
                      </m:r>
                      <m:r>
                        <a:rPr lang="en-US" i="1">
                          <a:latin typeface="Cambria Math"/>
                        </a:rPr>
                        <m:t>+5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3551" y="953390"/>
                <a:ext cx="900182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873954" y="2404176"/>
                <a:ext cx="3658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3954" y="2404176"/>
                <a:ext cx="365806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31249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0.00308 L -0.42118 0.2817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059" y="139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87 -0.00309 L -0.47153 0.37365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542" y="188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.00154 L -0.45833 0.4622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917" y="230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56 -1.19408E-6 L 0.0835 0.17896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53" y="89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6691"/>
            <a:ext cx="8229600" cy="85725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Пример:</a:t>
            </a:r>
            <a:endParaRPr lang="ru-RU" sz="3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976218"/>
                <a:ext cx="8229600" cy="3755771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u-RU" sz="1800" dirty="0" smtClean="0"/>
                  <a:t>Найти значение производной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𝑦</m:t>
                    </m:r>
                    <m:r>
                      <a:rPr lang="en-US" sz="18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1800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800" dirty="0" smtClean="0"/>
                  <a:t> </a:t>
                </a:r>
                <a:r>
                  <a:rPr lang="ru-RU" sz="1800" dirty="0" smtClean="0"/>
                  <a:t>в точке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𝑥</m:t>
                    </m:r>
                    <m:r>
                      <a:rPr lang="en-US" sz="1800" b="0" i="1" smtClean="0">
                        <a:latin typeface="Cambria Math"/>
                      </a:rPr>
                      <m:t>=−1</m:t>
                    </m:r>
                  </m:oMath>
                </a14:m>
                <a:r>
                  <a:rPr lang="en-US" sz="1800" dirty="0" smtClean="0"/>
                  <a:t>.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ru-RU" sz="1800" dirty="0" smtClean="0"/>
                  <a:t>Решение: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80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8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80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8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18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sz="1800" b="0" i="1" smtClean="0">
                          <a:latin typeface="Cambria Math"/>
                        </a:rPr>
                        <m:t>=2</m:t>
                      </m:r>
                      <m:r>
                        <a:rPr lang="en-US" sz="18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sz="1800" dirty="0" smtClean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8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US" sz="18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ru-RU" sz="1800" dirty="0" smtClean="0"/>
              </a:p>
              <a:p>
                <a:pPr marL="0" indent="0">
                  <a:lnSpc>
                    <a:spcPct val="114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8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US" sz="18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/>
                            </a:rPr>
                            <m:t>−1</m:t>
                          </m:r>
                        </m:e>
                      </m:d>
                      <m:r>
                        <a:rPr lang="en-US" sz="1800" b="0" i="1" smtClean="0">
                          <a:latin typeface="Cambria Math"/>
                        </a:rPr>
                        <m:t>=2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⋅</m:t>
                      </m:r>
                      <m:d>
                        <m:dPr>
                          <m:ctrlPr>
                            <a:rPr lang="en-US" sz="18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e>
                      </m:d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=−2</m:t>
                      </m:r>
                    </m:oMath>
                  </m:oMathPara>
                </a14:m>
                <a:endParaRPr lang="en-US" sz="1800" dirty="0" smtClean="0"/>
              </a:p>
              <a:p>
                <a:pPr marL="0" indent="0">
                  <a:lnSpc>
                    <a:spcPct val="114000"/>
                  </a:lnSpc>
                  <a:buNone/>
                </a:pPr>
                <a:endParaRPr lang="en-US" sz="1800" dirty="0"/>
              </a:p>
              <a:p>
                <a:pPr marL="0" indent="0">
                  <a:lnSpc>
                    <a:spcPct val="114000"/>
                  </a:lnSpc>
                  <a:buNone/>
                </a:pPr>
                <a:r>
                  <a:rPr lang="ru-RU" sz="1800" dirty="0" smtClean="0"/>
                  <a:t>Ответ: </a:t>
                </a:r>
                <a14:m>
                  <m:oMath xmlns:m="http://schemas.openxmlformats.org/officeDocument/2006/math">
                    <m:r>
                      <a:rPr lang="ru-RU" sz="1800" i="1" dirty="0" smtClean="0">
                        <a:latin typeface="Cambria Math"/>
                      </a:rPr>
                      <m:t>−2</m:t>
                    </m:r>
                  </m:oMath>
                </a14:m>
                <a:r>
                  <a:rPr lang="ru-RU" sz="1800" dirty="0" smtClean="0"/>
                  <a:t>.</a:t>
                </a:r>
                <a:endParaRPr lang="ru-RU" sz="1800" dirty="0"/>
              </a:p>
              <a:p>
                <a:pPr marL="0" indent="0">
                  <a:lnSpc>
                    <a:spcPct val="114000"/>
                  </a:lnSpc>
                  <a:buNone/>
                </a:pPr>
                <a:endParaRPr lang="ru-RU" sz="1800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976218"/>
                <a:ext cx="8229600" cy="3755771"/>
              </a:xfrm>
              <a:blipFill rotWithShape="1">
                <a:blip r:embed="rId2"/>
                <a:stretch>
                  <a:fillRect l="-593" t="-81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1251086" y="1724544"/>
                <a:ext cx="496226" cy="5078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2</m:t>
                      </m:r>
                      <m:r>
                        <a:rPr lang="en-US" i="1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1086" y="1724544"/>
                <a:ext cx="496226" cy="50783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13718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47 -0.00771 L 0.00347 0.0796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3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4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116"/>
            <a:ext cx="8229600" cy="857250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Формулы дифференцирования:</a:t>
            </a:r>
            <a:endParaRPr lang="ru-RU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874514"/>
                <a:ext cx="8229600" cy="4001492"/>
              </a:xfrm>
            </p:spPr>
            <p:txBody>
              <a:bodyPr>
                <a:normAutofit fontScale="25000" lnSpcReduction="20000"/>
              </a:bodyPr>
              <a:lstStyle/>
              <a:p>
                <a:pPr marL="0" indent="0">
                  <a:lnSpc>
                    <a:spcPct val="22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880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88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8800" b="0" i="1" smtClean="0">
                                  <a:latin typeface="Cambria Math"/>
                                </a:rPr>
                                <m:t>𝐶</m:t>
                              </m:r>
                            </m:e>
                          </m:d>
                        </m:e>
                        <m:sup>
                          <m:r>
                            <a:rPr lang="en-US" sz="88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sz="88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US" sz="8800" dirty="0" smtClean="0"/>
              </a:p>
              <a:p>
                <a:pPr marL="0" indent="0">
                  <a:lnSpc>
                    <a:spcPct val="22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880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88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88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sz="88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sz="8800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US" sz="8800" dirty="0" smtClean="0"/>
              </a:p>
              <a:p>
                <a:pPr marL="0" indent="0">
                  <a:lnSpc>
                    <a:spcPct val="22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880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88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8800" b="0" i="1" smtClean="0">
                                  <a:latin typeface="Cambria Math"/>
                                </a:rPr>
                                <m:t>𝑘𝑥</m:t>
                              </m:r>
                              <m:r>
                                <a:rPr lang="en-US" sz="88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8800" b="0" i="1" smtClean="0">
                                  <a:latin typeface="Cambria Math"/>
                                </a:rPr>
                                <m:t>𝑚</m:t>
                              </m:r>
                            </m:e>
                          </m:d>
                        </m:e>
                        <m:sup>
                          <m:r>
                            <a:rPr lang="en-US" sz="88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sz="8800" b="0" i="1" smtClean="0">
                          <a:latin typeface="Cambria Math"/>
                        </a:rPr>
                        <m:t>=</m:t>
                      </m:r>
                      <m:r>
                        <a:rPr lang="en-US" sz="8800" b="0" i="1" smtClean="0">
                          <a:latin typeface="Cambria Math"/>
                        </a:rPr>
                        <m:t>𝑘</m:t>
                      </m:r>
                    </m:oMath>
                  </m:oMathPara>
                </a14:m>
                <a:endParaRPr lang="ru-RU" sz="8800" dirty="0" smtClean="0"/>
              </a:p>
              <a:p>
                <a:pPr marL="0" indent="0">
                  <a:lnSpc>
                    <a:spcPct val="22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880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88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880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88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88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88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sz="8800" b="0" i="1" smtClean="0">
                          <a:latin typeface="Cambria Math"/>
                        </a:rPr>
                        <m:t>=2</m:t>
                      </m:r>
                      <m:r>
                        <a:rPr lang="en-US" sz="88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sz="8800" dirty="0" smtClean="0"/>
              </a:p>
              <a:p>
                <a:pPr marL="0" indent="0">
                  <a:lnSpc>
                    <a:spcPct val="12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880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88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ru-RU" sz="880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8800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8800" b="0" i="1" smtClean="0">
                                      <a:latin typeface="Cambria Math"/>
                                    </a:rPr>
                                    <m:t>𝑥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88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sz="8800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US" sz="8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88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88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88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88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ru-RU" sz="8800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874514"/>
                <a:ext cx="8229600" cy="4001492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3792974" y="987574"/>
                <a:ext cx="1779654" cy="79175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20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2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en-US" sz="2200" i="1" smtClean="0"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2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US" sz="22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sz="2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200" b="0" i="1" smtClean="0">
                              <a:latin typeface="Cambria Math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en-US" sz="2200" b="0" i="1" smtClean="0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sz="2200" dirty="0" smtClean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2974" y="987574"/>
                <a:ext cx="1779654" cy="79175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798598" y="1909980"/>
                <a:ext cx="2150012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20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22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US" sz="2200" b="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a:rPr lang="en-US" sz="2200" b="0" i="1" smtClean="0">
                                      <a:latin typeface="Cambria Math"/>
                                    </a:rPr>
                                    <m:t>𝑠𝑖𝑛</m:t>
                                  </m:r>
                                </m:fName>
                                <m:e>
                                  <m:r>
                                    <a:rPr lang="en-US" sz="22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func>
                            </m:e>
                          </m:d>
                        </m:e>
                        <m:sup>
                          <m:r>
                            <a:rPr lang="en-US" sz="22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sz="2200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2200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sz="2200" b="0" i="1" smtClean="0">
                              <a:latin typeface="Cambria Math"/>
                            </a:rPr>
                            <m:t>𝑐𝑜𝑠</m:t>
                          </m:r>
                        </m:fName>
                        <m:e>
                          <m:r>
                            <a:rPr lang="en-US" sz="2200" b="0" i="1" smtClean="0">
                              <a:latin typeface="Cambria Math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ru-RU" sz="2200" i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8598" y="1909980"/>
                <a:ext cx="2150012" cy="43088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798598" y="2637744"/>
                <a:ext cx="2407006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20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22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US" sz="2200" b="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a:rPr lang="en-US" sz="2200" b="0" i="1" smtClean="0">
                                      <a:latin typeface="Cambria Math"/>
                                    </a:rPr>
                                    <m:t>𝑐𝑜𝑠</m:t>
                                  </m:r>
                                </m:fName>
                                <m:e>
                                  <m:r>
                                    <a:rPr lang="en-US" sz="22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func>
                            </m:e>
                          </m:d>
                        </m:e>
                        <m:sup>
                          <m:r>
                            <a:rPr lang="en-US" sz="22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sz="2200" b="0" i="1" smtClean="0">
                          <a:latin typeface="Cambria Math"/>
                        </a:rPr>
                        <m:t>=</m:t>
                      </m:r>
                      <m:r>
                        <a:rPr lang="ru-RU" sz="2200" b="0" i="1" smtClean="0">
                          <a:latin typeface="Cambria Math"/>
                        </a:rPr>
                        <m:t>−</m:t>
                      </m:r>
                      <m:func>
                        <m:funcPr>
                          <m:ctrlPr>
                            <a:rPr lang="en-US" sz="2200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sz="2200" b="0" i="1" smtClean="0">
                              <a:latin typeface="Cambria Math"/>
                            </a:rPr>
                            <m:t>𝑠𝑖𝑛</m:t>
                          </m:r>
                        </m:fName>
                        <m:e>
                          <m:r>
                            <a:rPr lang="en-US" sz="2200" b="0" i="1" smtClean="0">
                              <a:latin typeface="Cambria Math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ru-RU" sz="2200" i="1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8598" y="2637744"/>
                <a:ext cx="2407006" cy="43088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69355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7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8"/>
            <a:ext cx="8229600" cy="85725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Пример:</a:t>
            </a:r>
            <a:endParaRPr lang="ru-RU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646062"/>
                <a:ext cx="8229600" cy="4157936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lnSpc>
                    <a:spcPct val="150000"/>
                  </a:lnSpc>
                  <a:buNone/>
                </a:pPr>
                <a:r>
                  <a:rPr lang="ru-RU" sz="1800" dirty="0" smtClean="0"/>
                  <a:t>Найти производную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𝑦</m:t>
                    </m:r>
                    <m:r>
                      <a:rPr lang="en-US" sz="1800" b="0" i="1" smtClean="0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1800" b="0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sz="1800" b="0" i="1" smtClean="0">
                            <a:latin typeface="Cambria Math"/>
                          </a:rPr>
                          <m:t>𝑥</m:t>
                        </m:r>
                      </m:e>
                    </m:rad>
                  </m:oMath>
                </a14:m>
                <a:r>
                  <a:rPr lang="en-US" sz="1800" dirty="0" smtClean="0"/>
                  <a:t> </a:t>
                </a:r>
                <a:r>
                  <a:rPr lang="ru-RU" sz="1800" dirty="0" smtClean="0"/>
                  <a:t>в точке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𝑥</m:t>
                    </m:r>
                    <m:r>
                      <a:rPr lang="en-US" sz="1800" b="0" i="1" smtClean="0">
                        <a:latin typeface="Cambria Math"/>
                      </a:rPr>
                      <m:t>=4</m:t>
                    </m:r>
                  </m:oMath>
                </a14:m>
                <a:r>
                  <a:rPr lang="en-US" sz="1800" dirty="0" smtClean="0"/>
                  <a:t>.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ru-RU" sz="1800" dirty="0" smtClean="0"/>
                  <a:t>Решение: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80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8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en-US" sz="1800" i="1" smtClean="0"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8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US" sz="18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en-US" sz="1800" b="0" i="1" smtClean="0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8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ru-RU" sz="1800" dirty="0" smtClean="0"/>
              </a:p>
              <a:p>
                <a:pPr marL="0" indent="0">
                  <a:lnSpc>
                    <a:spcPct val="150000"/>
                  </a:lnSpc>
                  <a:buNone/>
                </a:pPr>
                <a:endParaRPr lang="en-US" sz="1050" i="1" dirty="0" smtClean="0">
                  <a:latin typeface="Cambria Math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8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8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US" sz="18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sz="1800" dirty="0" smtClean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8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8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US" sz="18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/>
                            </a:rPr>
                            <m:t>4</m:t>
                          </m:r>
                        </m:e>
                      </m:d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en-US" sz="1800" b="0" i="1" smtClean="0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800" b="0" i="1" smtClean="0">
                                  <a:latin typeface="Cambria Math"/>
                                </a:rPr>
                                <m:t>4</m:t>
                              </m:r>
                            </m:e>
                          </m:rad>
                        </m:den>
                      </m:f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⋅2</m:t>
                          </m:r>
                        </m:den>
                      </m:f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sz="1800" dirty="0" smtClean="0"/>
              </a:p>
              <a:p>
                <a:pPr marL="0" indent="0">
                  <a:lnSpc>
                    <a:spcPct val="200000"/>
                  </a:lnSpc>
                  <a:buNone/>
                </a:pPr>
                <a:r>
                  <a:rPr lang="ru-RU" sz="1800" dirty="0" smtClean="0"/>
                  <a:t>Ответ: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8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18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ru-RU" sz="18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ru-RU" sz="1800" dirty="0" smtClean="0"/>
                  <a:t>.</a:t>
                </a:r>
                <a:endParaRPr lang="en-US" sz="1800" dirty="0" smtClean="0"/>
              </a:p>
              <a:p>
                <a:pPr marL="0" indent="0">
                  <a:lnSpc>
                    <a:spcPct val="150000"/>
                  </a:lnSpc>
                  <a:buNone/>
                </a:pPr>
                <a:endParaRPr lang="ru-RU" sz="1800" dirty="0" smtClean="0"/>
              </a:p>
              <a:p>
                <a:pPr marL="0" indent="0">
                  <a:lnSpc>
                    <a:spcPct val="150000"/>
                  </a:lnSpc>
                  <a:buNone/>
                </a:pPr>
                <a:endParaRPr lang="ru-RU" sz="18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646062"/>
                <a:ext cx="8229600" cy="4157936"/>
              </a:xfrm>
              <a:blipFill rotWithShape="1">
                <a:blip r:embed="rId2"/>
                <a:stretch>
                  <a:fillRect l="-59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1268178" y="1691670"/>
                <a:ext cx="647805" cy="6646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8178" y="1691670"/>
                <a:ext cx="647805" cy="66460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36339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0.00309 L -1.94444E-6 0.16229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2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4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17953"/>
            <a:ext cx="8229600" cy="857250"/>
          </a:xfrm>
        </p:spPr>
        <p:txBody>
          <a:bodyPr>
            <a:noAutofit/>
          </a:bodyPr>
          <a:lstStyle/>
          <a:p>
            <a:r>
              <a:rPr lang="ru-RU" sz="3200" dirty="0" smtClean="0"/>
              <a:t>Пример:</a:t>
            </a:r>
            <a:endParaRPr lang="ru-RU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922673"/>
                <a:ext cx="8229600" cy="339447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u-RU" sz="1800" dirty="0" smtClean="0"/>
                  <a:t>Найти значение  производной функции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𝑦</m:t>
                    </m:r>
                    <m:r>
                      <a:rPr lang="en-US" sz="1800" b="0" i="1" smtClean="0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funcPr>
                      <m:fName>
                        <m:r>
                          <a:rPr lang="en-US" sz="1800" b="0" i="1" smtClean="0">
                            <a:latin typeface="Cambria Math"/>
                          </a:rPr>
                          <m:t>𝑐𝑜𝑠</m:t>
                        </m:r>
                      </m:fName>
                      <m:e>
                        <m:r>
                          <a:rPr lang="en-US" sz="1800" b="0" i="1" smtClean="0">
                            <a:latin typeface="Cambria Math"/>
                          </a:rPr>
                          <m:t>𝑥</m:t>
                        </m:r>
                      </m:e>
                    </m:func>
                  </m:oMath>
                </a14:m>
                <a:r>
                  <a:rPr lang="ru-RU" sz="1800" i="1" dirty="0" smtClean="0"/>
                  <a:t> </a:t>
                </a:r>
                <a:r>
                  <a:rPr lang="ru-RU" sz="1800" dirty="0" smtClean="0"/>
                  <a:t>в точке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𝑥</m:t>
                    </m:r>
                    <m:r>
                      <a:rPr lang="en-US" sz="18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/>
                            <a:ea typeface="Cambria Math"/>
                          </a:rPr>
                          <m:t>𝜋</m:t>
                        </m:r>
                      </m:num>
                      <m:den>
                        <m:r>
                          <a:rPr lang="en-US" sz="1800" b="0" i="1" smtClean="0">
                            <a:latin typeface="Cambria Math"/>
                          </a:rPr>
                          <m:t>6</m:t>
                        </m:r>
                      </m:den>
                    </m:f>
                  </m:oMath>
                </a14:m>
                <a:r>
                  <a:rPr lang="en-US" sz="1800" dirty="0" smtClean="0"/>
                  <a:t>.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ru-RU" sz="1800" dirty="0" smtClean="0"/>
                  <a:t>Решение: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18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US" sz="1800" b="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a:rPr lang="en-US" sz="1800" b="0" i="1" smtClean="0">
                                      <a:latin typeface="Cambria Math"/>
                                    </a:rPr>
                                    <m:t>𝑐𝑜𝑠</m:t>
                                  </m:r>
                                </m:fName>
                                <m:e>
                                  <m:r>
                                    <a:rPr lang="en-US" sz="18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func>
                            </m:e>
                          </m:d>
                        </m:e>
                        <m:sup>
                          <m:r>
                            <a:rPr lang="en-US" sz="18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r>
                        <a:rPr lang="ru-RU" sz="1800" b="0" i="1" smtClean="0">
                          <a:latin typeface="Cambria Math"/>
                        </a:rPr>
                        <m:t>−</m:t>
                      </m:r>
                      <m:func>
                        <m:func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sz="1800" b="0" i="1" smtClean="0">
                              <a:latin typeface="Cambria Math"/>
                            </a:rPr>
                            <m:t>𝑠𝑖𝑛</m:t>
                          </m:r>
                        </m:fName>
                        <m:e>
                          <m:r>
                            <a:rPr lang="en-US" sz="1800" b="0" i="1" smtClean="0">
                              <a:latin typeface="Cambria Math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ru-RU" sz="1800" i="1" dirty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8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US" sz="18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sz="1800" i="1" dirty="0" smtClean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8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US" sz="18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ru-RU" sz="180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ru-RU" sz="180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ru-RU" sz="180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800" b="0" i="1" smtClean="0">
                                  <a:latin typeface="Cambria Math"/>
                                </a:rPr>
                                <m:t>6</m:t>
                              </m:r>
                            </m:den>
                          </m:f>
                        </m:e>
                      </m:d>
                      <m:r>
                        <a:rPr lang="en-US" sz="1800" b="0" i="1" smtClean="0">
                          <a:latin typeface="Cambria Math"/>
                        </a:rPr>
                        <m:t>=−</m:t>
                      </m:r>
                      <m:func>
                        <m:func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sz="1800" b="0" i="1" smtClean="0">
                              <a:latin typeface="Cambria Math"/>
                            </a:rPr>
                            <m:t>𝑠𝑖𝑛</m:t>
                          </m:r>
                        </m:fName>
                        <m:e>
                          <m:f>
                            <m:fPr>
                              <m:ctrlPr>
                                <a:rPr lang="en-US" sz="18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800" b="0" i="1" smtClean="0">
                                  <a:latin typeface="Cambria Math"/>
                                </a:rPr>
                                <m:t>6</m:t>
                              </m:r>
                            </m:den>
                          </m:f>
                        </m:e>
                      </m:func>
                      <m:r>
                        <a:rPr lang="en-US" sz="1800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800" i="1" dirty="0" smtClean="0"/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ru-RU" sz="1800" dirty="0" smtClean="0"/>
                  <a:t>Ответ: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1800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sz="1800" dirty="0" smtClean="0"/>
                  <a:t>.</a:t>
                </a:r>
                <a:endParaRPr lang="ru-RU" sz="18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922673"/>
                <a:ext cx="8229600" cy="3394472"/>
              </a:xfrm>
              <a:blipFill rotWithShape="1">
                <a:blip r:embed="rId2"/>
                <a:stretch>
                  <a:fillRect l="-59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1492748" y="1841094"/>
                <a:ext cx="93621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>
                          <a:latin typeface="Cambria Math"/>
                        </a:rPr>
                        <m:t>−</m:t>
                      </m:r>
                      <m:func>
                        <m:funcPr>
                          <m:ctrlPr>
                            <a:rPr lang="en-US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i="1">
                              <a:latin typeface="Cambria Math"/>
                            </a:rPr>
                            <m:t>𝑠𝑖𝑛</m:t>
                          </m:r>
                        </m:fName>
                        <m:e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2748" y="1841094"/>
                <a:ext cx="936218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64460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6 0.00308 L -0.02674 0.08114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76" y="38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5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16217"/>
            <a:ext cx="8229600" cy="85725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Пример:</a:t>
            </a:r>
            <a:endParaRPr lang="ru-RU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909586"/>
                <a:ext cx="8229600" cy="3822403"/>
              </a:xfrm>
            </p:spPr>
            <p:txBody>
              <a:bodyPr>
                <a:normAutofit/>
              </a:bodyPr>
              <a:lstStyle/>
              <a:p>
                <a:pPr marL="0" indent="0">
                  <a:lnSpc>
                    <a:spcPct val="150000"/>
                  </a:lnSpc>
                  <a:spcBef>
                    <a:spcPts val="0"/>
                  </a:spcBef>
                  <a:buNone/>
                </a:pPr>
                <a:r>
                  <a:rPr lang="ru-RU" sz="1800" dirty="0" smtClean="0"/>
                  <a:t>Составить уравнение касательной к графику функции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𝑦</m:t>
                    </m:r>
                    <m:r>
                      <a:rPr lang="en-US" sz="18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1800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800" dirty="0" smtClean="0"/>
                  <a:t> </a:t>
                </a:r>
                <a:r>
                  <a:rPr lang="ru-RU" sz="1800" dirty="0" smtClean="0"/>
                  <a:t>в точке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𝑥</m:t>
                    </m:r>
                    <m:r>
                      <a:rPr lang="en-US" sz="1800" b="0" i="1" smtClean="0">
                        <a:latin typeface="Cambria Math"/>
                      </a:rPr>
                      <m:t>=1</m:t>
                    </m:r>
                  </m:oMath>
                </a14:m>
                <a:r>
                  <a:rPr lang="en-US" sz="1800" dirty="0" smtClean="0"/>
                  <a:t>.</a:t>
                </a:r>
              </a:p>
              <a:p>
                <a:pPr marL="0" indent="0">
                  <a:lnSpc>
                    <a:spcPct val="150000"/>
                  </a:lnSpc>
                  <a:spcBef>
                    <a:spcPts val="0"/>
                  </a:spcBef>
                  <a:buNone/>
                </a:pPr>
                <a:r>
                  <a:rPr lang="ru-RU" sz="1800" dirty="0" smtClean="0"/>
                  <a:t>Решение:</a:t>
                </a:r>
              </a:p>
              <a:p>
                <a:pPr marL="0" indent="0">
                  <a:lnSpc>
                    <a:spcPct val="15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8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8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1800" dirty="0" smtClean="0"/>
              </a:p>
              <a:p>
                <a:pPr marL="0" indent="0">
                  <a:lnSpc>
                    <a:spcPct val="15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/>
                        </a:rPr>
                        <m:t>𝑦</m:t>
                      </m:r>
                      <m:r>
                        <a:rPr lang="en-US" sz="1800" b="0" i="1" smtClean="0">
                          <a:latin typeface="Cambria Math"/>
                        </a:rPr>
                        <m:t>=  </m:t>
                      </m:r>
                      <m:r>
                        <a:rPr lang="en-US" sz="18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sz="1800" dirty="0" smtClean="0"/>
              </a:p>
              <a:p>
                <a:pPr marL="0" indent="0">
                  <a:lnSpc>
                    <a:spcPct val="15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/>
                        </a:rPr>
                        <m:t>𝑘</m:t>
                      </m:r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8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US" sz="18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sz="1800" b="0" i="1" smtClean="0">
                          <a:latin typeface="Cambria Math"/>
                        </a:rPr>
                        <m:t>(1)</m:t>
                      </m:r>
                    </m:oMath>
                  </m:oMathPara>
                </a14:m>
                <a:endParaRPr lang="en-US" sz="1800" dirty="0" smtClean="0"/>
              </a:p>
              <a:p>
                <a:pPr marL="0" indent="0">
                  <a:lnSpc>
                    <a:spcPct val="15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8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US" sz="18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1800" b="0" i="1" smtClean="0">
                          <a:latin typeface="Cambria Math"/>
                        </a:rPr>
                        <m:t>=2</m:t>
                      </m:r>
                      <m:r>
                        <a:rPr lang="en-US" sz="1800" b="0" i="1" smtClean="0">
                          <a:latin typeface="Cambria Math"/>
                        </a:rPr>
                        <m:t>𝑥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⟹</m:t>
                      </m:r>
                      <m:sSup>
                        <m:sSupPr>
                          <m:ctrlPr>
                            <a:rPr lang="en-US" sz="1800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18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e>
                      </m:d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=2⋅1=2⟹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𝑘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=2</m:t>
                      </m:r>
                    </m:oMath>
                  </m:oMathPara>
                </a14:m>
                <a:endParaRPr lang="en-US" sz="1800" dirty="0" smtClean="0"/>
              </a:p>
              <a:p>
                <a:pPr marL="0" indent="0">
                  <a:lnSpc>
                    <a:spcPct val="15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/>
                            </a:rPr>
                            <m:t>1</m:t>
                          </m:r>
                        </m:e>
                      </m:d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800" b="0" i="1" smtClean="0">
                              <a:latin typeface="Cambria Math"/>
                            </a:rPr>
                            <m:t>1</m:t>
                          </m:r>
                        </m:e>
                        <m:sup>
                          <m:r>
                            <a:rPr lang="en-US" sz="18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800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US" sz="1800" dirty="0" smtClean="0"/>
              </a:p>
              <a:p>
                <a:pPr marL="0" indent="0">
                  <a:lnSpc>
                    <a:spcPct val="15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/>
                        </a:rPr>
                        <m:t>1=2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⋅1+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𝑚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⇒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𝑚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=1−2=−1</m:t>
                      </m:r>
                    </m:oMath>
                  </m:oMathPara>
                </a14:m>
                <a:endParaRPr lang="en-US" sz="1800" dirty="0" smtClean="0"/>
              </a:p>
              <a:p>
                <a:pPr marL="0" indent="0">
                  <a:lnSpc>
                    <a:spcPct val="150000"/>
                  </a:lnSpc>
                  <a:spcBef>
                    <a:spcPts val="0"/>
                  </a:spcBef>
                  <a:buNone/>
                </a:pPr>
                <a:endParaRPr lang="ru-RU" sz="18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909586"/>
                <a:ext cx="8229600" cy="3822403"/>
              </a:xfrm>
              <a:blipFill rotWithShape="1">
                <a:blip r:embed="rId2"/>
                <a:stretch>
                  <a:fillRect l="-59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836129" y="2234206"/>
                <a:ext cx="37093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𝑘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129" y="2234206"/>
                <a:ext cx="370935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4406189" y="3067260"/>
                <a:ext cx="3658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  <a:ea typeface="Cambria Math"/>
                        </a:rPr>
                        <m:t>2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6189" y="3067260"/>
                <a:ext cx="365806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1109444" y="2147864"/>
                <a:ext cx="608628" cy="5078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i="1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9444" y="2147864"/>
                <a:ext cx="608628" cy="50783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3399140" y="3884986"/>
                <a:ext cx="53893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  <a:ea typeface="Cambria Math"/>
                        </a:rPr>
                        <m:t>−1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9140" y="3884986"/>
                <a:ext cx="538930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2" descr="D:\Математика\Котяшёва\list2.JPG"/>
          <p:cNvPicPr/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655" t="15989" r="18981" b="28860"/>
          <a:stretch/>
        </p:blipFill>
        <p:spPr bwMode="auto">
          <a:xfrm>
            <a:off x="5292080" y="1532280"/>
            <a:ext cx="3024336" cy="2722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Прямая со стрелкой 9"/>
          <p:cNvCxnSpPr/>
          <p:nvPr/>
        </p:nvCxnSpPr>
        <p:spPr>
          <a:xfrm>
            <a:off x="5580112" y="3571047"/>
            <a:ext cx="252028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V="1">
            <a:off x="6840252" y="1635646"/>
            <a:ext cx="0" cy="243400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Полилиния 10"/>
          <p:cNvSpPr/>
          <p:nvPr/>
        </p:nvSpPr>
        <p:spPr>
          <a:xfrm>
            <a:off x="6191250" y="1966912"/>
            <a:ext cx="1295400" cy="1604963"/>
          </a:xfrm>
          <a:custGeom>
            <a:avLst/>
            <a:gdLst>
              <a:gd name="connsiteX0" fmla="*/ 0 w 1295400"/>
              <a:gd name="connsiteY0" fmla="*/ 0 h 1604963"/>
              <a:gd name="connsiteX1" fmla="*/ 219075 w 1295400"/>
              <a:gd name="connsiteY1" fmla="*/ 890588 h 1604963"/>
              <a:gd name="connsiteX2" fmla="*/ 433387 w 1295400"/>
              <a:gd name="connsiteY2" fmla="*/ 1423988 h 1604963"/>
              <a:gd name="connsiteX3" fmla="*/ 642937 w 1295400"/>
              <a:gd name="connsiteY3" fmla="*/ 1604963 h 1604963"/>
              <a:gd name="connsiteX4" fmla="*/ 862012 w 1295400"/>
              <a:gd name="connsiteY4" fmla="*/ 1423988 h 1604963"/>
              <a:gd name="connsiteX5" fmla="*/ 1081087 w 1295400"/>
              <a:gd name="connsiteY5" fmla="*/ 881063 h 1604963"/>
              <a:gd name="connsiteX6" fmla="*/ 1295400 w 1295400"/>
              <a:gd name="connsiteY6" fmla="*/ 0 h 1604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95400" h="1604963">
                <a:moveTo>
                  <a:pt x="0" y="0"/>
                </a:moveTo>
                <a:cubicBezTo>
                  <a:pt x="73422" y="326628"/>
                  <a:pt x="146844" y="653257"/>
                  <a:pt x="219075" y="890588"/>
                </a:cubicBezTo>
                <a:cubicBezTo>
                  <a:pt x="291306" y="1127919"/>
                  <a:pt x="362743" y="1304926"/>
                  <a:pt x="433387" y="1423988"/>
                </a:cubicBezTo>
                <a:cubicBezTo>
                  <a:pt x="504031" y="1543050"/>
                  <a:pt x="571500" y="1604963"/>
                  <a:pt x="642937" y="1604963"/>
                </a:cubicBezTo>
                <a:cubicBezTo>
                  <a:pt x="714374" y="1604963"/>
                  <a:pt x="788987" y="1544638"/>
                  <a:pt x="862012" y="1423988"/>
                </a:cubicBezTo>
                <a:cubicBezTo>
                  <a:pt x="935037" y="1303338"/>
                  <a:pt x="1008856" y="1118394"/>
                  <a:pt x="1081087" y="881063"/>
                </a:cubicBezTo>
                <a:cubicBezTo>
                  <a:pt x="1153318" y="643732"/>
                  <a:pt x="1259681" y="146844"/>
                  <a:pt x="1295400" y="0"/>
                </a:cubicBezTo>
              </a:path>
            </a:pathLst>
          </a:cu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7884368" y="3517707"/>
                <a:ext cx="32637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ru-RU" sz="1600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4368" y="3517707"/>
                <a:ext cx="326371" cy="30777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6566058" y="1532280"/>
                <a:ext cx="32637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ru-RU" sz="1600" dirty="0"/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6058" y="1532280"/>
                <a:ext cx="326371" cy="30777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6577919" y="3517706"/>
                <a:ext cx="35092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𝑂</m:t>
                      </m:r>
                    </m:oMath>
                  </m:oMathPara>
                </a14:m>
                <a:endParaRPr lang="ru-RU" sz="1600" dirty="0"/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7919" y="3517706"/>
                <a:ext cx="350929" cy="30777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/>
              <p:cNvSpPr txBox="1"/>
              <p:nvPr/>
            </p:nvSpPr>
            <p:spPr>
              <a:xfrm>
                <a:off x="5724128" y="1741656"/>
                <a:ext cx="75200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sz="1400" dirty="0"/>
              </a:p>
            </p:txBody>
          </p:sp>
        </mc:Choice>
        <mc:Fallback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4128" y="1741656"/>
                <a:ext cx="752001" cy="307777"/>
              </a:xfrm>
              <a:prstGeom prst="rect">
                <a:avLst/>
              </a:prstGeom>
              <a:blipFill rotWithShape="1">
                <a:blip r:embed="rId11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Прямая соединительная линия 16"/>
          <p:cNvCxnSpPr/>
          <p:nvPr/>
        </p:nvCxnSpPr>
        <p:spPr>
          <a:xfrm flipV="1">
            <a:off x="6748620" y="2000469"/>
            <a:ext cx="1207756" cy="188451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/>
              <p:cNvSpPr txBox="1"/>
              <p:nvPr/>
            </p:nvSpPr>
            <p:spPr>
              <a:xfrm rot="18106403">
                <a:off x="7356838" y="2103502"/>
                <a:ext cx="10780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=2</m:t>
                      </m:r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</a:rPr>
                        <m:t>−1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8106403">
                <a:off x="7356838" y="2103502"/>
                <a:ext cx="1078052" cy="30777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Овал 27"/>
          <p:cNvSpPr/>
          <p:nvPr/>
        </p:nvSpPr>
        <p:spPr>
          <a:xfrm>
            <a:off x="7039279" y="3371398"/>
            <a:ext cx="45719" cy="4571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0110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47 -3.73342E-6 L -0.39219 -0.16013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792" y="-8022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4.693E-6 L -0.24775 -0.31904 " pathEditMode="relative" rAng="0" ptsTypes="AA">
                                      <p:cBhvr>
                                        <p:cTn id="6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396" y="-15952"/>
                                    </p:animMotion>
                                  </p:childTnLst>
                                </p:cTn>
                              </p:par>
                              <p:par>
                                <p:cTn id="7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000"/>
                            </p:stCondLst>
                            <p:childTnLst>
                              <p:par>
                                <p:cTn id="9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500"/>
                            </p:stCondLst>
                            <p:childTnLst>
                              <p:par>
                                <p:cTn id="10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2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2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4" grpId="1"/>
      <p:bldP spid="5" grpId="0"/>
      <p:bldP spid="5" grpId="1"/>
      <p:bldP spid="6" grpId="0"/>
      <p:bldP spid="6" grpId="1"/>
      <p:bldP spid="7" grpId="0"/>
      <p:bldP spid="7" grpId="1"/>
      <p:bldP spid="11" grpId="0" animBg="1"/>
      <p:bldP spid="9" grpId="0"/>
      <p:bldP spid="13" grpId="0"/>
      <p:bldP spid="14" grpId="0"/>
      <p:bldP spid="16" grpId="0"/>
      <p:bldP spid="27" grpId="0"/>
      <p:bldP spid="2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107a7d088d754715b51f191a52cadc2fc9af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629</Words>
  <Application>Microsoft Office PowerPoint</Application>
  <PresentationFormat>Экран (16:9)</PresentationFormat>
  <Paragraphs>102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Вычисление производных. Формулы дифференцирования</vt:lpstr>
      <vt:lpstr>Упражнение:</vt:lpstr>
      <vt:lpstr>Формулы дифференцирования:</vt:lpstr>
      <vt:lpstr>Пример:</vt:lpstr>
      <vt:lpstr>Пример:</vt:lpstr>
      <vt:lpstr>Формулы дифференцирования:</vt:lpstr>
      <vt:lpstr>Пример:</vt:lpstr>
      <vt:lpstr>Пример:</vt:lpstr>
      <vt:lpstr>Пример:</vt:lpstr>
      <vt:lpstr>Формулы дифференцирования: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Вычисление производных. Формулы дифференцирования</dc:title>
  <dc:creator>user</dc:creator>
  <cp:lastModifiedBy>user</cp:lastModifiedBy>
  <cp:revision>15</cp:revision>
  <dcterms:created xsi:type="dcterms:W3CDTF">2014-05-29T05:52:57Z</dcterms:created>
  <dcterms:modified xsi:type="dcterms:W3CDTF">2014-05-29T07:57:32Z</dcterms:modified>
</cp:coreProperties>
</file>